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Lst>
  <p:notesMasterIdLst>
    <p:notesMasterId r:id="rId30"/>
  </p:notesMasterIdLst>
  <p:sldIdLst>
    <p:sldId id="284" r:id="rId3"/>
    <p:sldId id="8931" r:id="rId4"/>
    <p:sldId id="261" r:id="rId5"/>
    <p:sldId id="291" r:id="rId6"/>
    <p:sldId id="355" r:id="rId7"/>
    <p:sldId id="2630" r:id="rId8"/>
    <p:sldId id="8932" r:id="rId9"/>
    <p:sldId id="2610" r:id="rId10"/>
    <p:sldId id="2614" r:id="rId11"/>
    <p:sldId id="259" r:id="rId12"/>
    <p:sldId id="358" r:id="rId13"/>
    <p:sldId id="8836" r:id="rId14"/>
    <p:sldId id="8877" r:id="rId15"/>
    <p:sldId id="3328" r:id="rId16"/>
    <p:sldId id="8919" r:id="rId17"/>
    <p:sldId id="286" r:id="rId18"/>
    <p:sldId id="3339" r:id="rId19"/>
    <p:sldId id="352" r:id="rId20"/>
    <p:sldId id="3346" r:id="rId21"/>
    <p:sldId id="2631" r:id="rId22"/>
    <p:sldId id="8917" r:id="rId23"/>
    <p:sldId id="8924" r:id="rId24"/>
    <p:sldId id="8916" r:id="rId25"/>
    <p:sldId id="2600" r:id="rId26"/>
    <p:sldId id="8930" r:id="rId27"/>
    <p:sldId id="279" r:id="rId28"/>
    <p:sldId id="88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97"/>
  </p:normalViewPr>
  <p:slideViewPr>
    <p:cSldViewPr snapToGrid="0" snapToObjects="1">
      <p:cViewPr varScale="1">
        <p:scale>
          <a:sx n="63" d="100"/>
          <a:sy n="63" d="100"/>
        </p:scale>
        <p:origin x="7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0800" cap="rnd">
              <a:solidFill>
                <a:srgbClr val="A8E6F2"/>
              </a:solidFill>
              <a:round/>
              <a:tailEnd w="lg" len="lg"/>
            </a:ln>
            <a:effectLst/>
          </c:spPr>
          <c:marker>
            <c:symbol val="diamond"/>
            <c:size val="6"/>
            <c:spPr>
              <a:solidFill>
                <a:srgbClr val="20BEDE"/>
              </a:solidFill>
              <a:ln w="117475">
                <a:solidFill>
                  <a:srgbClr val="20BEDE"/>
                </a:solidFill>
                <a:round/>
              </a:ln>
              <a:effectLst/>
            </c:spPr>
          </c:marker>
          <c:cat>
            <c:strRef>
              <c:f>Sheet1!$A$2:$A$5</c:f>
              <c:strCache>
                <c:ptCount val="4"/>
                <c:pt idx="0">
                  <c:v>Systems</c:v>
                </c:pt>
                <c:pt idx="1">
                  <c:v>Processes</c:v>
                </c:pt>
                <c:pt idx="2">
                  <c:v>Structure</c:v>
                </c:pt>
                <c:pt idx="3">
                  <c:v>Culture</c:v>
                </c:pt>
              </c:strCache>
            </c:strRef>
          </c:cat>
          <c:val>
            <c:numRef>
              <c:f>Sheet1!$B$2:$B$5</c:f>
              <c:numCache>
                <c:formatCode>General</c:formatCode>
                <c:ptCount val="4"/>
                <c:pt idx="0">
                  <c:v>1</c:v>
                </c:pt>
                <c:pt idx="1">
                  <c:v>1.5</c:v>
                </c:pt>
                <c:pt idx="2">
                  <c:v>2.5</c:v>
                </c:pt>
                <c:pt idx="3">
                  <c:v>4</c:v>
                </c:pt>
              </c:numCache>
            </c:numRef>
          </c:val>
          <c:smooth val="0"/>
          <c:extLst>
            <c:ext xmlns:c16="http://schemas.microsoft.com/office/drawing/2014/chart" uri="{C3380CC4-5D6E-409C-BE32-E72D297353CC}">
              <c16:uniqueId val="{00000000-8458-4352-A553-D1179E0956BE}"/>
            </c:ext>
          </c:extLst>
        </c:ser>
        <c:dLbls>
          <c:showLegendKey val="0"/>
          <c:showVal val="0"/>
          <c:showCatName val="0"/>
          <c:showSerName val="0"/>
          <c:showPercent val="0"/>
          <c:showBubbleSize val="0"/>
        </c:dLbls>
        <c:marker val="1"/>
        <c:smooth val="0"/>
        <c:axId val="574918640"/>
        <c:axId val="574919888"/>
      </c:lineChart>
      <c:catAx>
        <c:axId val="574918640"/>
        <c:scaling>
          <c:orientation val="minMax"/>
        </c:scaling>
        <c:delete val="1"/>
        <c:axPos val="b"/>
        <c:title>
          <c:tx>
            <c:rich>
              <a:bodyPr rot="0" spcFirstLastPara="1" vertOverflow="ellipsis" vert="horz" wrap="square" anchor="ctr" anchorCtr="1"/>
              <a:lstStyle/>
              <a:p>
                <a:pPr>
                  <a:defRPr sz="1800" b="1" i="0" u="none" strike="noStrike" kern="1200" cap="all" baseline="0">
                    <a:solidFill>
                      <a:srgbClr val="F48466"/>
                    </a:solidFill>
                    <a:latin typeface="Arial" panose="020B0604020202020204" pitchFamily="34" charset="0"/>
                    <a:ea typeface="+mn-ea"/>
                    <a:cs typeface="Arial" panose="020B0604020202020204" pitchFamily="34" charset="0"/>
                  </a:defRPr>
                </a:pPr>
                <a:r>
                  <a:rPr lang="en-US" sz="1800" b="1" dirty="0">
                    <a:solidFill>
                      <a:srgbClr val="F48466"/>
                    </a:solidFill>
                    <a:latin typeface="Arial" panose="020B0604020202020204" pitchFamily="34" charset="0"/>
                    <a:cs typeface="Arial" panose="020B0604020202020204" pitchFamily="34" charset="0"/>
                  </a:rPr>
                  <a:t>time</a:t>
                </a:r>
              </a:p>
            </c:rich>
          </c:tx>
          <c:layout>
            <c:manualLayout>
              <c:xMode val="edge"/>
              <c:yMode val="edge"/>
              <c:x val="0.91179693121713645"/>
              <c:y val="0.83036152235179317"/>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rgbClr val="F48466"/>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crossAx val="574919888"/>
        <c:crosses val="autoZero"/>
        <c:auto val="1"/>
        <c:lblAlgn val="ctr"/>
        <c:lblOffset val="100"/>
        <c:noMultiLvlLbl val="0"/>
      </c:catAx>
      <c:valAx>
        <c:axId val="57491988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rgbClr val="F48466"/>
                    </a:solidFill>
                    <a:latin typeface="Arial" panose="020B0604020202020204" pitchFamily="34" charset="0"/>
                    <a:ea typeface="+mn-ea"/>
                    <a:cs typeface="Arial" panose="020B0604020202020204" pitchFamily="34" charset="0"/>
                  </a:defRPr>
                </a:pPr>
                <a:r>
                  <a:rPr lang="en-US" sz="1800" b="1" dirty="0">
                    <a:solidFill>
                      <a:srgbClr val="F48466"/>
                    </a:solidFill>
                    <a:latin typeface="Arial" panose="020B0604020202020204" pitchFamily="34" charset="0"/>
                    <a:cs typeface="Arial" panose="020B0604020202020204" pitchFamily="34" charset="0"/>
                  </a:rPr>
                  <a:t>Level of difficulty</a:t>
                </a:r>
              </a:p>
            </c:rich>
          </c:tx>
          <c:layout>
            <c:manualLayout>
              <c:xMode val="edge"/>
              <c:yMode val="edge"/>
              <c:x val="1.2316250273963834E-3"/>
              <c:y val="0.13796260863307991"/>
            </c:manualLayout>
          </c:layout>
          <c:overlay val="0"/>
          <c:spPr>
            <a:noFill/>
            <a:ln>
              <a:noFill/>
            </a:ln>
            <a:effectLst/>
          </c:spPr>
          <c:txPr>
            <a:bodyPr rot="-5400000" spcFirstLastPara="1" vertOverflow="ellipsis" vert="horz" wrap="square" anchor="ctr" anchorCtr="1"/>
            <a:lstStyle/>
            <a:p>
              <a:pPr>
                <a:defRPr sz="1800" b="1" i="0" u="none" strike="noStrike" kern="1200" cap="all" baseline="0">
                  <a:solidFill>
                    <a:srgbClr val="F48466"/>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crossAx val="57491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624D3-AE25-42F9-94F8-F54A88EAC046}"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l-GR"/>
        </a:p>
      </dgm:t>
    </dgm:pt>
    <dgm:pt modelId="{2F0E0699-6661-4999-993F-376B9D7BAE42}">
      <dgm:prSet phldrT="[Text]" custT="1"/>
      <dgm:spPr>
        <a:solidFill>
          <a:srgbClr val="FF7237"/>
        </a:solidFill>
        <a:ln>
          <a:noFill/>
        </a:ln>
      </dgm:spPr>
      <dgm:t>
        <a:bodyPr/>
        <a:lstStyle/>
        <a:p>
          <a:r>
            <a:rPr lang="en-US" sz="2000" b="1" dirty="0">
              <a:latin typeface="Arial" panose="020B0604020202020204" pitchFamily="34" charset="0"/>
              <a:cs typeface="Arial" panose="020B0604020202020204" pitchFamily="34" charset="0"/>
            </a:rPr>
            <a:t>Cognitive</a:t>
          </a:r>
          <a:endParaRPr lang="el-GR" sz="2000" b="1" dirty="0">
            <a:latin typeface="Arial" panose="020B0604020202020204" pitchFamily="34" charset="0"/>
            <a:cs typeface="Arial" panose="020B0604020202020204" pitchFamily="34" charset="0"/>
          </a:endParaRPr>
        </a:p>
      </dgm:t>
    </dgm:pt>
    <dgm:pt modelId="{2124CDB6-D90A-4799-9F85-573139C8A0A9}" type="parTrans" cxnId="{007DB4F4-D0C5-424F-8803-CAB4DFDE32E5}">
      <dgm:prSet/>
      <dgm:spPr/>
      <dgm:t>
        <a:bodyPr/>
        <a:lstStyle/>
        <a:p>
          <a:endParaRPr lang="el-GR" sz="2000">
            <a:latin typeface="Arial" panose="020B0604020202020204" pitchFamily="34" charset="0"/>
            <a:cs typeface="Arial" panose="020B0604020202020204" pitchFamily="34" charset="0"/>
          </a:endParaRPr>
        </a:p>
      </dgm:t>
    </dgm:pt>
    <dgm:pt modelId="{3D379F96-CE3A-4F14-81DD-8E7AB7D6912F}" type="sibTrans" cxnId="{007DB4F4-D0C5-424F-8803-CAB4DFDE32E5}">
      <dgm:prSet/>
      <dgm:spPr/>
      <dgm:t>
        <a:bodyPr/>
        <a:lstStyle/>
        <a:p>
          <a:endParaRPr lang="el-GR" sz="2000">
            <a:latin typeface="Arial" panose="020B0604020202020204" pitchFamily="34" charset="0"/>
            <a:cs typeface="Arial" panose="020B0604020202020204" pitchFamily="34" charset="0"/>
          </a:endParaRPr>
        </a:p>
      </dgm:t>
    </dgm:pt>
    <dgm:pt modelId="{D3B33EC7-DA4E-46F6-9CB2-8FBDCFD493F3}">
      <dgm:prSet phldrT="[Text]" custT="1"/>
      <dgm:spPr>
        <a:solidFill>
          <a:schemeClr val="bg1">
            <a:lumMod val="65000"/>
          </a:schemeClr>
        </a:solidFill>
      </dgm:spPr>
      <dgm:t>
        <a:bodyPr/>
        <a:lstStyle/>
        <a:p>
          <a:r>
            <a:rPr lang="en-US" sz="2000" b="1" dirty="0">
              <a:latin typeface="Arial" panose="020B0604020202020204" pitchFamily="34" charset="0"/>
              <a:cs typeface="Arial" panose="020B0604020202020204" pitchFamily="34" charset="0"/>
            </a:rPr>
            <a:t>Interpersonal</a:t>
          </a:r>
          <a:endParaRPr lang="el-GR" sz="2000" b="1" dirty="0">
            <a:latin typeface="Arial" panose="020B0604020202020204" pitchFamily="34" charset="0"/>
            <a:cs typeface="Arial" panose="020B0604020202020204" pitchFamily="34" charset="0"/>
          </a:endParaRPr>
        </a:p>
      </dgm:t>
    </dgm:pt>
    <dgm:pt modelId="{FBAC6430-1236-4ED2-94AB-8FE0889BF245}" type="parTrans" cxnId="{2B06F58E-620C-4019-8769-AABA99883144}">
      <dgm:prSet/>
      <dgm:spPr/>
      <dgm:t>
        <a:bodyPr/>
        <a:lstStyle/>
        <a:p>
          <a:endParaRPr lang="el-GR" sz="2000">
            <a:latin typeface="Arial" panose="020B0604020202020204" pitchFamily="34" charset="0"/>
            <a:cs typeface="Arial" panose="020B0604020202020204" pitchFamily="34" charset="0"/>
          </a:endParaRPr>
        </a:p>
      </dgm:t>
    </dgm:pt>
    <dgm:pt modelId="{BEB0F09B-39D4-4616-9F15-DD43804CB0B9}" type="sibTrans" cxnId="{2B06F58E-620C-4019-8769-AABA99883144}">
      <dgm:prSet/>
      <dgm:spPr/>
      <dgm:t>
        <a:bodyPr/>
        <a:lstStyle/>
        <a:p>
          <a:endParaRPr lang="el-GR" sz="2000">
            <a:latin typeface="Arial" panose="020B0604020202020204" pitchFamily="34" charset="0"/>
            <a:cs typeface="Arial" panose="020B0604020202020204" pitchFamily="34" charset="0"/>
          </a:endParaRPr>
        </a:p>
      </dgm:t>
    </dgm:pt>
    <dgm:pt modelId="{035021B3-132D-4919-8851-9D12E771EE06}">
      <dgm:prSet phldrT="[Text]" custT="1"/>
      <dgm:spPr>
        <a:solidFill>
          <a:srgbClr val="E48D1A"/>
        </a:solidFill>
      </dgm:spPr>
      <dgm:t>
        <a:bodyPr/>
        <a:lstStyle/>
        <a:p>
          <a:r>
            <a:rPr lang="en-US" sz="2000" b="1" dirty="0">
              <a:latin typeface="Arial" panose="020B0604020202020204" pitchFamily="34" charset="0"/>
              <a:cs typeface="Arial" panose="020B0604020202020204" pitchFamily="34" charset="0"/>
            </a:rPr>
            <a:t>Digital</a:t>
          </a:r>
          <a:endParaRPr lang="el-GR" sz="2000" b="1" dirty="0">
            <a:latin typeface="Arial" panose="020B0604020202020204" pitchFamily="34" charset="0"/>
            <a:cs typeface="Arial" panose="020B0604020202020204" pitchFamily="34" charset="0"/>
          </a:endParaRPr>
        </a:p>
      </dgm:t>
    </dgm:pt>
    <dgm:pt modelId="{BD63A493-674C-4B48-9B5C-33601BCB8EBD}" type="parTrans" cxnId="{76CB63C6-4682-43CB-8C6F-5499E1267B4A}">
      <dgm:prSet/>
      <dgm:spPr/>
      <dgm:t>
        <a:bodyPr/>
        <a:lstStyle/>
        <a:p>
          <a:endParaRPr lang="el-GR" sz="2000">
            <a:latin typeface="Arial" panose="020B0604020202020204" pitchFamily="34" charset="0"/>
            <a:cs typeface="Arial" panose="020B0604020202020204" pitchFamily="34" charset="0"/>
          </a:endParaRPr>
        </a:p>
      </dgm:t>
    </dgm:pt>
    <dgm:pt modelId="{6F9C299E-9BFA-45A0-B301-AE2099DC7DDC}" type="sibTrans" cxnId="{76CB63C6-4682-43CB-8C6F-5499E1267B4A}">
      <dgm:prSet/>
      <dgm:spPr/>
      <dgm:t>
        <a:bodyPr/>
        <a:lstStyle/>
        <a:p>
          <a:endParaRPr lang="el-GR" sz="2000">
            <a:latin typeface="Arial" panose="020B0604020202020204" pitchFamily="34" charset="0"/>
            <a:cs typeface="Arial" panose="020B0604020202020204" pitchFamily="34" charset="0"/>
          </a:endParaRPr>
        </a:p>
      </dgm:t>
    </dgm:pt>
    <dgm:pt modelId="{4B2C91A2-8120-44F0-98E7-292795E492C3}">
      <dgm:prSet phldrT="[Text]" custT="1"/>
      <dgm:spPr>
        <a:solidFill>
          <a:srgbClr val="0EAAC4"/>
        </a:solidFill>
      </dgm:spPr>
      <dgm:t>
        <a:bodyPr/>
        <a:lstStyle/>
        <a:p>
          <a:r>
            <a:rPr lang="en-US" sz="2000" b="1" dirty="0">
              <a:latin typeface="Arial" panose="020B0604020202020204" pitchFamily="34" charset="0"/>
              <a:cs typeface="Arial" panose="020B0604020202020204" pitchFamily="34" charset="0"/>
            </a:rPr>
            <a:t>Leadership</a:t>
          </a:r>
          <a:endParaRPr lang="el-GR" sz="2000" b="1" dirty="0">
            <a:latin typeface="Arial" panose="020B0604020202020204" pitchFamily="34" charset="0"/>
            <a:cs typeface="Arial" panose="020B0604020202020204" pitchFamily="34" charset="0"/>
          </a:endParaRPr>
        </a:p>
      </dgm:t>
    </dgm:pt>
    <dgm:pt modelId="{6DE46A9B-2E77-4B7E-ADC8-256BD4DF2187}" type="parTrans" cxnId="{E8BE277C-B903-4F0F-88F9-A5F2F2437209}">
      <dgm:prSet/>
      <dgm:spPr/>
      <dgm:t>
        <a:bodyPr/>
        <a:lstStyle/>
        <a:p>
          <a:endParaRPr lang="el-GR" sz="2000">
            <a:latin typeface="Arial" panose="020B0604020202020204" pitchFamily="34" charset="0"/>
            <a:cs typeface="Arial" panose="020B0604020202020204" pitchFamily="34" charset="0"/>
          </a:endParaRPr>
        </a:p>
      </dgm:t>
    </dgm:pt>
    <dgm:pt modelId="{46791E77-E447-4C0E-B002-6781C0740F7F}" type="sibTrans" cxnId="{E8BE277C-B903-4F0F-88F9-A5F2F2437209}">
      <dgm:prSet/>
      <dgm:spPr/>
      <dgm:t>
        <a:bodyPr/>
        <a:lstStyle/>
        <a:p>
          <a:endParaRPr lang="el-GR" sz="2000">
            <a:latin typeface="Arial" panose="020B0604020202020204" pitchFamily="34" charset="0"/>
            <a:cs typeface="Arial" panose="020B0604020202020204" pitchFamily="34" charset="0"/>
          </a:endParaRPr>
        </a:p>
      </dgm:t>
    </dgm:pt>
    <dgm:pt modelId="{B1DF22C3-14FB-42F6-9B43-F222C8DB5E6C}" type="pres">
      <dgm:prSet presAssocID="{C24624D3-AE25-42F9-94F8-F54A88EAC046}" presName="matrix" presStyleCnt="0">
        <dgm:presLayoutVars>
          <dgm:chMax val="1"/>
          <dgm:dir/>
          <dgm:resizeHandles val="exact"/>
        </dgm:presLayoutVars>
      </dgm:prSet>
      <dgm:spPr/>
    </dgm:pt>
    <dgm:pt modelId="{028001C2-FB3D-4542-AE69-945A41AC7CF1}" type="pres">
      <dgm:prSet presAssocID="{C24624D3-AE25-42F9-94F8-F54A88EAC046}" presName="axisShape" presStyleLbl="bgShp" presStyleIdx="0" presStyleCnt="1" custScaleX="114302"/>
      <dgm:spPr/>
    </dgm:pt>
    <dgm:pt modelId="{F6135C12-410D-4538-B485-DCA050431642}" type="pres">
      <dgm:prSet presAssocID="{C24624D3-AE25-42F9-94F8-F54A88EAC046}" presName="rect1" presStyleLbl="node1" presStyleIdx="0" presStyleCnt="4" custScaleX="128477" custLinFactNeighborX="-14726" custLinFactNeighborY="753">
        <dgm:presLayoutVars>
          <dgm:chMax val="0"/>
          <dgm:chPref val="0"/>
          <dgm:bulletEnabled val="1"/>
        </dgm:presLayoutVars>
      </dgm:prSet>
      <dgm:spPr/>
    </dgm:pt>
    <dgm:pt modelId="{649D6D5A-E76E-4842-A9FF-6EA4DD840488}" type="pres">
      <dgm:prSet presAssocID="{C24624D3-AE25-42F9-94F8-F54A88EAC046}" presName="rect2" presStyleLbl="node1" presStyleIdx="1" presStyleCnt="4" custScaleX="128477" custLinFactNeighborX="14832">
        <dgm:presLayoutVars>
          <dgm:chMax val="0"/>
          <dgm:chPref val="0"/>
          <dgm:bulletEnabled val="1"/>
        </dgm:presLayoutVars>
      </dgm:prSet>
      <dgm:spPr/>
    </dgm:pt>
    <dgm:pt modelId="{9C295161-4FF8-46F6-B83D-B65DC224D639}" type="pres">
      <dgm:prSet presAssocID="{C24624D3-AE25-42F9-94F8-F54A88EAC046}" presName="rect3" presStyleLbl="node1" presStyleIdx="2" presStyleCnt="4" custScaleX="128477" custLinFactNeighborX="-14726" custLinFactNeighborY="-1198">
        <dgm:presLayoutVars>
          <dgm:chMax val="0"/>
          <dgm:chPref val="0"/>
          <dgm:bulletEnabled val="1"/>
        </dgm:presLayoutVars>
      </dgm:prSet>
      <dgm:spPr/>
    </dgm:pt>
    <dgm:pt modelId="{3857B32F-F6DA-4337-9166-1D8657F5F298}" type="pres">
      <dgm:prSet presAssocID="{C24624D3-AE25-42F9-94F8-F54A88EAC046}" presName="rect4" presStyleLbl="node1" presStyleIdx="3" presStyleCnt="4" custScaleX="128477" custLinFactNeighborX="14832">
        <dgm:presLayoutVars>
          <dgm:chMax val="0"/>
          <dgm:chPref val="0"/>
          <dgm:bulletEnabled val="1"/>
        </dgm:presLayoutVars>
      </dgm:prSet>
      <dgm:spPr/>
    </dgm:pt>
  </dgm:ptLst>
  <dgm:cxnLst>
    <dgm:cxn modelId="{AB10021F-6E71-429A-A009-88AF9F2A02B2}" type="presOf" srcId="{035021B3-132D-4919-8851-9D12E771EE06}" destId="{9C295161-4FF8-46F6-B83D-B65DC224D639}" srcOrd="0" destOrd="0" presId="urn:microsoft.com/office/officeart/2005/8/layout/matrix2"/>
    <dgm:cxn modelId="{BE769839-16E5-4A7E-A7C0-F4B9F8F2296D}" type="presOf" srcId="{C24624D3-AE25-42F9-94F8-F54A88EAC046}" destId="{B1DF22C3-14FB-42F6-9B43-F222C8DB5E6C}" srcOrd="0" destOrd="0" presId="urn:microsoft.com/office/officeart/2005/8/layout/matrix2"/>
    <dgm:cxn modelId="{E8BE277C-B903-4F0F-88F9-A5F2F2437209}" srcId="{C24624D3-AE25-42F9-94F8-F54A88EAC046}" destId="{4B2C91A2-8120-44F0-98E7-292795E492C3}" srcOrd="3" destOrd="0" parTransId="{6DE46A9B-2E77-4B7E-ADC8-256BD4DF2187}" sibTransId="{46791E77-E447-4C0E-B002-6781C0740F7F}"/>
    <dgm:cxn modelId="{2B06F58E-620C-4019-8769-AABA99883144}" srcId="{C24624D3-AE25-42F9-94F8-F54A88EAC046}" destId="{D3B33EC7-DA4E-46F6-9CB2-8FBDCFD493F3}" srcOrd="1" destOrd="0" parTransId="{FBAC6430-1236-4ED2-94AB-8FE0889BF245}" sibTransId="{BEB0F09B-39D4-4616-9F15-DD43804CB0B9}"/>
    <dgm:cxn modelId="{36542B95-769E-4EDF-8124-45F657F0C29F}" type="presOf" srcId="{2F0E0699-6661-4999-993F-376B9D7BAE42}" destId="{F6135C12-410D-4538-B485-DCA050431642}" srcOrd="0" destOrd="0" presId="urn:microsoft.com/office/officeart/2005/8/layout/matrix2"/>
    <dgm:cxn modelId="{6EB0B1A7-6526-4F32-BDEA-1F16604A8088}" type="presOf" srcId="{D3B33EC7-DA4E-46F6-9CB2-8FBDCFD493F3}" destId="{649D6D5A-E76E-4842-A9FF-6EA4DD840488}" srcOrd="0" destOrd="0" presId="urn:microsoft.com/office/officeart/2005/8/layout/matrix2"/>
    <dgm:cxn modelId="{76CB63C6-4682-43CB-8C6F-5499E1267B4A}" srcId="{C24624D3-AE25-42F9-94F8-F54A88EAC046}" destId="{035021B3-132D-4919-8851-9D12E771EE06}" srcOrd="2" destOrd="0" parTransId="{BD63A493-674C-4B48-9B5C-33601BCB8EBD}" sibTransId="{6F9C299E-9BFA-45A0-B301-AE2099DC7DDC}"/>
    <dgm:cxn modelId="{007DB4F4-D0C5-424F-8803-CAB4DFDE32E5}" srcId="{C24624D3-AE25-42F9-94F8-F54A88EAC046}" destId="{2F0E0699-6661-4999-993F-376B9D7BAE42}" srcOrd="0" destOrd="0" parTransId="{2124CDB6-D90A-4799-9F85-573139C8A0A9}" sibTransId="{3D379F96-CE3A-4F14-81DD-8E7AB7D6912F}"/>
    <dgm:cxn modelId="{938BA9F6-1AAA-4942-B16A-61F4502C6B38}" type="presOf" srcId="{4B2C91A2-8120-44F0-98E7-292795E492C3}" destId="{3857B32F-F6DA-4337-9166-1D8657F5F298}" srcOrd="0" destOrd="0" presId="urn:microsoft.com/office/officeart/2005/8/layout/matrix2"/>
    <dgm:cxn modelId="{2EE0A3EB-739D-4D57-B862-CE3B309F9CB7}" type="presParOf" srcId="{B1DF22C3-14FB-42F6-9B43-F222C8DB5E6C}" destId="{028001C2-FB3D-4542-AE69-945A41AC7CF1}" srcOrd="0" destOrd="0" presId="urn:microsoft.com/office/officeart/2005/8/layout/matrix2"/>
    <dgm:cxn modelId="{FA48E555-09E6-499A-BC5B-AF6A34E2C927}" type="presParOf" srcId="{B1DF22C3-14FB-42F6-9B43-F222C8DB5E6C}" destId="{F6135C12-410D-4538-B485-DCA050431642}" srcOrd="1" destOrd="0" presId="urn:microsoft.com/office/officeart/2005/8/layout/matrix2"/>
    <dgm:cxn modelId="{544CA2F6-C012-4763-906A-0C5DE7E5808E}" type="presParOf" srcId="{B1DF22C3-14FB-42F6-9B43-F222C8DB5E6C}" destId="{649D6D5A-E76E-4842-A9FF-6EA4DD840488}" srcOrd="2" destOrd="0" presId="urn:microsoft.com/office/officeart/2005/8/layout/matrix2"/>
    <dgm:cxn modelId="{D2AF97BA-B034-41B8-8303-6ADEE063B851}" type="presParOf" srcId="{B1DF22C3-14FB-42F6-9B43-F222C8DB5E6C}" destId="{9C295161-4FF8-46F6-B83D-B65DC224D639}" srcOrd="3" destOrd="0" presId="urn:microsoft.com/office/officeart/2005/8/layout/matrix2"/>
    <dgm:cxn modelId="{AA346F31-EC5D-410B-A462-8F8AC33C3443}" type="presParOf" srcId="{B1DF22C3-14FB-42F6-9B43-F222C8DB5E6C}" destId="{3857B32F-F6DA-4337-9166-1D8657F5F298}"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001C2-FB3D-4542-AE69-945A41AC7CF1}">
      <dsp:nvSpPr>
        <dsp:cNvPr id="0" name=""/>
        <dsp:cNvSpPr/>
      </dsp:nvSpPr>
      <dsp:spPr>
        <a:xfrm>
          <a:off x="3288286" y="0"/>
          <a:ext cx="4653080" cy="407086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35C12-410D-4538-B485-DCA050431642}">
      <dsp:nvSpPr>
        <dsp:cNvPr id="0" name=""/>
        <dsp:cNvSpPr/>
      </dsp:nvSpPr>
      <dsp:spPr>
        <a:xfrm>
          <a:off x="3372358" y="276867"/>
          <a:ext cx="2092050" cy="1628346"/>
        </a:xfrm>
        <a:prstGeom prst="roundRect">
          <a:avLst/>
        </a:prstGeom>
        <a:solidFill>
          <a:srgbClr val="FF723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Cognitive</a:t>
          </a:r>
          <a:endParaRPr lang="el-GR" sz="2000" b="1" kern="1200" dirty="0">
            <a:latin typeface="Arial" panose="020B0604020202020204" pitchFamily="34" charset="0"/>
            <a:cs typeface="Arial" panose="020B0604020202020204" pitchFamily="34" charset="0"/>
          </a:endParaRPr>
        </a:p>
      </dsp:txBody>
      <dsp:txXfrm>
        <a:off x="3451847" y="356356"/>
        <a:ext cx="1933072" cy="1469368"/>
      </dsp:txXfrm>
    </dsp:sp>
    <dsp:sp modelId="{649D6D5A-E76E-4842-A9FF-6EA4DD840488}">
      <dsp:nvSpPr>
        <dsp:cNvPr id="0" name=""/>
        <dsp:cNvSpPr/>
      </dsp:nvSpPr>
      <dsp:spPr>
        <a:xfrm>
          <a:off x="5766971" y="264606"/>
          <a:ext cx="2092050" cy="1628346"/>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Interpersonal</a:t>
          </a:r>
          <a:endParaRPr lang="el-GR" sz="2000" b="1" kern="1200" dirty="0">
            <a:latin typeface="Arial" panose="020B0604020202020204" pitchFamily="34" charset="0"/>
            <a:cs typeface="Arial" panose="020B0604020202020204" pitchFamily="34" charset="0"/>
          </a:endParaRPr>
        </a:p>
      </dsp:txBody>
      <dsp:txXfrm>
        <a:off x="5846460" y="344095"/>
        <a:ext cx="1933072" cy="1469368"/>
      </dsp:txXfrm>
    </dsp:sp>
    <dsp:sp modelId="{9C295161-4FF8-46F6-B83D-B65DC224D639}">
      <dsp:nvSpPr>
        <dsp:cNvPr id="0" name=""/>
        <dsp:cNvSpPr/>
      </dsp:nvSpPr>
      <dsp:spPr>
        <a:xfrm>
          <a:off x="3372358" y="2158405"/>
          <a:ext cx="2092050" cy="1628346"/>
        </a:xfrm>
        <a:prstGeom prst="roundRect">
          <a:avLst/>
        </a:prstGeom>
        <a:solidFill>
          <a:srgbClr val="E48D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Digital</a:t>
          </a:r>
          <a:endParaRPr lang="el-GR" sz="2000" b="1" kern="1200" dirty="0">
            <a:latin typeface="Arial" panose="020B0604020202020204" pitchFamily="34" charset="0"/>
            <a:cs typeface="Arial" panose="020B0604020202020204" pitchFamily="34" charset="0"/>
          </a:endParaRPr>
        </a:p>
      </dsp:txBody>
      <dsp:txXfrm>
        <a:off x="3451847" y="2237894"/>
        <a:ext cx="1933072" cy="1469368"/>
      </dsp:txXfrm>
    </dsp:sp>
    <dsp:sp modelId="{3857B32F-F6DA-4337-9166-1D8657F5F298}">
      <dsp:nvSpPr>
        <dsp:cNvPr id="0" name=""/>
        <dsp:cNvSpPr/>
      </dsp:nvSpPr>
      <dsp:spPr>
        <a:xfrm>
          <a:off x="5766971" y="2177912"/>
          <a:ext cx="2092050" cy="1628346"/>
        </a:xfrm>
        <a:prstGeom prst="roundRect">
          <a:avLst/>
        </a:prstGeom>
        <a:solidFill>
          <a:srgbClr val="0EAA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Leadership</a:t>
          </a:r>
          <a:endParaRPr lang="el-GR" sz="2000" b="1" kern="1200" dirty="0">
            <a:latin typeface="Arial" panose="020B0604020202020204" pitchFamily="34" charset="0"/>
            <a:cs typeface="Arial" panose="020B0604020202020204" pitchFamily="34" charset="0"/>
          </a:endParaRPr>
        </a:p>
      </dsp:txBody>
      <dsp:txXfrm>
        <a:off x="5846460" y="2257401"/>
        <a:ext cx="1933072" cy="146936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CB785-392C-0444-A360-BD711ACEC573}"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F18F7-3513-9248-9F28-A3CC9C06234E}" type="slidenum">
              <a:rPr lang="en-US" smtClean="0"/>
              <a:t>‹#›</a:t>
            </a:fld>
            <a:endParaRPr lang="en-US"/>
          </a:p>
        </p:txBody>
      </p:sp>
    </p:spTree>
    <p:extLst>
      <p:ext uri="{BB962C8B-B14F-4D97-AF65-F5344CB8AC3E}">
        <p14:creationId xmlns:p14="http://schemas.microsoft.com/office/powerpoint/2010/main" val="333556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53088" y="1362075"/>
            <a:ext cx="6537325" cy="36782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B749B4-178B-4149-9D54-49C04173934C}" type="slidenum">
              <a:rPr lang="en-US" smtClean="0"/>
              <a:t>4</a:t>
            </a:fld>
            <a:endParaRPr lang="en-US"/>
          </a:p>
        </p:txBody>
      </p:sp>
    </p:spTree>
    <p:extLst>
      <p:ext uri="{BB962C8B-B14F-4D97-AF65-F5344CB8AC3E}">
        <p14:creationId xmlns:p14="http://schemas.microsoft.com/office/powerpoint/2010/main" val="156740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FA6B8E26-A24A-4EE4-8FFE-DF21A4590BF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1015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85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17</a:t>
            </a:fld>
            <a:endParaRPr lang="en-US"/>
          </a:p>
        </p:txBody>
      </p:sp>
    </p:spTree>
    <p:extLst>
      <p:ext uri="{BB962C8B-B14F-4D97-AF65-F5344CB8AC3E}">
        <p14:creationId xmlns:p14="http://schemas.microsoft.com/office/powerpoint/2010/main" val="244212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18</a:t>
            </a:fld>
            <a:endParaRPr lang="en-US"/>
          </a:p>
        </p:txBody>
      </p:sp>
    </p:spTree>
    <p:extLst>
      <p:ext uri="{BB962C8B-B14F-4D97-AF65-F5344CB8AC3E}">
        <p14:creationId xmlns:p14="http://schemas.microsoft.com/office/powerpoint/2010/main" val="104286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564F-9013-A242-8895-1DDD2AA3F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BEF4DA-0D65-544B-BF53-2ECB36905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ECCD93-7B62-B844-A2B7-20E9F49FA42A}"/>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1730920C-8205-4446-BC46-BCC24D5D6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A4FF0-C782-7848-9C4D-AEB50B540DF3}"/>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263777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FD21-22B3-8949-B19E-A95CFD1AF7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4D29F-632A-2547-AB1D-74AAF38616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E57A6-A207-A044-8EC0-47267029B2A6}"/>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80BF4060-9153-D249-90B0-95633BF25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62379-538C-9541-ABFD-A2D0959F611D}"/>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11872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C62EE-792A-1644-A8CC-AD3564E6F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C1C05-1E4E-0F40-9AF9-3962916635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5001C-37DC-C34F-82E8-03641E9D7105}"/>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AD64B2DA-182A-D941-BE69-D7C9B40E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79F33-6C55-7642-B1A9-C14F9F0DE751}"/>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2840358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0A7C-6F9E-424F-81BA-751DD2EE5A2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C442DD5-B3F8-48C6-8AB1-75BAE98A81A8}"/>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DFDAE6EF-3FEA-4D28-9FA2-4BE650B6B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19F51-0E7A-4A8A-8A1A-D1CC607D56FE}"/>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3651975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B24E-3AC8-444F-A53B-19A1D941A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C4B45-0358-4881-B772-1631990FB60A}"/>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D62B9D4D-1D1E-4FD8-BB75-44920D96CB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C8CFBE-7D64-436B-8124-3817435F6349}"/>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1639912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9F52-5051-41BF-B9E8-5F56EC839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3BC02-85AB-44DD-998D-6CBD9BDC23DC}"/>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426B4F95-6B86-4415-8B2D-99BA99D864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BA7D46-473D-46C6-811D-6B18FEA629D2}"/>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3852405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287257"/>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3857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0" y="0"/>
            <a:ext cx="12192000" cy="685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0096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F76F-F6E8-436D-B7B0-264B3FC215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18204-4EBE-46F4-9ADA-3D64F0B0131C}"/>
              </a:ext>
            </a:extLst>
          </p:cNvPr>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A54FC9-6EF5-4060-9E15-D171D1800E74}"/>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9ED49CC2-31C8-4CCF-ABE8-2B6C55609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3E29C-F249-48B2-8E6F-66DB0574FB04}"/>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1054134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3E10-242A-4276-A96C-5CD0AB8E5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46502-D2E1-4C2C-B880-CBA24D0C84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AA4BA-2007-45E5-9D25-0012A5865905}"/>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19638B2A-1D45-47D8-BA35-9573CC65A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89357-9CF0-488D-B5BF-E78D1B1C0275}"/>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2284817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F25B-A204-433A-A353-F9F8559F481A}"/>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3F71-4A5B-4E2C-BE9E-5E2062376E0C}"/>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65F8D-2FA2-4942-9D7E-D85E6236B313}"/>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051B6CC6-0EEF-4058-ADD3-8B0E0EB87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200FA-6121-4C67-9DF0-DF3E3605B847}"/>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23272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442E-E6D4-5B48-BD41-F439B5F4D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0CF36E-9E00-FA42-9B30-3127D66710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1D6C5-3061-8B48-BA2A-583BD29DBAF9}"/>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F6083728-4151-DC4C-9EB9-654AE9557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D1614-2C64-784D-88D5-CE35E73BAF7C}"/>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365696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00DE-E649-4F0E-9359-C80ADED15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7A61C-7A9B-47F9-BB51-A37DF2D8E8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D7AD8-09A1-43B3-A8EB-DC5850B381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99328-E875-4EB5-A2CF-4AED746C1480}"/>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6" name="Footer Placeholder 5">
            <a:extLst>
              <a:ext uri="{FF2B5EF4-FFF2-40B4-BE49-F238E27FC236}">
                <a16:creationId xmlns:a16="http://schemas.microsoft.com/office/drawing/2014/main" id="{B837EA60-8A5C-4AB4-9A49-BEA7C7F74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B2ED3-66CD-4363-9CF3-405850773014}"/>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899193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4F51-5EA3-403D-B608-ED30DF7A48F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DB3BA5-3922-439A-98AD-D2B00AF3494A}"/>
              </a:ext>
            </a:extLst>
          </p:cNvPr>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087FE-B217-4191-8C64-22E85B3E71D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38224-F004-4F4D-8B4E-8083E6EF3EE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8AE81-994D-41AE-AA6E-3AC6073CFEA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EC1C7E-1F25-4D65-81EE-CB2A17A61F14}"/>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8" name="Footer Placeholder 7">
            <a:extLst>
              <a:ext uri="{FF2B5EF4-FFF2-40B4-BE49-F238E27FC236}">
                <a16:creationId xmlns:a16="http://schemas.microsoft.com/office/drawing/2014/main" id="{2F108CAD-F706-48FA-B89D-C6498FCC14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C6487-E7CA-4766-8036-2345C6DE6371}"/>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198227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3C419-74AC-4C07-80B4-F3CA258C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86E422-69FF-444C-B6F0-5B6FAA5C8D13}"/>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4" name="Footer Placeholder 3">
            <a:extLst>
              <a:ext uri="{FF2B5EF4-FFF2-40B4-BE49-F238E27FC236}">
                <a16:creationId xmlns:a16="http://schemas.microsoft.com/office/drawing/2014/main" id="{FFC09E39-1068-4D5E-A430-4612E757E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DA58BF-BD74-46F5-8B04-87F4F9AA65AD}"/>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279464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55871-1F5E-410B-A2F9-32A10CEBB412}"/>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3" name="Footer Placeholder 2">
            <a:extLst>
              <a:ext uri="{FF2B5EF4-FFF2-40B4-BE49-F238E27FC236}">
                <a16:creationId xmlns:a16="http://schemas.microsoft.com/office/drawing/2014/main" id="{B794E263-AF0F-49F5-8DB3-2DB4BD6B7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DE0CE3-3CB8-4B59-A581-D84D93C66BB1}"/>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4064210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4774-2C8E-4D98-802D-D0826902C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898F53-3A6D-40BA-ACAF-5F51DE48E25D}"/>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033E2-0AFB-42A9-B7C3-415B43788BC0}"/>
              </a:ext>
            </a:extLst>
          </p:cNvPr>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86CC377D-B5CA-48D0-85BE-45B4DF40E07F}"/>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6" name="Footer Placeholder 5">
            <a:extLst>
              <a:ext uri="{FF2B5EF4-FFF2-40B4-BE49-F238E27FC236}">
                <a16:creationId xmlns:a16="http://schemas.microsoft.com/office/drawing/2014/main" id="{02D79966-35A4-4473-81D6-592B15BA0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94260-99AF-48F1-91C5-91D851E958A5}"/>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232401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107A-E5DD-44E7-A3D3-288D8E4C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3BE2C-D2DE-42A2-A508-2C44B82F67F9}"/>
              </a:ext>
            </a:extLst>
          </p:cNvPr>
          <p:cNvSpPr>
            <a:spLocks noGrp="1"/>
          </p:cNvSpPr>
          <p:nvPr>
            <p:ph type="pic" idx="1"/>
          </p:nvPr>
        </p:nvSpPr>
        <p:spPr>
          <a:xfrm>
            <a:off x="5183188" y="987433"/>
            <a:ext cx="6172200" cy="4873625"/>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a:extLst>
              <a:ext uri="{FF2B5EF4-FFF2-40B4-BE49-F238E27FC236}">
                <a16:creationId xmlns:a16="http://schemas.microsoft.com/office/drawing/2014/main" id="{3362D37F-E8D8-4E98-BB57-EC99E2EB56D8}"/>
              </a:ext>
            </a:extLst>
          </p:cNvPr>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7CB4D2CA-A950-4986-BD5B-626190B74C1B}"/>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6" name="Footer Placeholder 5">
            <a:extLst>
              <a:ext uri="{FF2B5EF4-FFF2-40B4-BE49-F238E27FC236}">
                <a16:creationId xmlns:a16="http://schemas.microsoft.com/office/drawing/2014/main" id="{327D323B-D1E3-4906-BFC7-C59E2EF6F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AE169-28FE-4FC0-93B1-E4C8A89915DC}"/>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800733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9CB3-DB91-49AD-84C7-451CC9305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1E660-52DE-4BFD-AB08-1825FA6469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83ADA-D6A7-453B-9492-546937644152}"/>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3665042A-4BD6-4330-B5C3-3DF0DD92F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595F0-73FD-4138-8DE5-52BC1404F72D}"/>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19796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56138-2FEC-4DFF-9992-F139FE360A6A}"/>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1D1B7-F807-41EA-A1D9-C432B297E33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23008-1491-4739-9872-AE0F3E2F75E4}"/>
              </a:ext>
            </a:extLst>
          </p:cNvPr>
          <p:cNvSpPr>
            <a:spLocks noGrp="1"/>
          </p:cNvSpPr>
          <p:nvPr>
            <p:ph type="dt" sz="half" idx="10"/>
          </p:nvPr>
        </p:nvSpPr>
        <p:spPr/>
        <p:txBody>
          <a:body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D80657B6-4BB9-4AC8-B61E-FB82A1411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CB84F-89CE-4777-AD5F-4F7F32EB6F42}"/>
              </a:ext>
            </a:extLst>
          </p:cNvPr>
          <p:cNvSpPr>
            <a:spLocks noGrp="1"/>
          </p:cNvSpPr>
          <p:nvPr>
            <p:ph type="sldNum" sz="quarter" idx="12"/>
          </p:nvPr>
        </p:nvSpPr>
        <p:spPr/>
        <p:txBody>
          <a:bodyPr/>
          <a:lstStyle/>
          <a:p>
            <a:fld id="{1280A678-6011-4426-B5FB-738FA13DD9DC}" type="slidenum">
              <a:rPr lang="en-US" smtClean="0"/>
              <a:pPr/>
              <a:t>‹#›</a:t>
            </a:fld>
            <a:endParaRPr lang="en-US"/>
          </a:p>
        </p:txBody>
      </p:sp>
    </p:spTree>
    <p:extLst>
      <p:ext uri="{BB962C8B-B14F-4D97-AF65-F5344CB8AC3E}">
        <p14:creationId xmlns:p14="http://schemas.microsoft.com/office/powerpoint/2010/main" val="329260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382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37BE5-7D8B-374B-8B88-4131FA833278}"/>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6184D909-3519-2349-8E1A-AAFB4DBBC0C4}"/>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8" name="Footer Placeholder 7">
            <a:extLst>
              <a:ext uri="{FF2B5EF4-FFF2-40B4-BE49-F238E27FC236}">
                <a16:creationId xmlns:a16="http://schemas.microsoft.com/office/drawing/2014/main" id="{B0A4FFB0-3729-3848-914C-38EA68AB8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DFD085-D1BB-5143-B3DD-A18B4D9614A7}"/>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180006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7749-7B0C-A249-AADE-4BB8015F1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74C6D-E34C-994D-B96C-D79777B47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215E44-28DE-B744-9749-1D9BE57B21A4}"/>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EB76B094-9500-2B40-B490-35D6C69EC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D4657-80AB-254C-ADC2-35F989A9DC6C}"/>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149112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0A7C-6F9E-424F-81BA-751DD2EE5A2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C442DD5-B3F8-48C6-8AB1-75BAE98A81A8}"/>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DFDAE6EF-3FEA-4D28-9FA2-4BE650B6B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19F51-0E7A-4A8A-8A1A-D1CC607D56FE}"/>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270893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B24E-3AC8-444F-A53B-19A1D941A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C4B45-0358-4881-B772-1631990FB60A}"/>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D62B9D4D-1D1E-4FD8-BB75-44920D96CB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C8CFBE-7D64-436B-8124-3817435F6349}"/>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547443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9F52-5051-41BF-B9E8-5F56EC839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3BC02-85AB-44DD-998D-6CBD9BDC23DC}"/>
              </a:ext>
            </a:extLst>
          </p:cNvPr>
          <p:cNvSpPr>
            <a:spLocks noGrp="1"/>
          </p:cNvSpPr>
          <p:nvPr>
            <p:ph type="dt" sz="half" idx="10"/>
          </p:nvPr>
        </p:nvSpPr>
        <p:spPr/>
        <p:txBody>
          <a:bodyPr/>
          <a:lstStyle/>
          <a:p>
            <a:fld id="{E9349088-A7F5-4783-855E-2F56B316C645}" type="datetimeFigureOut">
              <a:rPr lang="en-US" smtClean="0"/>
              <a:pPr/>
              <a:t>4/19/2023</a:t>
            </a:fld>
            <a:endParaRPr lang="en-US"/>
          </a:p>
        </p:txBody>
      </p:sp>
      <p:sp>
        <p:nvSpPr>
          <p:cNvPr id="4" name="Footer Placeholder 3">
            <a:extLst>
              <a:ext uri="{FF2B5EF4-FFF2-40B4-BE49-F238E27FC236}">
                <a16:creationId xmlns:a16="http://schemas.microsoft.com/office/drawing/2014/main" id="{426B4F95-6B86-4415-8B2D-99BA99D864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BA7D46-473D-46C6-811D-6B18FEA629D2}"/>
              </a:ext>
            </a:extLst>
          </p:cNvPr>
          <p:cNvSpPr>
            <a:spLocks noGrp="1"/>
          </p:cNvSpPr>
          <p:nvPr>
            <p:ph type="sldNum" sz="quarter" idx="12"/>
          </p:nvPr>
        </p:nvSpPr>
        <p:spPr/>
        <p:txBody>
          <a:bodyPr/>
          <a:lstStyle/>
          <a:p>
            <a:fld id="{459C3B32-BD27-46F1-B95C-E1ADAECAF7BF}" type="slidenum">
              <a:rPr lang="en-US" smtClean="0"/>
              <a:pPr/>
              <a:t>‹#›</a:t>
            </a:fld>
            <a:endParaRPr lang="en-US"/>
          </a:p>
        </p:txBody>
      </p:sp>
    </p:spTree>
    <p:extLst>
      <p:ext uri="{BB962C8B-B14F-4D97-AF65-F5344CB8AC3E}">
        <p14:creationId xmlns:p14="http://schemas.microsoft.com/office/powerpoint/2010/main" val="81187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xfrm>
            <a:off x="6000750" y="6350000"/>
            <a:ext cx="194311" cy="214631"/>
          </a:xfrm>
          <a:prstGeom prst="rect">
            <a:avLst/>
          </a:prstGeom>
        </p:spPr>
        <p:txBody>
          <a:bodyPr/>
          <a:lstStyle/>
          <a:p>
            <a:fld id="{86CB4B4D-7CA3-9044-876B-883B54F8677D}" type="slidenum">
              <a:t>‹#›</a:t>
            </a:fld>
            <a:endParaRPr/>
          </a:p>
        </p:txBody>
      </p:sp>
      <p:sp>
        <p:nvSpPr>
          <p:cNvPr id="6" name="TextBox 5">
            <a:extLst>
              <a:ext uri="{FF2B5EF4-FFF2-40B4-BE49-F238E27FC236}">
                <a16:creationId xmlns:a16="http://schemas.microsoft.com/office/drawing/2014/main" id="{12BDE719-B658-414F-86C2-020DD3DCAAB3}"/>
              </a:ext>
            </a:extLst>
          </p:cNvPr>
          <p:cNvSpPr txBox="1"/>
          <p:nvPr userDrawn="1"/>
        </p:nvSpPr>
        <p:spPr>
          <a:xfrm>
            <a:off x="310523" y="6199167"/>
            <a:ext cx="3155634" cy="338554"/>
          </a:xfrm>
          <a:prstGeom prst="rect">
            <a:avLst/>
          </a:prstGeom>
          <a:noFill/>
        </p:spPr>
        <p:txBody>
          <a:bodyPr wrap="square" rtlCol="0">
            <a:spAutoFit/>
          </a:bodyPr>
          <a:lstStyle/>
          <a:p>
            <a:r>
              <a:rPr lang="en-US" sz="1600" b="1" dirty="0">
                <a:solidFill>
                  <a:srgbClr val="00B0F0"/>
                </a:solidFill>
              </a:rPr>
              <a:t>Cy</a:t>
            </a:r>
            <a:r>
              <a:rPr lang="en-US" sz="1600" b="1" dirty="0">
                <a:solidFill>
                  <a:schemeClr val="accent1">
                    <a:lumMod val="75000"/>
                  </a:schemeClr>
                </a:solidFill>
              </a:rPr>
              <a:t>prus    tomorrow</a:t>
            </a:r>
            <a:endParaRPr lang="en-CY" sz="1600" b="1" dirty="0">
              <a:solidFill>
                <a:schemeClr val="accent1">
                  <a:lumMod val="75000"/>
                </a:schemeClr>
              </a:solidFill>
            </a:endParaRPr>
          </a:p>
        </p:txBody>
      </p:sp>
      <p:cxnSp>
        <p:nvCxnSpPr>
          <p:cNvPr id="3" name="Straight Connector 2">
            <a:extLst>
              <a:ext uri="{FF2B5EF4-FFF2-40B4-BE49-F238E27FC236}">
                <a16:creationId xmlns:a16="http://schemas.microsoft.com/office/drawing/2014/main" id="{C19946A9-257A-47B9-84D8-94F34C6410E0}"/>
              </a:ext>
            </a:extLst>
          </p:cNvPr>
          <p:cNvCxnSpPr>
            <a:cxnSpLocks/>
          </p:cNvCxnSpPr>
          <p:nvPr userDrawn="1"/>
        </p:nvCxnSpPr>
        <p:spPr>
          <a:xfrm>
            <a:off x="1060450" y="6403003"/>
            <a:ext cx="2095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ΕΘΝΙΚΟ ΣΧΕΔΙΟ ΑΝΑΚΑΜΨΗΣ ΚΑΙ ΑΝΘΕΚΤΙΚΟΤΗΤΑΣ">
            <a:extLst>
              <a:ext uri="{FF2B5EF4-FFF2-40B4-BE49-F238E27FC236}">
                <a16:creationId xmlns:a16="http://schemas.microsoft.com/office/drawing/2014/main" id="{026A5501-4B71-4A84-9F96-460828708E1B}"/>
              </a:ext>
            </a:extLst>
          </p:cNvPr>
          <p:cNvSpPr txBox="1"/>
          <p:nvPr userDrawn="1"/>
        </p:nvSpPr>
        <p:spPr>
          <a:xfrm>
            <a:off x="9071874" y="6257486"/>
            <a:ext cx="2486258" cy="182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1700">
                <a:solidFill>
                  <a:srgbClr val="4B6EAF"/>
                </a:solidFill>
                <a:latin typeface="Arial"/>
                <a:ea typeface="Arial"/>
                <a:cs typeface="Arial"/>
                <a:sym typeface="Arial"/>
              </a:defRPr>
            </a:lvl1pPr>
          </a:lstStyle>
          <a:p>
            <a:r>
              <a:rPr lang="en-US" sz="850" dirty="0"/>
              <a:t>NATIONAL RECOVERY AND RESILIENCE PLAN</a:t>
            </a:r>
            <a:endParaRPr sz="850" dirty="0"/>
          </a:p>
        </p:txBody>
      </p:sp>
    </p:spTree>
    <p:extLst>
      <p:ext uri="{BB962C8B-B14F-4D97-AF65-F5344CB8AC3E}">
        <p14:creationId xmlns:p14="http://schemas.microsoft.com/office/powerpoint/2010/main" val="15604295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3973-F0F6-F345-9FDF-81E75F039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9CDC1-CE2A-9744-8FC9-4B79B0F67D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81A0E-6D3C-C045-98E3-F82459DB1F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5D57F4-99D1-1F41-90ED-F9DE8F93B10C}"/>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6" name="Footer Placeholder 5">
            <a:extLst>
              <a:ext uri="{FF2B5EF4-FFF2-40B4-BE49-F238E27FC236}">
                <a16:creationId xmlns:a16="http://schemas.microsoft.com/office/drawing/2014/main" id="{41FC8B2D-901E-434E-8750-C10FA58D5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2E42F-B0BB-AF4F-A213-439755DE5FD9}"/>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343036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4F2C-CD36-604C-A08B-7C93C7EC44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5404CB-D4D7-AD4D-B30B-AF450CF21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4D1924-6792-1A48-8D0C-8EB73B3220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744FD-CED5-F44B-BDD8-2E6B683C7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881C27-47C0-E244-9FBA-0F8FDB539B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C8641-0087-4846-AA78-2A970E486820}"/>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8" name="Footer Placeholder 7">
            <a:extLst>
              <a:ext uri="{FF2B5EF4-FFF2-40B4-BE49-F238E27FC236}">
                <a16:creationId xmlns:a16="http://schemas.microsoft.com/office/drawing/2014/main" id="{C369F832-FE70-094D-B509-D42FC17E28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2A532-024D-9E4D-A275-5E0B768FD5D4}"/>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133289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D70D-000A-664C-B3B2-D479634749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1A9E62-3BBE-C24A-997F-2227A7D78165}"/>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4" name="Footer Placeholder 3">
            <a:extLst>
              <a:ext uri="{FF2B5EF4-FFF2-40B4-BE49-F238E27FC236}">
                <a16:creationId xmlns:a16="http://schemas.microsoft.com/office/drawing/2014/main" id="{A57240BD-2E06-D14F-9777-664B894B19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FBC97E-56BD-8949-BA19-D41166BD35B9}"/>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109663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5644F-2077-914E-A918-6C6C50132E8D}"/>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3" name="Footer Placeholder 2">
            <a:extLst>
              <a:ext uri="{FF2B5EF4-FFF2-40B4-BE49-F238E27FC236}">
                <a16:creationId xmlns:a16="http://schemas.microsoft.com/office/drawing/2014/main" id="{8726B87E-CA01-FA43-8E01-745675403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3399C-26A8-AC4B-845B-837D758875F9}"/>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381756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7D42-4A32-2B42-BD37-E24935B5F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E09171-F790-E249-B81D-461168414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38F78-5E0F-5449-ABC0-7600872EC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BC28FC-1B12-C040-8C2B-0291BFAB2174}"/>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6" name="Footer Placeholder 5">
            <a:extLst>
              <a:ext uri="{FF2B5EF4-FFF2-40B4-BE49-F238E27FC236}">
                <a16:creationId xmlns:a16="http://schemas.microsoft.com/office/drawing/2014/main" id="{1D20E922-8035-874C-95AF-A3B759A11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1E75E-52F1-AF4A-BDD3-B47380E0AEF2}"/>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24510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780-B51E-3E4A-ABD1-1B36A4808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EC515-D9B8-AC47-B37C-923FC69A62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63299C-8D2F-4646-9D31-B33381E94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C78995-2321-DD4D-AE13-BF4ECA3CE20D}"/>
              </a:ext>
            </a:extLst>
          </p:cNvPr>
          <p:cNvSpPr>
            <a:spLocks noGrp="1"/>
          </p:cNvSpPr>
          <p:nvPr>
            <p:ph type="dt" sz="half" idx="10"/>
          </p:nvPr>
        </p:nvSpPr>
        <p:spPr/>
        <p:txBody>
          <a:bodyPr/>
          <a:lstStyle/>
          <a:p>
            <a:fld id="{C9A2C038-6F23-4C4B-BE6A-55EA36655768}" type="datetimeFigureOut">
              <a:rPr lang="en-US" smtClean="0"/>
              <a:t>4/19/2023</a:t>
            </a:fld>
            <a:endParaRPr lang="en-US"/>
          </a:p>
        </p:txBody>
      </p:sp>
      <p:sp>
        <p:nvSpPr>
          <p:cNvPr id="6" name="Footer Placeholder 5">
            <a:extLst>
              <a:ext uri="{FF2B5EF4-FFF2-40B4-BE49-F238E27FC236}">
                <a16:creationId xmlns:a16="http://schemas.microsoft.com/office/drawing/2014/main" id="{7D1676B6-8080-1748-B98C-02FE8F21D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6F01D-BA3B-BB4C-8361-0BD8DE834421}"/>
              </a:ext>
            </a:extLst>
          </p:cNvPr>
          <p:cNvSpPr>
            <a:spLocks noGrp="1"/>
          </p:cNvSpPr>
          <p:nvPr>
            <p:ph type="sldNum" sz="quarter" idx="12"/>
          </p:nvPr>
        </p:nvSpPr>
        <p:spPr/>
        <p:txBody>
          <a:bodyPr/>
          <a:lstStyle/>
          <a:p>
            <a:fld id="{C02B87C9-E761-8043-AA68-072501F4627D}" type="slidenum">
              <a:rPr lang="en-US" smtClean="0"/>
              <a:t>‹#›</a:t>
            </a:fld>
            <a:endParaRPr lang="en-US"/>
          </a:p>
        </p:txBody>
      </p:sp>
    </p:spTree>
    <p:extLst>
      <p:ext uri="{BB962C8B-B14F-4D97-AF65-F5344CB8AC3E}">
        <p14:creationId xmlns:p14="http://schemas.microsoft.com/office/powerpoint/2010/main" val="358066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BC798-AC89-6846-9290-35DD30DC4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ED5F88-BC0C-C046-A3BD-D28129D71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AC1D1-5343-474F-AFDE-FCCF56AFD2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2C038-6F23-4C4B-BE6A-55EA36655768}" type="datetimeFigureOut">
              <a:rPr lang="en-US" smtClean="0"/>
              <a:t>4/19/2023</a:t>
            </a:fld>
            <a:endParaRPr lang="en-US"/>
          </a:p>
        </p:txBody>
      </p:sp>
      <p:sp>
        <p:nvSpPr>
          <p:cNvPr id="5" name="Footer Placeholder 4">
            <a:extLst>
              <a:ext uri="{FF2B5EF4-FFF2-40B4-BE49-F238E27FC236}">
                <a16:creationId xmlns:a16="http://schemas.microsoft.com/office/drawing/2014/main" id="{29679164-2FD2-224C-BC7E-6DEE92CDA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23B407-6E3D-6C49-8A49-7C256040A9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B87C9-E761-8043-AA68-072501F4627D}" type="slidenum">
              <a:rPr lang="en-US" smtClean="0"/>
              <a:t>‹#›</a:t>
            </a:fld>
            <a:endParaRPr lang="en-US"/>
          </a:p>
        </p:txBody>
      </p:sp>
    </p:spTree>
    <p:extLst>
      <p:ext uri="{BB962C8B-B14F-4D97-AF65-F5344CB8AC3E}">
        <p14:creationId xmlns:p14="http://schemas.microsoft.com/office/powerpoint/2010/main" val="1152518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 id="2147483708" r:id="rId13"/>
    <p:sldLayoutId id="2147483709" r:id="rId14"/>
    <p:sldLayoutId id="2147483710" r:id="rId15"/>
    <p:sldLayoutId id="214748371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40EF6-9F6D-4524-A1CB-135DBFCD002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EAAC4-8D89-4E69-8A44-3AE1D94D61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87E05-CF5F-4189-8768-FFD77ABE52A2}"/>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24860-8120-479B-B493-B6F59272B6FB}" type="datetimeFigureOut">
              <a:rPr lang="en-US" smtClean="0"/>
              <a:pPr/>
              <a:t>4/19/2023</a:t>
            </a:fld>
            <a:endParaRPr lang="en-US"/>
          </a:p>
        </p:txBody>
      </p:sp>
      <p:sp>
        <p:nvSpPr>
          <p:cNvPr id="5" name="Footer Placeholder 4">
            <a:extLst>
              <a:ext uri="{FF2B5EF4-FFF2-40B4-BE49-F238E27FC236}">
                <a16:creationId xmlns:a16="http://schemas.microsoft.com/office/drawing/2014/main" id="{099F5767-0844-4696-9F0A-70985F4DCD43}"/>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E36936-14C2-4A7C-AC7A-E5FA76AC9382}"/>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0A678-6011-4426-B5FB-738FA13DD9DC}" type="slidenum">
              <a:rPr lang="en-US" smtClean="0"/>
              <a:pPr/>
              <a:t>‹#›</a:t>
            </a:fld>
            <a:endParaRPr lang="en-US"/>
          </a:p>
        </p:txBody>
      </p:sp>
    </p:spTree>
    <p:extLst>
      <p:ext uri="{BB962C8B-B14F-4D97-AF65-F5344CB8AC3E}">
        <p14:creationId xmlns:p14="http://schemas.microsoft.com/office/powerpoint/2010/main" val="21660277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66" r:id="rId13"/>
    <p:sldLayoutId id="2147483667" r:id="rId14"/>
    <p:sldLayoutId id="2147483674" r:id="rId15"/>
    <p:sldLayoutId id="2147483675" r:id="rId16"/>
    <p:sldLayoutId id="2147483677" r:id="rId17"/>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67"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1"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tif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7.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jpe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jpeg"/><Relationship Id="rId42" Type="http://schemas.openxmlformats.org/officeDocument/2006/relationships/image" Target="../media/image3.tiff"/><Relationship Id="rId7" Type="http://schemas.openxmlformats.org/officeDocument/2006/relationships/image" Target="../media/image30.png"/><Relationship Id="rId2" Type="http://schemas.openxmlformats.org/officeDocument/2006/relationships/image" Target="../media/image25.png"/><Relationship Id="rId16" Type="http://schemas.openxmlformats.org/officeDocument/2006/relationships/image" Target="../media/image39.jpeg"/><Relationship Id="rId20" Type="http://schemas.openxmlformats.org/officeDocument/2006/relationships/image" Target="../media/image43.png"/><Relationship Id="rId29" Type="http://schemas.openxmlformats.org/officeDocument/2006/relationships/image" Target="../media/image52.jpeg"/><Relationship Id="rId41"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jpeg"/><Relationship Id="rId24" Type="http://schemas.openxmlformats.org/officeDocument/2006/relationships/image" Target="../media/image47.jpe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jpeg"/><Relationship Id="rId5" Type="http://schemas.openxmlformats.org/officeDocument/2006/relationships/image" Target="../media/image28.jpeg"/><Relationship Id="rId15" Type="http://schemas.openxmlformats.org/officeDocument/2006/relationships/image" Target="../media/image38.gif"/><Relationship Id="rId23" Type="http://schemas.openxmlformats.org/officeDocument/2006/relationships/image" Target="../media/image46.png"/><Relationship Id="rId28" Type="http://schemas.openxmlformats.org/officeDocument/2006/relationships/image" Target="../media/image51.jpeg"/><Relationship Id="rId36" Type="http://schemas.openxmlformats.org/officeDocument/2006/relationships/image" Target="../media/image59.jpeg"/><Relationship Id="rId10" Type="http://schemas.openxmlformats.org/officeDocument/2006/relationships/image" Target="../media/image33.jpe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 Id="rId27" Type="http://schemas.openxmlformats.org/officeDocument/2006/relationships/image" Target="../media/image50.png"/><Relationship Id="rId30" Type="http://schemas.openxmlformats.org/officeDocument/2006/relationships/image" Target="../media/image53.jpeg"/><Relationship Id="rId35" Type="http://schemas.openxmlformats.org/officeDocument/2006/relationships/image" Target="../media/image58.png"/><Relationship Id="rId8" Type="http://schemas.openxmlformats.org/officeDocument/2006/relationships/image" Target="../media/image31.png"/><Relationship Id="rId3" Type="http://schemas.openxmlformats.org/officeDocument/2006/relationships/image" Target="../media/image26.jpe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jpeg"/><Relationship Id="rId38"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5.wdp"/><Relationship Id="rId5" Type="http://schemas.openxmlformats.org/officeDocument/2006/relationships/diagramQuickStyle" Target="../diagrams/quickStyle1.xml"/><Relationship Id="rId10" Type="http://schemas.openxmlformats.org/officeDocument/2006/relationships/image" Target="../media/image68.png"/><Relationship Id="rId4" Type="http://schemas.openxmlformats.org/officeDocument/2006/relationships/diagramLayout" Target="../diagrams/layout1.xml"/><Relationship Id="rId9" Type="http://schemas.openxmlformats.org/officeDocument/2006/relationships/image" Target="../media/image67.png"/><Relationship Id="rId14" Type="http://schemas.openxmlformats.org/officeDocument/2006/relationships/image" Target="../media/image3.tiff"/></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20.png"/><Relationship Id="rId17" Type="http://schemas.openxmlformats.org/officeDocument/2006/relationships/image" Target="../media/image3.tiff"/><Relationship Id="rId2" Type="http://schemas.openxmlformats.org/officeDocument/2006/relationships/image" Target="../media/image70.png"/><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svg"/><Relationship Id="rId5" Type="http://schemas.openxmlformats.org/officeDocument/2006/relationships/image" Target="../media/image73.svg"/><Relationship Id="rId15" Type="http://schemas.openxmlformats.org/officeDocument/2006/relationships/image" Target="../media/image79.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23.svg"/><Relationship Id="rId1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tif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2.xml"/><Relationship Id="rId5" Type="http://schemas.openxmlformats.org/officeDocument/2006/relationships/image" Target="../media/image3.tif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tiff"/><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tiff"/><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2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27.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7.png"/><Relationship Id="rId11" Type="http://schemas.openxmlformats.org/officeDocument/2006/relationships/image" Target="../media/image3.tiff"/><Relationship Id="rId5" Type="http://schemas.microsoft.com/office/2007/relationships/hdphoto" Target="../media/hdphoto1.wdp"/><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2.xml"/><Relationship Id="rId5" Type="http://schemas.openxmlformats.org/officeDocument/2006/relationships/image" Target="../media/image3.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tiff"/><Relationship Id="rId2" Type="http://schemas.openxmlformats.org/officeDocument/2006/relationships/image" Target="../media/image20.png"/><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at night&#10;&#10;Description automatically generated with low confidence">
            <a:extLst>
              <a:ext uri="{FF2B5EF4-FFF2-40B4-BE49-F238E27FC236}">
                <a16:creationId xmlns:a16="http://schemas.microsoft.com/office/drawing/2014/main" id="{8143C270-EE59-4184-8B71-8DD99EE5F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039"/>
            <a:ext cx="12252688" cy="6562961"/>
          </a:xfrm>
          <a:prstGeom prst="rect">
            <a:avLst/>
          </a:prstGeom>
        </p:spPr>
      </p:pic>
      <p:sp>
        <p:nvSpPr>
          <p:cNvPr id="204" name="headline goes here goes here"/>
          <p:cNvSpPr txBox="1"/>
          <p:nvPr/>
        </p:nvSpPr>
        <p:spPr>
          <a:xfrm>
            <a:off x="211253" y="237310"/>
            <a:ext cx="8843537" cy="520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a:lnSpc>
                <a:spcPct val="120000"/>
              </a:lnSpc>
              <a:defRPr sz="4000" cap="all">
                <a:solidFill>
                  <a:srgbClr val="FFFFFF"/>
                </a:solidFill>
                <a:latin typeface="Arial"/>
                <a:ea typeface="Arial"/>
                <a:cs typeface="Arial"/>
                <a:sym typeface="Arial"/>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FFFFFF"/>
                </a:solidFill>
                <a:effectLst/>
                <a:uLnTx/>
                <a:uFillTx/>
                <a:latin typeface="Arial"/>
                <a:cs typeface="Arial"/>
                <a:sym typeface="Arial"/>
              </a:rPr>
              <a:t>Building GB – Cy Investment Bridges </a:t>
            </a:r>
            <a:endParaRPr kumimoji="0" sz="2800" b="1" i="0" u="none" strike="noStrike" kern="1200" cap="all" spc="0" normalizeH="0" baseline="0" noProof="0" dirty="0">
              <a:ln>
                <a:noFill/>
              </a:ln>
              <a:solidFill>
                <a:srgbClr val="FFFFFF"/>
              </a:solidFill>
              <a:effectLst/>
              <a:uLnTx/>
              <a:uFillTx/>
              <a:latin typeface="Arial"/>
              <a:cs typeface="Arial"/>
              <a:sym typeface="Arial"/>
            </a:endParaRPr>
          </a:p>
        </p:txBody>
      </p:sp>
      <p:pic>
        <p:nvPicPr>
          <p:cNvPr id="6" name="Image" descr="Image">
            <a:extLst>
              <a:ext uri="{FF2B5EF4-FFF2-40B4-BE49-F238E27FC236}">
                <a16:creationId xmlns:a16="http://schemas.microsoft.com/office/drawing/2014/main" id="{9E403859-AC13-C749-8E9E-41562A5349E8}"/>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8" name="ΥΠΟΥΡΓΕΙΟ ΟΙΚΟΝΟΜΙΚΩΝ">
            <a:extLst>
              <a:ext uri="{FF2B5EF4-FFF2-40B4-BE49-F238E27FC236}">
                <a16:creationId xmlns:a16="http://schemas.microsoft.com/office/drawing/2014/main" id="{79ADE7F1-D16E-F04B-B188-C1DC5BEAA862}"/>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9" name="Picture 8">
            <a:extLst>
              <a:ext uri="{FF2B5EF4-FFF2-40B4-BE49-F238E27FC236}">
                <a16:creationId xmlns:a16="http://schemas.microsoft.com/office/drawing/2014/main" id="{BF1490ED-F06A-D543-999C-AC8CDDE3BF9E}"/>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1131916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2">
            <a:extLst>
              <a:ext uri="{FF2B5EF4-FFF2-40B4-BE49-F238E27FC236}">
                <a16:creationId xmlns:a16="http://schemas.microsoft.com/office/drawing/2014/main" id="{3316B068-4183-4ED2-923E-1931FAE57BB0}"/>
              </a:ext>
            </a:extLst>
          </p:cNvPr>
          <p:cNvSpPr>
            <a:spLocks/>
          </p:cNvSpPr>
          <p:nvPr/>
        </p:nvSpPr>
        <p:spPr bwMode="auto">
          <a:xfrm>
            <a:off x="3225407" y="2094070"/>
            <a:ext cx="5485562" cy="4768207"/>
          </a:xfrm>
          <a:custGeom>
            <a:avLst/>
            <a:gdLst>
              <a:gd name="connsiteX0" fmla="*/ 4437063 w 4437063"/>
              <a:gd name="connsiteY0" fmla="*/ 1081703 h 4810125"/>
              <a:gd name="connsiteX1" fmla="*/ 4429592 w 4437063"/>
              <a:gd name="connsiteY1" fmla="*/ 1082685 h 4810125"/>
              <a:gd name="connsiteX2" fmla="*/ 4431507 w 4437063"/>
              <a:gd name="connsiteY2" fmla="*/ 1082099 h 4810125"/>
              <a:gd name="connsiteX3" fmla="*/ 717614 w 4437063"/>
              <a:gd name="connsiteY3" fmla="*/ 207531 h 4810125"/>
              <a:gd name="connsiteX4" fmla="*/ 721403 w 4437063"/>
              <a:gd name="connsiteY4" fmla="*/ 232026 h 4810125"/>
              <a:gd name="connsiteX5" fmla="*/ 718408 w 4437063"/>
              <a:gd name="connsiteY5" fmla="*/ 217055 h 4810125"/>
              <a:gd name="connsiteX6" fmla="*/ 1031570 w 4437063"/>
              <a:gd name="connsiteY6" fmla="*/ 111900 h 4810125"/>
              <a:gd name="connsiteX7" fmla="*/ 1043178 w 4437063"/>
              <a:gd name="connsiteY7" fmla="*/ 113447 h 4810125"/>
              <a:gd name="connsiteX8" fmla="*/ 1020457 w 4437063"/>
              <a:gd name="connsiteY8" fmla="*/ 113884 h 4810125"/>
              <a:gd name="connsiteX9" fmla="*/ 1016885 w 4437063"/>
              <a:gd name="connsiteY9" fmla="*/ 113884 h 4810125"/>
              <a:gd name="connsiteX10" fmla="*/ 1018075 w 4437063"/>
              <a:gd name="connsiteY10" fmla="*/ 113091 h 4810125"/>
              <a:gd name="connsiteX11" fmla="*/ 2559676 w 4437063"/>
              <a:gd name="connsiteY11" fmla="*/ 0 h 4810125"/>
              <a:gd name="connsiteX12" fmla="*/ 2574759 w 4437063"/>
              <a:gd name="connsiteY12" fmla="*/ 1190 h 4810125"/>
              <a:gd name="connsiteX13" fmla="*/ 2563248 w 4437063"/>
              <a:gd name="connsiteY13" fmla="*/ 1587 h 4810125"/>
              <a:gd name="connsiteX14" fmla="*/ 2494583 w 4437063"/>
              <a:gd name="connsiteY14" fmla="*/ 11904 h 4810125"/>
              <a:gd name="connsiteX15" fmla="*/ 2435443 w 4437063"/>
              <a:gd name="connsiteY15" fmla="*/ 27380 h 4810125"/>
              <a:gd name="connsiteX16" fmla="*/ 2404484 w 4437063"/>
              <a:gd name="connsiteY16" fmla="*/ 39681 h 4810125"/>
              <a:gd name="connsiteX17" fmla="*/ 2387020 w 4437063"/>
              <a:gd name="connsiteY17" fmla="*/ 47617 h 4810125"/>
              <a:gd name="connsiteX18" fmla="*/ 2351298 w 4437063"/>
              <a:gd name="connsiteY18" fmla="*/ 68648 h 4810125"/>
              <a:gd name="connsiteX19" fmla="*/ 2315576 w 4437063"/>
              <a:gd name="connsiteY19" fmla="*/ 95631 h 4810125"/>
              <a:gd name="connsiteX20" fmla="*/ 2279854 w 4437063"/>
              <a:gd name="connsiteY20" fmla="*/ 128169 h 4810125"/>
              <a:gd name="connsiteX21" fmla="*/ 2246514 w 4437063"/>
              <a:gd name="connsiteY21" fmla="*/ 165866 h 4810125"/>
              <a:gd name="connsiteX22" fmla="*/ 2215555 w 4437063"/>
              <a:gd name="connsiteY22" fmla="*/ 207928 h 4810125"/>
              <a:gd name="connsiteX23" fmla="*/ 2188962 w 4437063"/>
              <a:gd name="connsiteY23" fmla="*/ 253561 h 4810125"/>
              <a:gd name="connsiteX24" fmla="*/ 2167131 w 4437063"/>
              <a:gd name="connsiteY24" fmla="*/ 303559 h 4810125"/>
              <a:gd name="connsiteX25" fmla="*/ 2158399 w 4437063"/>
              <a:gd name="connsiteY25" fmla="*/ 329352 h 4810125"/>
              <a:gd name="connsiteX26" fmla="*/ 2151652 w 4437063"/>
              <a:gd name="connsiteY26" fmla="*/ 355144 h 4810125"/>
              <a:gd name="connsiteX27" fmla="*/ 2144111 w 4437063"/>
              <a:gd name="connsiteY27" fmla="*/ 411491 h 4810125"/>
              <a:gd name="connsiteX28" fmla="*/ 2140538 w 4437063"/>
              <a:gd name="connsiteY28" fmla="*/ 506726 h 4810125"/>
              <a:gd name="connsiteX29" fmla="*/ 2140935 w 4437063"/>
              <a:gd name="connsiteY29" fmla="*/ 610690 h 4810125"/>
              <a:gd name="connsiteX30" fmla="*/ 2139348 w 4437063"/>
              <a:gd name="connsiteY30" fmla="*/ 681719 h 4810125"/>
              <a:gd name="connsiteX31" fmla="*/ 2134982 w 4437063"/>
              <a:gd name="connsiteY31" fmla="*/ 751954 h 4810125"/>
              <a:gd name="connsiteX32" fmla="*/ 2124662 w 4437063"/>
              <a:gd name="connsiteY32" fmla="*/ 820999 h 4810125"/>
              <a:gd name="connsiteX33" fmla="*/ 2115930 w 4437063"/>
              <a:gd name="connsiteY33" fmla="*/ 853934 h 4810125"/>
              <a:gd name="connsiteX34" fmla="*/ 2104023 w 4437063"/>
              <a:gd name="connsiteY34" fmla="*/ 895996 h 4810125"/>
              <a:gd name="connsiteX35" fmla="*/ 2081796 w 4437063"/>
              <a:gd name="connsiteY35" fmla="*/ 965041 h 4810125"/>
              <a:gd name="connsiteX36" fmla="*/ 2060759 w 4437063"/>
              <a:gd name="connsiteY36" fmla="*/ 1020197 h 4810125"/>
              <a:gd name="connsiteX37" fmla="*/ 2039326 w 4437063"/>
              <a:gd name="connsiteY37" fmla="*/ 1067417 h 4810125"/>
              <a:gd name="connsiteX38" fmla="*/ 2003207 w 4437063"/>
              <a:gd name="connsiteY38" fmla="*/ 1132494 h 4810125"/>
              <a:gd name="connsiteX39" fmla="*/ 1941289 w 4437063"/>
              <a:gd name="connsiteY39" fmla="*/ 1237649 h 4810125"/>
              <a:gd name="connsiteX40" fmla="*/ 1900804 w 4437063"/>
              <a:gd name="connsiteY40" fmla="*/ 1312249 h 4810125"/>
              <a:gd name="connsiteX41" fmla="*/ 1880562 w 4437063"/>
              <a:gd name="connsiteY41" fmla="*/ 1349549 h 4810125"/>
              <a:gd name="connsiteX42" fmla="*/ 1847618 w 4437063"/>
              <a:gd name="connsiteY42" fmla="*/ 1420578 h 4810125"/>
              <a:gd name="connsiteX43" fmla="*/ 1822613 w 4437063"/>
              <a:gd name="connsiteY43" fmla="*/ 1485258 h 4810125"/>
              <a:gd name="connsiteX44" fmla="*/ 1804752 w 4437063"/>
              <a:gd name="connsiteY44" fmla="*/ 1544779 h 4810125"/>
              <a:gd name="connsiteX45" fmla="*/ 1792845 w 4437063"/>
              <a:gd name="connsiteY45" fmla="*/ 1599142 h 4810125"/>
              <a:gd name="connsiteX46" fmla="*/ 1787288 w 4437063"/>
              <a:gd name="connsiteY46" fmla="*/ 1649537 h 4810125"/>
              <a:gd name="connsiteX47" fmla="*/ 1786097 w 4437063"/>
              <a:gd name="connsiteY47" fmla="*/ 1696361 h 4810125"/>
              <a:gd name="connsiteX48" fmla="*/ 1789273 w 4437063"/>
              <a:gd name="connsiteY48" fmla="*/ 1739613 h 4810125"/>
              <a:gd name="connsiteX49" fmla="*/ 1796417 w 4437063"/>
              <a:gd name="connsiteY49" fmla="*/ 1780484 h 4810125"/>
              <a:gd name="connsiteX50" fmla="*/ 1806737 w 4437063"/>
              <a:gd name="connsiteY50" fmla="*/ 1819371 h 4810125"/>
              <a:gd name="connsiteX51" fmla="*/ 1826185 w 4437063"/>
              <a:gd name="connsiteY51" fmla="*/ 1874925 h 4810125"/>
              <a:gd name="connsiteX52" fmla="*/ 1856747 w 4437063"/>
              <a:gd name="connsiteY52" fmla="*/ 1946747 h 4810125"/>
              <a:gd name="connsiteX53" fmla="*/ 1888103 w 4437063"/>
              <a:gd name="connsiteY53" fmla="*/ 2020157 h 4810125"/>
              <a:gd name="connsiteX54" fmla="*/ 1901201 w 4437063"/>
              <a:gd name="connsiteY54" fmla="*/ 2059044 h 4810125"/>
              <a:gd name="connsiteX55" fmla="*/ 1907949 w 4437063"/>
              <a:gd name="connsiteY55" fmla="*/ 2078488 h 4810125"/>
              <a:gd name="connsiteX56" fmla="*/ 1922238 w 4437063"/>
              <a:gd name="connsiteY56" fmla="*/ 2113804 h 4810125"/>
              <a:gd name="connsiteX57" fmla="*/ 1937320 w 4437063"/>
              <a:gd name="connsiteY57" fmla="*/ 2146343 h 4810125"/>
              <a:gd name="connsiteX58" fmla="*/ 1953594 w 4437063"/>
              <a:gd name="connsiteY58" fmla="*/ 2175310 h 4810125"/>
              <a:gd name="connsiteX59" fmla="*/ 1971454 w 4437063"/>
              <a:gd name="connsiteY59" fmla="*/ 2200705 h 4810125"/>
              <a:gd name="connsiteX60" fmla="*/ 1989315 w 4437063"/>
              <a:gd name="connsiteY60" fmla="*/ 2222927 h 4810125"/>
              <a:gd name="connsiteX61" fmla="*/ 2007970 w 4437063"/>
              <a:gd name="connsiteY61" fmla="*/ 2241974 h 4810125"/>
              <a:gd name="connsiteX62" fmla="*/ 2026228 w 4437063"/>
              <a:gd name="connsiteY62" fmla="*/ 2257449 h 4810125"/>
              <a:gd name="connsiteX63" fmla="*/ 2045280 w 4437063"/>
              <a:gd name="connsiteY63" fmla="*/ 2269750 h 4810125"/>
              <a:gd name="connsiteX64" fmla="*/ 2063935 w 4437063"/>
              <a:gd name="connsiteY64" fmla="*/ 2278480 h 4810125"/>
              <a:gd name="connsiteX65" fmla="*/ 2082589 w 4437063"/>
              <a:gd name="connsiteY65" fmla="*/ 2283639 h 4810125"/>
              <a:gd name="connsiteX66" fmla="*/ 2100847 w 4437063"/>
              <a:gd name="connsiteY66" fmla="*/ 2285623 h 4810125"/>
              <a:gd name="connsiteX67" fmla="*/ 2117915 w 4437063"/>
              <a:gd name="connsiteY67" fmla="*/ 2284035 h 4810125"/>
              <a:gd name="connsiteX68" fmla="*/ 2134982 w 4437063"/>
              <a:gd name="connsiteY68" fmla="*/ 2278877 h 4810125"/>
              <a:gd name="connsiteX69" fmla="*/ 2150461 w 4437063"/>
              <a:gd name="connsiteY69" fmla="*/ 2270147 h 4810125"/>
              <a:gd name="connsiteX70" fmla="*/ 2165147 w 4437063"/>
              <a:gd name="connsiteY70" fmla="*/ 2258640 h 4810125"/>
              <a:gd name="connsiteX71" fmla="*/ 2171894 w 4437063"/>
              <a:gd name="connsiteY71" fmla="*/ 2250703 h 4810125"/>
              <a:gd name="connsiteX72" fmla="*/ 2195709 w 4437063"/>
              <a:gd name="connsiteY72" fmla="*/ 2221340 h 4810125"/>
              <a:gd name="connsiteX73" fmla="*/ 2227462 w 4437063"/>
              <a:gd name="connsiteY73" fmla="*/ 2170548 h 4810125"/>
              <a:gd name="connsiteX74" fmla="*/ 2260009 w 4437063"/>
              <a:gd name="connsiteY74" fmla="*/ 2089599 h 4810125"/>
              <a:gd name="connsiteX75" fmla="*/ 2286602 w 4437063"/>
              <a:gd name="connsiteY75" fmla="*/ 2008650 h 4810125"/>
              <a:gd name="connsiteX76" fmla="*/ 2305256 w 4437063"/>
              <a:gd name="connsiteY76" fmla="*/ 1951509 h 4810125"/>
              <a:gd name="connsiteX77" fmla="*/ 2330262 w 4437063"/>
              <a:gd name="connsiteY77" fmla="*/ 1866195 h 4810125"/>
              <a:gd name="connsiteX78" fmla="*/ 2352489 w 4437063"/>
              <a:gd name="connsiteY78" fmla="*/ 1790404 h 4810125"/>
              <a:gd name="connsiteX79" fmla="*/ 2385829 w 4437063"/>
              <a:gd name="connsiteY79" fmla="*/ 1696757 h 4810125"/>
              <a:gd name="connsiteX80" fmla="*/ 2412819 w 4437063"/>
              <a:gd name="connsiteY80" fmla="*/ 1632077 h 4810125"/>
              <a:gd name="connsiteX81" fmla="*/ 2440603 w 4437063"/>
              <a:gd name="connsiteY81" fmla="*/ 1566207 h 4810125"/>
              <a:gd name="connsiteX82" fmla="*/ 2475531 w 4437063"/>
              <a:gd name="connsiteY82" fmla="*/ 1492797 h 4810125"/>
              <a:gd name="connsiteX83" fmla="*/ 2497361 w 4437063"/>
              <a:gd name="connsiteY83" fmla="*/ 1453116 h 4810125"/>
              <a:gd name="connsiteX84" fmla="*/ 2519191 w 4437063"/>
              <a:gd name="connsiteY84" fmla="*/ 1418991 h 4810125"/>
              <a:gd name="connsiteX85" fmla="*/ 2542212 w 4437063"/>
              <a:gd name="connsiteY85" fmla="*/ 1388833 h 4810125"/>
              <a:gd name="connsiteX86" fmla="*/ 2581506 w 4437063"/>
              <a:gd name="connsiteY86" fmla="*/ 1344390 h 4810125"/>
              <a:gd name="connsiteX87" fmla="*/ 2613656 w 4437063"/>
              <a:gd name="connsiteY87" fmla="*/ 1312646 h 4810125"/>
              <a:gd name="connsiteX88" fmla="*/ 2635883 w 4437063"/>
              <a:gd name="connsiteY88" fmla="*/ 1291615 h 4810125"/>
              <a:gd name="connsiteX89" fmla="*/ 2682321 w 4437063"/>
              <a:gd name="connsiteY89" fmla="*/ 1254712 h 4810125"/>
              <a:gd name="connsiteX90" fmla="*/ 2730744 w 4437063"/>
              <a:gd name="connsiteY90" fmla="*/ 1221776 h 4810125"/>
              <a:gd name="connsiteX91" fmla="*/ 2781152 w 4437063"/>
              <a:gd name="connsiteY91" fmla="*/ 1191619 h 4810125"/>
              <a:gd name="connsiteX92" fmla="*/ 2858550 w 4437063"/>
              <a:gd name="connsiteY92" fmla="*/ 1148763 h 4810125"/>
              <a:gd name="connsiteX93" fmla="*/ 2939520 w 4437063"/>
              <a:gd name="connsiteY93" fmla="*/ 1102337 h 4810125"/>
              <a:gd name="connsiteX94" fmla="*/ 2993896 w 4437063"/>
              <a:gd name="connsiteY94" fmla="*/ 1066624 h 4810125"/>
              <a:gd name="connsiteX95" fmla="*/ 3021680 w 4437063"/>
              <a:gd name="connsiteY95" fmla="*/ 1047180 h 4810125"/>
              <a:gd name="connsiteX96" fmla="*/ 3049067 w 4437063"/>
              <a:gd name="connsiteY96" fmla="*/ 1026546 h 4810125"/>
              <a:gd name="connsiteX97" fmla="*/ 3100665 w 4437063"/>
              <a:gd name="connsiteY97" fmla="*/ 984485 h 4810125"/>
              <a:gd name="connsiteX98" fmla="*/ 3147898 w 4437063"/>
              <a:gd name="connsiteY98" fmla="*/ 940438 h 4810125"/>
              <a:gd name="connsiteX99" fmla="*/ 3191161 w 4437063"/>
              <a:gd name="connsiteY99" fmla="*/ 894012 h 4810125"/>
              <a:gd name="connsiteX100" fmla="*/ 3230455 w 4437063"/>
              <a:gd name="connsiteY100" fmla="*/ 846791 h 4810125"/>
              <a:gd name="connsiteX101" fmla="*/ 3266177 w 4437063"/>
              <a:gd name="connsiteY101" fmla="*/ 798381 h 4810125"/>
              <a:gd name="connsiteX102" fmla="*/ 3297930 w 4437063"/>
              <a:gd name="connsiteY102" fmla="*/ 748383 h 4810125"/>
              <a:gd name="connsiteX103" fmla="*/ 3325714 w 4437063"/>
              <a:gd name="connsiteY103" fmla="*/ 697591 h 4810125"/>
              <a:gd name="connsiteX104" fmla="*/ 3337621 w 4437063"/>
              <a:gd name="connsiteY104" fmla="*/ 671799 h 4810125"/>
              <a:gd name="connsiteX105" fmla="*/ 3343971 w 4437063"/>
              <a:gd name="connsiteY105" fmla="*/ 658307 h 4810125"/>
              <a:gd name="connsiteX106" fmla="*/ 3354291 w 4437063"/>
              <a:gd name="connsiteY106" fmla="*/ 628943 h 4810125"/>
              <a:gd name="connsiteX107" fmla="*/ 3366992 w 4437063"/>
              <a:gd name="connsiteY107" fmla="*/ 579739 h 4810125"/>
              <a:gd name="connsiteX108" fmla="*/ 3379693 w 4437063"/>
              <a:gd name="connsiteY108" fmla="*/ 506726 h 4810125"/>
              <a:gd name="connsiteX109" fmla="*/ 3388029 w 4437063"/>
              <a:gd name="connsiteY109" fmla="*/ 431729 h 4810125"/>
              <a:gd name="connsiteX110" fmla="*/ 3394379 w 4437063"/>
              <a:gd name="connsiteY110" fmla="*/ 326177 h 4810125"/>
              <a:gd name="connsiteX111" fmla="*/ 3395173 w 4437063"/>
              <a:gd name="connsiteY111" fmla="*/ 231737 h 4810125"/>
              <a:gd name="connsiteX112" fmla="*/ 3395173 w 4437063"/>
              <a:gd name="connsiteY112" fmla="*/ 221816 h 4810125"/>
              <a:gd name="connsiteX113" fmla="*/ 3396364 w 4437063"/>
              <a:gd name="connsiteY113" fmla="*/ 230943 h 4810125"/>
              <a:gd name="connsiteX114" fmla="*/ 3403905 w 4437063"/>
              <a:gd name="connsiteY114" fmla="*/ 321019 h 4810125"/>
              <a:gd name="connsiteX115" fmla="*/ 3407080 w 4437063"/>
              <a:gd name="connsiteY115" fmla="*/ 423396 h 4810125"/>
              <a:gd name="connsiteX116" fmla="*/ 3405493 w 4437063"/>
              <a:gd name="connsiteY116" fmla="*/ 497599 h 4810125"/>
              <a:gd name="connsiteX117" fmla="*/ 3399539 w 4437063"/>
              <a:gd name="connsiteY117" fmla="*/ 571009 h 4810125"/>
              <a:gd name="connsiteX118" fmla="*/ 3390013 w 4437063"/>
              <a:gd name="connsiteY118" fmla="*/ 622594 h 4810125"/>
              <a:gd name="connsiteX119" fmla="*/ 3382075 w 4437063"/>
              <a:gd name="connsiteY119" fmla="*/ 653942 h 4810125"/>
              <a:gd name="connsiteX120" fmla="*/ 3377312 w 4437063"/>
              <a:gd name="connsiteY120" fmla="*/ 668624 h 4810125"/>
              <a:gd name="connsiteX121" fmla="*/ 3366992 w 4437063"/>
              <a:gd name="connsiteY121" fmla="*/ 697194 h 4810125"/>
              <a:gd name="connsiteX122" fmla="*/ 3344765 w 4437063"/>
              <a:gd name="connsiteY122" fmla="*/ 749970 h 4810125"/>
              <a:gd name="connsiteX123" fmla="*/ 3320157 w 4437063"/>
              <a:gd name="connsiteY123" fmla="*/ 800365 h 4810125"/>
              <a:gd name="connsiteX124" fmla="*/ 3292770 w 4437063"/>
              <a:gd name="connsiteY124" fmla="*/ 848379 h 4810125"/>
              <a:gd name="connsiteX125" fmla="*/ 3263002 w 4437063"/>
              <a:gd name="connsiteY125" fmla="*/ 894012 h 4810125"/>
              <a:gd name="connsiteX126" fmla="*/ 3230058 w 4437063"/>
              <a:gd name="connsiteY126" fmla="*/ 939248 h 4810125"/>
              <a:gd name="connsiteX127" fmla="*/ 3193542 w 4437063"/>
              <a:gd name="connsiteY127" fmla="*/ 984088 h 4810125"/>
              <a:gd name="connsiteX128" fmla="*/ 3153454 w 4437063"/>
              <a:gd name="connsiteY128" fmla="*/ 1028927 h 4810125"/>
              <a:gd name="connsiteX129" fmla="*/ 3131227 w 4437063"/>
              <a:gd name="connsiteY129" fmla="*/ 1051942 h 4810125"/>
              <a:gd name="connsiteX130" fmla="*/ 3109397 w 4437063"/>
              <a:gd name="connsiteY130" fmla="*/ 1074163 h 4810125"/>
              <a:gd name="connsiteX131" fmla="*/ 3062959 w 4437063"/>
              <a:gd name="connsiteY131" fmla="*/ 1113051 h 4810125"/>
              <a:gd name="connsiteX132" fmla="*/ 3014933 w 4437063"/>
              <a:gd name="connsiteY132" fmla="*/ 1147176 h 4810125"/>
              <a:gd name="connsiteX133" fmla="*/ 2964128 w 4437063"/>
              <a:gd name="connsiteY133" fmla="*/ 1178921 h 4810125"/>
              <a:gd name="connsiteX134" fmla="*/ 2882761 w 4437063"/>
              <a:gd name="connsiteY134" fmla="*/ 1226935 h 4810125"/>
              <a:gd name="connsiteX135" fmla="*/ 2793456 w 4437063"/>
              <a:gd name="connsiteY135" fmla="*/ 1283679 h 4810125"/>
              <a:gd name="connsiteX136" fmla="*/ 2729554 w 4437063"/>
              <a:gd name="connsiteY136" fmla="*/ 1329709 h 4810125"/>
              <a:gd name="connsiteX137" fmla="*/ 2695816 w 4437063"/>
              <a:gd name="connsiteY137" fmla="*/ 1356295 h 4810125"/>
              <a:gd name="connsiteX138" fmla="*/ 2679146 w 4437063"/>
              <a:gd name="connsiteY138" fmla="*/ 1370580 h 4810125"/>
              <a:gd name="connsiteX139" fmla="*/ 2646599 w 4437063"/>
              <a:gd name="connsiteY139" fmla="*/ 1404706 h 4810125"/>
              <a:gd name="connsiteX140" fmla="*/ 2616434 w 4437063"/>
              <a:gd name="connsiteY140" fmla="*/ 1443990 h 4810125"/>
              <a:gd name="connsiteX141" fmla="*/ 2588650 w 4437063"/>
              <a:gd name="connsiteY141" fmla="*/ 1486845 h 4810125"/>
              <a:gd name="connsiteX142" fmla="*/ 2562454 w 4437063"/>
              <a:gd name="connsiteY142" fmla="*/ 1533272 h 4810125"/>
              <a:gd name="connsiteX143" fmla="*/ 2538243 w 4437063"/>
              <a:gd name="connsiteY143" fmla="*/ 1582079 h 4810125"/>
              <a:gd name="connsiteX144" fmla="*/ 2505299 w 4437063"/>
              <a:gd name="connsiteY144" fmla="*/ 1656283 h 4810125"/>
              <a:gd name="connsiteX145" fmla="*/ 2469974 w 4437063"/>
              <a:gd name="connsiteY145" fmla="*/ 1752311 h 4810125"/>
              <a:gd name="connsiteX146" fmla="*/ 2442587 w 4437063"/>
              <a:gd name="connsiteY146" fmla="*/ 1837228 h 4810125"/>
              <a:gd name="connsiteX147" fmla="*/ 2417185 w 4437063"/>
              <a:gd name="connsiteY147" fmla="*/ 1928891 h 4810125"/>
              <a:gd name="connsiteX148" fmla="*/ 2414407 w 4437063"/>
              <a:gd name="connsiteY148" fmla="*/ 1942779 h 4810125"/>
              <a:gd name="connsiteX149" fmla="*/ 2409247 w 4437063"/>
              <a:gd name="connsiteY149" fmla="*/ 1973730 h 4810125"/>
              <a:gd name="connsiteX150" fmla="*/ 2396546 w 4437063"/>
              <a:gd name="connsiteY150" fmla="*/ 2032061 h 4810125"/>
              <a:gd name="connsiteX151" fmla="*/ 2380669 w 4437063"/>
              <a:gd name="connsiteY151" fmla="*/ 2087218 h 4810125"/>
              <a:gd name="connsiteX152" fmla="*/ 2361618 w 4437063"/>
              <a:gd name="connsiteY152" fmla="*/ 2139597 h 4810125"/>
              <a:gd name="connsiteX153" fmla="*/ 2338994 w 4437063"/>
              <a:gd name="connsiteY153" fmla="*/ 2191182 h 4810125"/>
              <a:gd name="connsiteX154" fmla="*/ 2313195 w 4437063"/>
              <a:gd name="connsiteY154" fmla="*/ 2241974 h 4810125"/>
              <a:gd name="connsiteX155" fmla="*/ 2269534 w 4437063"/>
              <a:gd name="connsiteY155" fmla="*/ 2319352 h 4810125"/>
              <a:gd name="connsiteX156" fmla="*/ 2235797 w 4437063"/>
              <a:gd name="connsiteY156" fmla="*/ 2373714 h 4810125"/>
              <a:gd name="connsiteX157" fmla="*/ 2219127 w 4437063"/>
              <a:gd name="connsiteY157" fmla="*/ 2400301 h 4810125"/>
              <a:gd name="connsiteX158" fmla="*/ 2195709 w 4437063"/>
              <a:gd name="connsiteY158" fmla="*/ 2450299 h 4810125"/>
              <a:gd name="connsiteX159" fmla="*/ 2181817 w 4437063"/>
              <a:gd name="connsiteY159" fmla="*/ 2493551 h 4810125"/>
              <a:gd name="connsiteX160" fmla="*/ 2174673 w 4437063"/>
              <a:gd name="connsiteY160" fmla="*/ 2531248 h 4810125"/>
              <a:gd name="connsiteX161" fmla="*/ 2173482 w 4437063"/>
              <a:gd name="connsiteY161" fmla="*/ 2561405 h 4810125"/>
              <a:gd name="connsiteX162" fmla="*/ 2175070 w 4437063"/>
              <a:gd name="connsiteY162" fmla="*/ 2584420 h 4810125"/>
              <a:gd name="connsiteX163" fmla="*/ 2180230 w 4437063"/>
              <a:gd name="connsiteY163" fmla="*/ 2606642 h 4810125"/>
              <a:gd name="connsiteX164" fmla="*/ 2181817 w 4437063"/>
              <a:gd name="connsiteY164" fmla="*/ 2609419 h 4810125"/>
              <a:gd name="connsiteX165" fmla="*/ 2201266 w 4437063"/>
              <a:gd name="connsiteY165" fmla="*/ 2585611 h 4810125"/>
              <a:gd name="connsiteX166" fmla="*/ 2314385 w 4437063"/>
              <a:gd name="connsiteY166" fmla="*/ 2441172 h 4810125"/>
              <a:gd name="connsiteX167" fmla="*/ 2401706 w 4437063"/>
              <a:gd name="connsiteY167" fmla="*/ 2320542 h 4810125"/>
              <a:gd name="connsiteX168" fmla="*/ 2442190 w 4437063"/>
              <a:gd name="connsiteY168" fmla="*/ 2260624 h 4810125"/>
              <a:gd name="connsiteX169" fmla="*/ 2472356 w 4437063"/>
              <a:gd name="connsiteY169" fmla="*/ 2212610 h 4810125"/>
              <a:gd name="connsiteX170" fmla="*/ 2516016 w 4437063"/>
              <a:gd name="connsiteY170" fmla="*/ 2137613 h 4810125"/>
              <a:gd name="connsiteX171" fmla="*/ 2562454 w 4437063"/>
              <a:gd name="connsiteY171" fmla="*/ 2045156 h 4810125"/>
              <a:gd name="connsiteX172" fmla="*/ 2594207 w 4437063"/>
              <a:gd name="connsiteY172" fmla="*/ 1975714 h 4810125"/>
              <a:gd name="connsiteX173" fmla="*/ 2606115 w 4437063"/>
              <a:gd name="connsiteY173" fmla="*/ 1951509 h 4810125"/>
              <a:gd name="connsiteX174" fmla="*/ 2631914 w 4437063"/>
              <a:gd name="connsiteY174" fmla="*/ 1905082 h 4810125"/>
              <a:gd name="connsiteX175" fmla="*/ 2659697 w 4437063"/>
              <a:gd name="connsiteY175" fmla="*/ 1861433 h 4810125"/>
              <a:gd name="connsiteX176" fmla="*/ 2689466 w 4437063"/>
              <a:gd name="connsiteY176" fmla="*/ 1820165 h 4810125"/>
              <a:gd name="connsiteX177" fmla="*/ 2720425 w 4437063"/>
              <a:gd name="connsiteY177" fmla="*/ 1783262 h 4810125"/>
              <a:gd name="connsiteX178" fmla="*/ 2750987 w 4437063"/>
              <a:gd name="connsiteY178" fmla="*/ 1750327 h 4810125"/>
              <a:gd name="connsiteX179" fmla="*/ 2781549 w 4437063"/>
              <a:gd name="connsiteY179" fmla="*/ 1722153 h 4810125"/>
              <a:gd name="connsiteX180" fmla="*/ 2811317 w 4437063"/>
              <a:gd name="connsiteY180" fmla="*/ 1699535 h 4810125"/>
              <a:gd name="connsiteX181" fmla="*/ 2825209 w 4437063"/>
              <a:gd name="connsiteY181" fmla="*/ 1690805 h 4810125"/>
              <a:gd name="connsiteX182" fmla="*/ 2840292 w 4437063"/>
              <a:gd name="connsiteY182" fmla="*/ 1682869 h 4810125"/>
              <a:gd name="connsiteX183" fmla="*/ 2881968 w 4437063"/>
              <a:gd name="connsiteY183" fmla="*/ 1670568 h 4810125"/>
              <a:gd name="connsiteX184" fmla="*/ 2934757 w 4437063"/>
              <a:gd name="connsiteY184" fmla="*/ 1662235 h 4810125"/>
              <a:gd name="connsiteX185" fmla="*/ 2995087 w 4437063"/>
              <a:gd name="connsiteY185" fmla="*/ 1656680 h 4810125"/>
              <a:gd name="connsiteX186" fmla="*/ 3161393 w 4437063"/>
              <a:gd name="connsiteY186" fmla="*/ 1651521 h 4810125"/>
              <a:gd name="connsiteX187" fmla="*/ 3277291 w 4437063"/>
              <a:gd name="connsiteY187" fmla="*/ 1651521 h 4810125"/>
              <a:gd name="connsiteX188" fmla="*/ 3375724 w 4437063"/>
              <a:gd name="connsiteY188" fmla="*/ 1651124 h 4810125"/>
              <a:gd name="connsiteX189" fmla="*/ 3522184 w 4437063"/>
              <a:gd name="connsiteY189" fmla="*/ 1646363 h 4810125"/>
              <a:gd name="connsiteX190" fmla="*/ 3641257 w 4437063"/>
              <a:gd name="connsiteY190" fmla="*/ 1633665 h 4810125"/>
              <a:gd name="connsiteX191" fmla="*/ 3714686 w 4437063"/>
              <a:gd name="connsiteY191" fmla="*/ 1621760 h 4810125"/>
              <a:gd name="connsiteX192" fmla="*/ 3727784 w 4437063"/>
              <a:gd name="connsiteY192" fmla="*/ 1619776 h 4810125"/>
              <a:gd name="connsiteX193" fmla="*/ 3754774 w 4437063"/>
              <a:gd name="connsiteY193" fmla="*/ 1611840 h 4810125"/>
              <a:gd name="connsiteX194" fmla="*/ 3800022 w 4437063"/>
              <a:gd name="connsiteY194" fmla="*/ 1594380 h 4810125"/>
              <a:gd name="connsiteX195" fmla="*/ 3865909 w 4437063"/>
              <a:gd name="connsiteY195" fmla="*/ 1559461 h 4810125"/>
              <a:gd name="connsiteX196" fmla="*/ 3934971 w 4437063"/>
              <a:gd name="connsiteY196" fmla="*/ 1512241 h 4810125"/>
              <a:gd name="connsiteX197" fmla="*/ 3969899 w 4437063"/>
              <a:gd name="connsiteY197" fmla="*/ 1484464 h 4810125"/>
              <a:gd name="connsiteX198" fmla="*/ 3991333 w 4437063"/>
              <a:gd name="connsiteY198" fmla="*/ 1465814 h 4810125"/>
              <a:gd name="connsiteX199" fmla="*/ 4034199 w 4437063"/>
              <a:gd name="connsiteY199" fmla="*/ 1424149 h 4810125"/>
              <a:gd name="connsiteX200" fmla="*/ 4095323 w 4437063"/>
              <a:gd name="connsiteY200" fmla="*/ 1356692 h 4810125"/>
              <a:gd name="connsiteX201" fmla="*/ 4169149 w 4437063"/>
              <a:gd name="connsiteY201" fmla="*/ 1266219 h 4810125"/>
              <a:gd name="connsiteX202" fmla="*/ 4231067 w 4437063"/>
              <a:gd name="connsiteY202" fmla="*/ 1189238 h 4810125"/>
              <a:gd name="connsiteX203" fmla="*/ 4256469 w 4437063"/>
              <a:gd name="connsiteY203" fmla="*/ 1161858 h 4810125"/>
              <a:gd name="connsiteX204" fmla="*/ 4268773 w 4437063"/>
              <a:gd name="connsiteY204" fmla="*/ 1150747 h 4810125"/>
              <a:gd name="connsiteX205" fmla="*/ 4296953 w 4437063"/>
              <a:gd name="connsiteY205" fmla="*/ 1130510 h 4810125"/>
              <a:gd name="connsiteX206" fmla="*/ 4327119 w 4437063"/>
              <a:gd name="connsiteY206" fmla="*/ 1115035 h 4810125"/>
              <a:gd name="connsiteX207" fmla="*/ 4356887 w 4437063"/>
              <a:gd name="connsiteY207" fmla="*/ 1102733 h 4810125"/>
              <a:gd name="connsiteX208" fmla="*/ 4421981 w 4437063"/>
              <a:gd name="connsiteY208" fmla="*/ 1083687 h 4810125"/>
              <a:gd name="connsiteX209" fmla="*/ 4429592 w 4437063"/>
              <a:gd name="connsiteY209" fmla="*/ 1082685 h 4810125"/>
              <a:gd name="connsiteX210" fmla="*/ 4392609 w 4437063"/>
              <a:gd name="connsiteY210" fmla="*/ 1094004 h 4810125"/>
              <a:gd name="connsiteX211" fmla="*/ 4355299 w 4437063"/>
              <a:gd name="connsiteY211" fmla="*/ 1112257 h 4810125"/>
              <a:gd name="connsiteX212" fmla="*/ 4333469 w 4437063"/>
              <a:gd name="connsiteY212" fmla="*/ 1126145 h 4810125"/>
              <a:gd name="connsiteX213" fmla="*/ 4322356 w 4437063"/>
              <a:gd name="connsiteY213" fmla="*/ 1134081 h 4810125"/>
              <a:gd name="connsiteX214" fmla="*/ 4297747 w 4437063"/>
              <a:gd name="connsiteY214" fmla="*/ 1157890 h 4810125"/>
              <a:gd name="connsiteX215" fmla="*/ 4256469 w 4437063"/>
              <a:gd name="connsiteY215" fmla="*/ 1206698 h 4810125"/>
              <a:gd name="connsiteX216" fmla="*/ 4199314 w 4437063"/>
              <a:gd name="connsiteY216" fmla="*/ 1287250 h 4810125"/>
              <a:gd name="connsiteX217" fmla="*/ 4145334 w 4437063"/>
              <a:gd name="connsiteY217" fmla="*/ 1372167 h 4810125"/>
              <a:gd name="connsiteX218" fmla="*/ 4122313 w 4437063"/>
              <a:gd name="connsiteY218" fmla="*/ 1411054 h 4810125"/>
              <a:gd name="connsiteX219" fmla="*/ 4100086 w 4437063"/>
              <a:gd name="connsiteY219" fmla="*/ 1446371 h 4810125"/>
              <a:gd name="connsiteX220" fmla="*/ 4054838 w 4437063"/>
              <a:gd name="connsiteY220" fmla="*/ 1508273 h 4810125"/>
              <a:gd name="connsiteX221" fmla="*/ 4008400 w 4437063"/>
              <a:gd name="connsiteY221" fmla="*/ 1559461 h 4810125"/>
              <a:gd name="connsiteX222" fmla="*/ 3959580 w 4437063"/>
              <a:gd name="connsiteY222" fmla="*/ 1604698 h 4810125"/>
              <a:gd name="connsiteX223" fmla="*/ 3933781 w 4437063"/>
              <a:gd name="connsiteY223" fmla="*/ 1625332 h 4810125"/>
              <a:gd name="connsiteX224" fmla="*/ 3919889 w 4437063"/>
              <a:gd name="connsiteY224" fmla="*/ 1635649 h 4810125"/>
              <a:gd name="connsiteX225" fmla="*/ 3882976 w 4437063"/>
              <a:gd name="connsiteY225" fmla="*/ 1657076 h 4810125"/>
              <a:gd name="connsiteX226" fmla="*/ 3834950 w 4437063"/>
              <a:gd name="connsiteY226" fmla="*/ 1679298 h 4810125"/>
              <a:gd name="connsiteX227" fmla="*/ 3775810 w 4437063"/>
              <a:gd name="connsiteY227" fmla="*/ 1701122 h 4810125"/>
              <a:gd name="connsiteX228" fmla="*/ 3705954 w 4437063"/>
              <a:gd name="connsiteY228" fmla="*/ 1720963 h 4810125"/>
              <a:gd name="connsiteX229" fmla="*/ 3626175 w 4437063"/>
              <a:gd name="connsiteY229" fmla="*/ 1738819 h 4810125"/>
              <a:gd name="connsiteX230" fmla="*/ 3535679 w 4437063"/>
              <a:gd name="connsiteY230" fmla="*/ 1752707 h 4810125"/>
              <a:gd name="connsiteX231" fmla="*/ 3434864 w 4437063"/>
              <a:gd name="connsiteY231" fmla="*/ 1762231 h 4810125"/>
              <a:gd name="connsiteX232" fmla="*/ 3380487 w 4437063"/>
              <a:gd name="connsiteY232" fmla="*/ 1764215 h 4810125"/>
              <a:gd name="connsiteX233" fmla="*/ 3278084 w 4437063"/>
              <a:gd name="connsiteY233" fmla="*/ 1766596 h 4810125"/>
              <a:gd name="connsiteX234" fmla="*/ 3137975 w 4437063"/>
              <a:gd name="connsiteY234" fmla="*/ 1765802 h 4810125"/>
              <a:gd name="connsiteX235" fmla="*/ 3064546 w 4437063"/>
              <a:gd name="connsiteY235" fmla="*/ 1767786 h 4810125"/>
              <a:gd name="connsiteX236" fmla="*/ 3020886 w 4437063"/>
              <a:gd name="connsiteY236" fmla="*/ 1773342 h 4810125"/>
              <a:gd name="connsiteX237" fmla="*/ 2976432 w 4437063"/>
              <a:gd name="connsiteY237" fmla="*/ 1784452 h 4810125"/>
              <a:gd name="connsiteX238" fmla="*/ 2927612 w 4437063"/>
              <a:gd name="connsiteY238" fmla="*/ 1801118 h 4810125"/>
              <a:gd name="connsiteX239" fmla="*/ 2898638 w 4437063"/>
              <a:gd name="connsiteY239" fmla="*/ 1813419 h 4810125"/>
              <a:gd name="connsiteX240" fmla="*/ 2884349 w 4437063"/>
              <a:gd name="connsiteY240" fmla="*/ 1820165 h 4810125"/>
              <a:gd name="connsiteX241" fmla="*/ 2856565 w 4437063"/>
              <a:gd name="connsiteY241" fmla="*/ 1837625 h 4810125"/>
              <a:gd name="connsiteX242" fmla="*/ 2830766 w 4437063"/>
              <a:gd name="connsiteY242" fmla="*/ 1858656 h 4810125"/>
              <a:gd name="connsiteX243" fmla="*/ 2806554 w 4437063"/>
              <a:gd name="connsiteY243" fmla="*/ 1884051 h 4810125"/>
              <a:gd name="connsiteX244" fmla="*/ 2773214 w 4437063"/>
              <a:gd name="connsiteY244" fmla="*/ 1926113 h 4810125"/>
              <a:gd name="connsiteX245" fmla="*/ 2732729 w 4437063"/>
              <a:gd name="connsiteY245" fmla="*/ 1991984 h 4810125"/>
              <a:gd name="connsiteX246" fmla="*/ 2678749 w 4437063"/>
              <a:gd name="connsiteY246" fmla="*/ 2099916 h 4810125"/>
              <a:gd name="connsiteX247" fmla="*/ 2628738 w 4437063"/>
              <a:gd name="connsiteY247" fmla="*/ 2210229 h 4810125"/>
              <a:gd name="connsiteX248" fmla="*/ 2596192 w 4437063"/>
              <a:gd name="connsiteY248" fmla="*/ 2278480 h 4810125"/>
              <a:gd name="connsiteX249" fmla="*/ 2579522 w 4437063"/>
              <a:gd name="connsiteY249" fmla="*/ 2309828 h 4810125"/>
              <a:gd name="connsiteX250" fmla="*/ 2532686 w 4437063"/>
              <a:gd name="connsiteY250" fmla="*/ 2393158 h 4810125"/>
              <a:gd name="connsiteX251" fmla="*/ 2461639 w 4437063"/>
              <a:gd name="connsiteY251" fmla="*/ 2515772 h 4810125"/>
              <a:gd name="connsiteX252" fmla="*/ 2401706 w 4437063"/>
              <a:gd name="connsiteY252" fmla="*/ 2610213 h 4810125"/>
              <a:gd name="connsiteX253" fmla="*/ 2335025 w 4437063"/>
              <a:gd name="connsiteY253" fmla="*/ 2709019 h 4810125"/>
              <a:gd name="connsiteX254" fmla="*/ 2291364 w 4437063"/>
              <a:gd name="connsiteY254" fmla="*/ 2771318 h 4810125"/>
              <a:gd name="connsiteX255" fmla="*/ 2312004 w 4437063"/>
              <a:gd name="connsiteY255" fmla="*/ 2766953 h 4810125"/>
              <a:gd name="connsiteX256" fmla="*/ 2447747 w 4437063"/>
              <a:gd name="connsiteY256" fmla="*/ 2726082 h 4810125"/>
              <a:gd name="connsiteX257" fmla="*/ 2540227 w 4437063"/>
              <a:gd name="connsiteY257" fmla="*/ 2690369 h 4810125"/>
              <a:gd name="connsiteX258" fmla="*/ 2607305 w 4437063"/>
              <a:gd name="connsiteY258" fmla="*/ 2660608 h 4810125"/>
              <a:gd name="connsiteX259" fmla="*/ 2641440 w 4437063"/>
              <a:gd name="connsiteY259" fmla="*/ 2643545 h 4810125"/>
              <a:gd name="connsiteX260" fmla="*/ 2681131 w 4437063"/>
              <a:gd name="connsiteY260" fmla="*/ 2624101 h 4810125"/>
              <a:gd name="connsiteX261" fmla="*/ 2752178 w 4437063"/>
              <a:gd name="connsiteY261" fmla="*/ 2591563 h 4810125"/>
              <a:gd name="connsiteX262" fmla="*/ 2842673 w 4437063"/>
              <a:gd name="connsiteY262" fmla="*/ 2554263 h 4810125"/>
              <a:gd name="connsiteX263" fmla="*/ 2941107 w 4437063"/>
              <a:gd name="connsiteY263" fmla="*/ 2516566 h 4810125"/>
              <a:gd name="connsiteX264" fmla="*/ 3006201 w 4437063"/>
              <a:gd name="connsiteY264" fmla="*/ 2487996 h 4810125"/>
              <a:gd name="connsiteX265" fmla="*/ 3049067 w 4437063"/>
              <a:gd name="connsiteY265" fmla="*/ 2465377 h 4810125"/>
              <a:gd name="connsiteX266" fmla="*/ 3070500 w 4437063"/>
              <a:gd name="connsiteY266" fmla="*/ 2451886 h 4810125"/>
              <a:gd name="connsiteX267" fmla="*/ 3096696 w 4437063"/>
              <a:gd name="connsiteY267" fmla="*/ 2435220 h 4810125"/>
              <a:gd name="connsiteX268" fmla="*/ 3139563 w 4437063"/>
              <a:gd name="connsiteY268" fmla="*/ 2403872 h 4810125"/>
              <a:gd name="connsiteX269" fmla="*/ 3173697 w 4437063"/>
              <a:gd name="connsiteY269" fmla="*/ 2374905 h 4810125"/>
              <a:gd name="connsiteX270" fmla="*/ 3199893 w 4437063"/>
              <a:gd name="connsiteY270" fmla="*/ 2347922 h 4810125"/>
              <a:gd name="connsiteX271" fmla="*/ 3231249 w 4437063"/>
              <a:gd name="connsiteY271" fmla="*/ 2309431 h 4810125"/>
              <a:gd name="connsiteX272" fmla="*/ 3266574 w 4437063"/>
              <a:gd name="connsiteY272" fmla="*/ 2263005 h 4810125"/>
              <a:gd name="connsiteX273" fmla="*/ 3287213 w 4437063"/>
              <a:gd name="connsiteY273" fmla="*/ 2241180 h 4810125"/>
              <a:gd name="connsiteX274" fmla="*/ 3298724 w 4437063"/>
              <a:gd name="connsiteY274" fmla="*/ 2229673 h 4810125"/>
              <a:gd name="connsiteX275" fmla="*/ 3324920 w 4437063"/>
              <a:gd name="connsiteY275" fmla="*/ 2207054 h 4810125"/>
              <a:gd name="connsiteX276" fmla="*/ 3356276 w 4437063"/>
              <a:gd name="connsiteY276" fmla="*/ 2184833 h 4810125"/>
              <a:gd name="connsiteX277" fmla="*/ 3391998 w 4437063"/>
              <a:gd name="connsiteY277" fmla="*/ 2163802 h 4810125"/>
              <a:gd name="connsiteX278" fmla="*/ 3433276 w 4437063"/>
              <a:gd name="connsiteY278" fmla="*/ 2144755 h 4810125"/>
              <a:gd name="connsiteX279" fmla="*/ 3481303 w 4437063"/>
              <a:gd name="connsiteY279" fmla="*/ 2128883 h 4810125"/>
              <a:gd name="connsiteX280" fmla="*/ 3534489 w 4437063"/>
              <a:gd name="connsiteY280" fmla="*/ 2116582 h 4810125"/>
              <a:gd name="connsiteX281" fmla="*/ 3594819 w 4437063"/>
              <a:gd name="connsiteY281" fmla="*/ 2108249 h 4810125"/>
              <a:gd name="connsiteX282" fmla="*/ 3627763 w 4437063"/>
              <a:gd name="connsiteY282" fmla="*/ 2106662 h 4810125"/>
              <a:gd name="connsiteX283" fmla="*/ 3658722 w 4437063"/>
              <a:gd name="connsiteY283" fmla="*/ 2105868 h 4810125"/>
              <a:gd name="connsiteX284" fmla="*/ 3713098 w 4437063"/>
              <a:gd name="connsiteY284" fmla="*/ 2107852 h 4810125"/>
              <a:gd name="connsiteX285" fmla="*/ 3757949 w 4437063"/>
              <a:gd name="connsiteY285" fmla="*/ 2113011 h 4810125"/>
              <a:gd name="connsiteX286" fmla="*/ 3794068 w 4437063"/>
              <a:gd name="connsiteY286" fmla="*/ 2120550 h 4810125"/>
              <a:gd name="connsiteX287" fmla="*/ 3834156 w 4437063"/>
              <a:gd name="connsiteY287" fmla="*/ 2132851 h 4810125"/>
              <a:gd name="connsiteX288" fmla="*/ 3859955 w 4437063"/>
              <a:gd name="connsiteY288" fmla="*/ 2145946 h 4810125"/>
              <a:gd name="connsiteX289" fmla="*/ 3861940 w 4437063"/>
              <a:gd name="connsiteY289" fmla="*/ 2147533 h 4810125"/>
              <a:gd name="connsiteX290" fmla="*/ 3853208 w 4437063"/>
              <a:gd name="connsiteY290" fmla="*/ 2146343 h 4810125"/>
              <a:gd name="connsiteX291" fmla="*/ 3765490 w 4437063"/>
              <a:gd name="connsiteY291" fmla="*/ 2141184 h 4810125"/>
              <a:gd name="connsiteX292" fmla="*/ 3667454 w 4437063"/>
              <a:gd name="connsiteY292" fmla="*/ 2141184 h 4810125"/>
              <a:gd name="connsiteX293" fmla="*/ 3597597 w 4437063"/>
              <a:gd name="connsiteY293" fmla="*/ 2145946 h 4810125"/>
              <a:gd name="connsiteX294" fmla="*/ 3528932 w 4437063"/>
              <a:gd name="connsiteY294" fmla="*/ 2156263 h 4810125"/>
              <a:gd name="connsiteX295" fmla="*/ 3482096 w 4437063"/>
              <a:gd name="connsiteY295" fmla="*/ 2168564 h 4810125"/>
              <a:gd name="connsiteX296" fmla="*/ 3453916 w 4437063"/>
              <a:gd name="connsiteY296" fmla="*/ 2178881 h 4810125"/>
              <a:gd name="connsiteX297" fmla="*/ 3441215 w 4437063"/>
              <a:gd name="connsiteY297" fmla="*/ 2185627 h 4810125"/>
              <a:gd name="connsiteX298" fmla="*/ 3417003 w 4437063"/>
              <a:gd name="connsiteY298" fmla="*/ 2198325 h 4810125"/>
              <a:gd name="connsiteX299" fmla="*/ 3376121 w 4437063"/>
              <a:gd name="connsiteY299" fmla="*/ 2228482 h 4810125"/>
              <a:gd name="connsiteX300" fmla="*/ 3342781 w 4437063"/>
              <a:gd name="connsiteY300" fmla="*/ 2261417 h 4810125"/>
              <a:gd name="connsiteX301" fmla="*/ 3313806 w 4437063"/>
              <a:gd name="connsiteY301" fmla="*/ 2296337 h 4810125"/>
              <a:gd name="connsiteX302" fmla="*/ 3276894 w 4437063"/>
              <a:gd name="connsiteY302" fmla="*/ 2351096 h 4810125"/>
              <a:gd name="connsiteX303" fmla="*/ 3240775 w 4437063"/>
              <a:gd name="connsiteY303" fmla="*/ 2403872 h 4810125"/>
              <a:gd name="connsiteX304" fmla="*/ 3213785 w 4437063"/>
              <a:gd name="connsiteY304" fmla="*/ 2436807 h 4810125"/>
              <a:gd name="connsiteX305" fmla="*/ 3198702 w 4437063"/>
              <a:gd name="connsiteY305" fmla="*/ 2451886 h 4810125"/>
              <a:gd name="connsiteX306" fmla="*/ 3180047 w 4437063"/>
              <a:gd name="connsiteY306" fmla="*/ 2469346 h 4810125"/>
              <a:gd name="connsiteX307" fmla="*/ 3141150 w 4437063"/>
              <a:gd name="connsiteY307" fmla="*/ 2501090 h 4810125"/>
              <a:gd name="connsiteX308" fmla="*/ 3080026 w 4437063"/>
              <a:gd name="connsiteY308" fmla="*/ 2543946 h 4810125"/>
              <a:gd name="connsiteX309" fmla="*/ 2949839 w 4437063"/>
              <a:gd name="connsiteY309" fmla="*/ 2618943 h 4810125"/>
              <a:gd name="connsiteX310" fmla="*/ 2888932 w 4437063"/>
              <a:gd name="connsiteY310" fmla="*/ 2652474 h 4810125"/>
              <a:gd name="connsiteX311" fmla="*/ 2891235 w 4437063"/>
              <a:gd name="connsiteY311" fmla="*/ 2657078 h 4810125"/>
              <a:gd name="connsiteX312" fmla="*/ 2896791 w 4437063"/>
              <a:gd name="connsiteY312" fmla="*/ 2664619 h 4810125"/>
              <a:gd name="connsiteX313" fmla="*/ 2915047 w 4437063"/>
              <a:gd name="connsiteY313" fmla="*/ 2681685 h 4810125"/>
              <a:gd name="connsiteX314" fmla="*/ 2940447 w 4437063"/>
              <a:gd name="connsiteY314" fmla="*/ 2697957 h 4810125"/>
              <a:gd name="connsiteX315" fmla="*/ 2973388 w 4437063"/>
              <a:gd name="connsiteY315" fmla="*/ 2713435 h 4810125"/>
              <a:gd name="connsiteX316" fmla="*/ 2992438 w 4437063"/>
              <a:gd name="connsiteY316" fmla="*/ 2720182 h 4810125"/>
              <a:gd name="connsiteX317" fmla="*/ 3012678 w 4437063"/>
              <a:gd name="connsiteY317" fmla="*/ 2725738 h 4810125"/>
              <a:gd name="connsiteX318" fmla="*/ 3056731 w 4437063"/>
              <a:gd name="connsiteY318" fmla="*/ 2736057 h 4810125"/>
              <a:gd name="connsiteX319" fmla="*/ 3105150 w 4437063"/>
              <a:gd name="connsiteY319" fmla="*/ 2744391 h 4810125"/>
              <a:gd name="connsiteX320" fmla="*/ 3156347 w 4437063"/>
              <a:gd name="connsiteY320" fmla="*/ 2749550 h 4810125"/>
              <a:gd name="connsiteX321" fmla="*/ 3182938 w 4437063"/>
              <a:gd name="connsiteY321" fmla="*/ 2751535 h 4810125"/>
              <a:gd name="connsiteX322" fmla="*/ 3209528 w 4437063"/>
              <a:gd name="connsiteY322" fmla="*/ 2752725 h 4810125"/>
              <a:gd name="connsiteX323" fmla="*/ 3264694 w 4437063"/>
              <a:gd name="connsiteY323" fmla="*/ 2751535 h 4810125"/>
              <a:gd name="connsiteX324" fmla="*/ 3292872 w 4437063"/>
              <a:gd name="connsiteY324" fmla="*/ 2749154 h 4810125"/>
              <a:gd name="connsiteX325" fmla="*/ 3350022 w 4437063"/>
              <a:gd name="connsiteY325" fmla="*/ 2744788 h 4810125"/>
              <a:gd name="connsiteX326" fmla="*/ 3408363 w 4437063"/>
              <a:gd name="connsiteY326" fmla="*/ 2737644 h 4810125"/>
              <a:gd name="connsiteX327" fmla="*/ 3465910 w 4437063"/>
              <a:gd name="connsiteY327" fmla="*/ 2730897 h 4810125"/>
              <a:gd name="connsiteX328" fmla="*/ 3581003 w 4437063"/>
              <a:gd name="connsiteY328" fmla="*/ 2719388 h 4810125"/>
              <a:gd name="connsiteX329" fmla="*/ 3636566 w 4437063"/>
              <a:gd name="connsiteY329" fmla="*/ 2716610 h 4810125"/>
              <a:gd name="connsiteX330" fmla="*/ 3664347 w 4437063"/>
              <a:gd name="connsiteY330" fmla="*/ 2715419 h 4810125"/>
              <a:gd name="connsiteX331" fmla="*/ 3717528 w 4437063"/>
              <a:gd name="connsiteY331" fmla="*/ 2718594 h 4810125"/>
              <a:gd name="connsiteX332" fmla="*/ 3767931 w 4437063"/>
              <a:gd name="connsiteY332" fmla="*/ 2726928 h 4810125"/>
              <a:gd name="connsiteX333" fmla="*/ 3813572 w 4437063"/>
              <a:gd name="connsiteY333" fmla="*/ 2739628 h 4810125"/>
              <a:gd name="connsiteX334" fmla="*/ 3834210 w 4437063"/>
              <a:gd name="connsiteY334" fmla="*/ 2748360 h 4810125"/>
              <a:gd name="connsiteX335" fmla="*/ 3854053 w 4437063"/>
              <a:gd name="connsiteY335" fmla="*/ 2757885 h 4810125"/>
              <a:gd name="connsiteX336" fmla="*/ 3888581 w 4437063"/>
              <a:gd name="connsiteY336" fmla="*/ 2777729 h 4810125"/>
              <a:gd name="connsiteX337" fmla="*/ 3931047 w 4437063"/>
              <a:gd name="connsiteY337" fmla="*/ 2808685 h 4810125"/>
              <a:gd name="connsiteX338" fmla="*/ 3952081 w 4437063"/>
              <a:gd name="connsiteY338" fmla="*/ 2826147 h 4810125"/>
              <a:gd name="connsiteX339" fmla="*/ 3984228 w 4437063"/>
              <a:gd name="connsiteY339" fmla="*/ 2855516 h 4810125"/>
              <a:gd name="connsiteX340" fmla="*/ 3990975 w 4437063"/>
              <a:gd name="connsiteY340" fmla="*/ 2862263 h 4810125"/>
              <a:gd name="connsiteX341" fmla="*/ 3983831 w 4437063"/>
              <a:gd name="connsiteY341" fmla="*/ 2855913 h 4810125"/>
              <a:gd name="connsiteX342" fmla="*/ 3949700 w 4437063"/>
              <a:gd name="connsiteY342" fmla="*/ 2828132 h 4810125"/>
              <a:gd name="connsiteX343" fmla="*/ 3928269 w 4437063"/>
              <a:gd name="connsiteY343" fmla="*/ 2811860 h 4810125"/>
              <a:gd name="connsiteX344" fmla="*/ 3885010 w 4437063"/>
              <a:gd name="connsiteY344" fmla="*/ 2783682 h 4810125"/>
              <a:gd name="connsiteX345" fmla="*/ 3850085 w 4437063"/>
              <a:gd name="connsiteY345" fmla="*/ 2765425 h 4810125"/>
              <a:gd name="connsiteX346" fmla="*/ 3830638 w 4437063"/>
              <a:gd name="connsiteY346" fmla="*/ 2757885 h 4810125"/>
              <a:gd name="connsiteX347" fmla="*/ 3810000 w 4437063"/>
              <a:gd name="connsiteY347" fmla="*/ 2750741 h 4810125"/>
              <a:gd name="connsiteX348" fmla="*/ 3765153 w 4437063"/>
              <a:gd name="connsiteY348" fmla="*/ 2740422 h 4810125"/>
              <a:gd name="connsiteX349" fmla="*/ 3716338 w 4437063"/>
              <a:gd name="connsiteY349" fmla="*/ 2734469 h 4810125"/>
              <a:gd name="connsiteX350" fmla="*/ 3664347 w 4437063"/>
              <a:gd name="connsiteY350" fmla="*/ 2734469 h 4810125"/>
              <a:gd name="connsiteX351" fmla="*/ 3637756 w 4437063"/>
              <a:gd name="connsiteY351" fmla="*/ 2737247 h 4810125"/>
              <a:gd name="connsiteX352" fmla="*/ 3582988 w 4437063"/>
              <a:gd name="connsiteY352" fmla="*/ 2742407 h 4810125"/>
              <a:gd name="connsiteX353" fmla="*/ 3469878 w 4437063"/>
              <a:gd name="connsiteY353" fmla="*/ 2759869 h 4810125"/>
              <a:gd name="connsiteX354" fmla="*/ 3412331 w 4437063"/>
              <a:gd name="connsiteY354" fmla="*/ 2769791 h 4810125"/>
              <a:gd name="connsiteX355" fmla="*/ 3354785 w 4437063"/>
              <a:gd name="connsiteY355" fmla="*/ 2779316 h 4810125"/>
              <a:gd name="connsiteX356" fmla="*/ 3296444 w 4437063"/>
              <a:gd name="connsiteY356" fmla="*/ 2786460 h 4810125"/>
              <a:gd name="connsiteX357" fmla="*/ 3267869 w 4437063"/>
              <a:gd name="connsiteY357" fmla="*/ 2790825 h 4810125"/>
              <a:gd name="connsiteX358" fmla="*/ 3210322 w 4437063"/>
              <a:gd name="connsiteY358" fmla="*/ 2795191 h 4810125"/>
              <a:gd name="connsiteX359" fmla="*/ 3181747 w 4437063"/>
              <a:gd name="connsiteY359" fmla="*/ 2794794 h 4810125"/>
              <a:gd name="connsiteX360" fmla="*/ 3153966 w 4437063"/>
              <a:gd name="connsiteY360" fmla="*/ 2794794 h 4810125"/>
              <a:gd name="connsiteX361" fmla="*/ 3099991 w 4437063"/>
              <a:gd name="connsiteY361" fmla="*/ 2791619 h 4810125"/>
              <a:gd name="connsiteX362" fmla="*/ 3048794 w 4437063"/>
              <a:gd name="connsiteY362" fmla="*/ 2786063 h 4810125"/>
              <a:gd name="connsiteX363" fmla="*/ 3000375 w 4437063"/>
              <a:gd name="connsiteY363" fmla="*/ 2777332 h 4810125"/>
              <a:gd name="connsiteX364" fmla="*/ 2977753 w 4437063"/>
              <a:gd name="connsiteY364" fmla="*/ 2771775 h 4810125"/>
              <a:gd name="connsiteX365" fmla="*/ 2955528 w 4437063"/>
              <a:gd name="connsiteY365" fmla="*/ 2765425 h 4810125"/>
              <a:gd name="connsiteX366" fmla="*/ 2915047 w 4437063"/>
              <a:gd name="connsiteY366" fmla="*/ 2749154 h 4810125"/>
              <a:gd name="connsiteX367" fmla="*/ 2880122 w 4437063"/>
              <a:gd name="connsiteY367" fmla="*/ 2728913 h 4810125"/>
              <a:gd name="connsiteX368" fmla="*/ 2851547 w 4437063"/>
              <a:gd name="connsiteY368" fmla="*/ 2705497 h 4810125"/>
              <a:gd name="connsiteX369" fmla="*/ 2841228 w 4437063"/>
              <a:gd name="connsiteY369" fmla="*/ 2692003 h 4810125"/>
              <a:gd name="connsiteX370" fmla="*/ 2834672 w 4437063"/>
              <a:gd name="connsiteY370" fmla="*/ 2681871 h 4810125"/>
              <a:gd name="connsiteX371" fmla="*/ 2809730 w 4437063"/>
              <a:gd name="connsiteY371" fmla="*/ 2695130 h 4810125"/>
              <a:gd name="connsiteX372" fmla="*/ 2726378 w 4437063"/>
              <a:gd name="connsiteY372" fmla="*/ 2736399 h 4810125"/>
              <a:gd name="connsiteX373" fmla="*/ 2668826 w 4437063"/>
              <a:gd name="connsiteY373" fmla="*/ 2766953 h 4810125"/>
              <a:gd name="connsiteX374" fmla="*/ 2609687 w 4437063"/>
              <a:gd name="connsiteY374" fmla="*/ 2804253 h 4810125"/>
              <a:gd name="connsiteX375" fmla="*/ 2550150 w 4437063"/>
              <a:gd name="connsiteY375" fmla="*/ 2849092 h 4810125"/>
              <a:gd name="connsiteX376" fmla="*/ 2506490 w 4437063"/>
              <a:gd name="connsiteY376" fmla="*/ 2889567 h 4810125"/>
              <a:gd name="connsiteX377" fmla="*/ 2477516 w 4437063"/>
              <a:gd name="connsiteY377" fmla="*/ 2920518 h 4810125"/>
              <a:gd name="connsiteX378" fmla="*/ 2448541 w 4437063"/>
              <a:gd name="connsiteY378" fmla="*/ 2954247 h 4810125"/>
              <a:gd name="connsiteX379" fmla="*/ 2421551 w 4437063"/>
              <a:gd name="connsiteY379" fmla="*/ 2991944 h 4810125"/>
              <a:gd name="connsiteX380" fmla="*/ 2407659 w 4437063"/>
              <a:gd name="connsiteY380" fmla="*/ 3011784 h 4810125"/>
              <a:gd name="connsiteX381" fmla="*/ 2393767 w 4437063"/>
              <a:gd name="connsiteY381" fmla="*/ 3034006 h 4810125"/>
              <a:gd name="connsiteX382" fmla="*/ 2368762 w 4437063"/>
              <a:gd name="connsiteY382" fmla="*/ 3079242 h 4810125"/>
              <a:gd name="connsiteX383" fmla="*/ 2347726 w 4437063"/>
              <a:gd name="connsiteY383" fmla="*/ 3126066 h 4810125"/>
              <a:gd name="connsiteX384" fmla="*/ 2329865 w 4437063"/>
              <a:gd name="connsiteY384" fmla="*/ 3174079 h 4810125"/>
              <a:gd name="connsiteX385" fmla="*/ 2315576 w 4437063"/>
              <a:gd name="connsiteY385" fmla="*/ 3222887 h 4810125"/>
              <a:gd name="connsiteX386" fmla="*/ 2303669 w 4437063"/>
              <a:gd name="connsiteY386" fmla="*/ 3272885 h 4810125"/>
              <a:gd name="connsiteX387" fmla="*/ 2290571 w 4437063"/>
              <a:gd name="connsiteY387" fmla="*/ 3348676 h 4810125"/>
              <a:gd name="connsiteX388" fmla="*/ 2281839 w 4437063"/>
              <a:gd name="connsiteY388" fmla="*/ 3452243 h 4810125"/>
              <a:gd name="connsiteX389" fmla="*/ 2279457 w 4437063"/>
              <a:gd name="connsiteY389" fmla="*/ 3557794 h 4810125"/>
              <a:gd name="connsiteX390" fmla="*/ 2284220 w 4437063"/>
              <a:gd name="connsiteY390" fmla="*/ 3716915 h 4810125"/>
              <a:gd name="connsiteX391" fmla="*/ 2289777 w 4437063"/>
              <a:gd name="connsiteY391" fmla="*/ 3822466 h 4810125"/>
              <a:gd name="connsiteX392" fmla="*/ 2293349 w 4437063"/>
              <a:gd name="connsiteY392" fmla="*/ 3878416 h 4810125"/>
              <a:gd name="connsiteX393" fmla="*/ 2307241 w 4437063"/>
              <a:gd name="connsiteY393" fmla="*/ 4016903 h 4810125"/>
              <a:gd name="connsiteX394" fmla="*/ 2337406 w 4437063"/>
              <a:gd name="connsiteY394" fmla="*/ 4258163 h 4810125"/>
              <a:gd name="connsiteX395" fmla="*/ 2407659 w 4437063"/>
              <a:gd name="connsiteY395" fmla="*/ 4721637 h 4810125"/>
              <a:gd name="connsiteX396" fmla="*/ 2422345 w 4437063"/>
              <a:gd name="connsiteY396" fmla="*/ 4810125 h 4810125"/>
              <a:gd name="connsiteX397" fmla="*/ 1739262 w 4437063"/>
              <a:gd name="connsiteY397" fmla="*/ 4810125 h 4810125"/>
              <a:gd name="connsiteX398" fmla="*/ 1857144 w 4437063"/>
              <a:gd name="connsiteY398" fmla="*/ 4274432 h 4810125"/>
              <a:gd name="connsiteX399" fmla="*/ 1866273 w 4437063"/>
              <a:gd name="connsiteY399" fmla="*/ 4218085 h 4810125"/>
              <a:gd name="connsiteX400" fmla="*/ 1908346 w 4437063"/>
              <a:gd name="connsiteY400" fmla="*/ 3914129 h 4810125"/>
              <a:gd name="connsiteX401" fmla="*/ 1926604 w 4437063"/>
              <a:gd name="connsiteY401" fmla="*/ 3748263 h 4810125"/>
              <a:gd name="connsiteX402" fmla="*/ 1934145 w 4437063"/>
              <a:gd name="connsiteY402" fmla="*/ 3649060 h 4810125"/>
              <a:gd name="connsiteX403" fmla="*/ 1935733 w 4437063"/>
              <a:gd name="connsiteY403" fmla="*/ 3606602 h 4810125"/>
              <a:gd name="connsiteX404" fmla="*/ 1936923 w 4437063"/>
              <a:gd name="connsiteY404" fmla="*/ 3565730 h 4810125"/>
              <a:gd name="connsiteX405" fmla="*/ 1933351 w 4437063"/>
              <a:gd name="connsiteY405" fmla="*/ 3491924 h 4810125"/>
              <a:gd name="connsiteX406" fmla="*/ 1923825 w 4437063"/>
              <a:gd name="connsiteY406" fmla="*/ 3424863 h 4810125"/>
              <a:gd name="connsiteX407" fmla="*/ 1909933 w 4437063"/>
              <a:gd name="connsiteY407" fmla="*/ 3365342 h 4810125"/>
              <a:gd name="connsiteX408" fmla="*/ 1891675 w 4437063"/>
              <a:gd name="connsiteY408" fmla="*/ 3312169 h 4810125"/>
              <a:gd name="connsiteX409" fmla="*/ 1869448 w 4437063"/>
              <a:gd name="connsiteY409" fmla="*/ 3264552 h 4810125"/>
              <a:gd name="connsiteX410" fmla="*/ 1843252 w 4437063"/>
              <a:gd name="connsiteY410" fmla="*/ 3222490 h 4810125"/>
              <a:gd name="connsiteX411" fmla="*/ 1814278 w 4437063"/>
              <a:gd name="connsiteY411" fmla="*/ 3184397 h 4810125"/>
              <a:gd name="connsiteX412" fmla="*/ 1782525 w 4437063"/>
              <a:gd name="connsiteY412" fmla="*/ 3149080 h 4810125"/>
              <a:gd name="connsiteX413" fmla="*/ 1749185 w 4437063"/>
              <a:gd name="connsiteY413" fmla="*/ 3117733 h 4810125"/>
              <a:gd name="connsiteX414" fmla="*/ 1695602 w 4437063"/>
              <a:gd name="connsiteY414" fmla="*/ 3074877 h 4810125"/>
              <a:gd name="connsiteX415" fmla="*/ 1621776 w 4437063"/>
              <a:gd name="connsiteY415" fmla="*/ 3021705 h 4810125"/>
              <a:gd name="connsiteX416" fmla="*/ 1548348 w 4437063"/>
              <a:gd name="connsiteY416" fmla="*/ 2968929 h 4810125"/>
              <a:gd name="connsiteX417" fmla="*/ 1513420 w 4437063"/>
              <a:gd name="connsiteY417" fmla="*/ 2940359 h 4810125"/>
              <a:gd name="connsiteX418" fmla="*/ 1448723 w 4437063"/>
              <a:gd name="connsiteY418" fmla="*/ 2884409 h 4810125"/>
              <a:gd name="connsiteX419" fmla="*/ 1346320 w 4437063"/>
              <a:gd name="connsiteY419" fmla="*/ 2793936 h 4810125"/>
              <a:gd name="connsiteX420" fmla="*/ 1275273 w 4437063"/>
              <a:gd name="connsiteY420" fmla="*/ 2733224 h 4810125"/>
              <a:gd name="connsiteX421" fmla="*/ 1200654 w 4437063"/>
              <a:gd name="connsiteY421" fmla="*/ 2674496 h 4810125"/>
              <a:gd name="connsiteX422" fmla="*/ 1123654 w 4437063"/>
              <a:gd name="connsiteY422" fmla="*/ 2620927 h 4810125"/>
              <a:gd name="connsiteX423" fmla="*/ 1062926 w 4437063"/>
              <a:gd name="connsiteY423" fmla="*/ 2585611 h 4810125"/>
              <a:gd name="connsiteX424" fmla="*/ 1021648 w 4437063"/>
              <a:gd name="connsiteY424" fmla="*/ 2563786 h 4810125"/>
              <a:gd name="connsiteX425" fmla="*/ 979575 w 4437063"/>
              <a:gd name="connsiteY425" fmla="*/ 2545533 h 4810125"/>
              <a:gd name="connsiteX426" fmla="*/ 935518 w 4437063"/>
              <a:gd name="connsiteY426" fmla="*/ 2529661 h 4810125"/>
              <a:gd name="connsiteX427" fmla="*/ 914085 w 4437063"/>
              <a:gd name="connsiteY427" fmla="*/ 2522915 h 4810125"/>
              <a:gd name="connsiteX428" fmla="*/ 871218 w 4437063"/>
              <a:gd name="connsiteY428" fmla="*/ 2511011 h 4810125"/>
              <a:gd name="connsiteX429" fmla="*/ 797790 w 4437063"/>
              <a:gd name="connsiteY429" fmla="*/ 2495932 h 4810125"/>
              <a:gd name="connsiteX430" fmla="*/ 735475 w 4437063"/>
              <a:gd name="connsiteY430" fmla="*/ 2489583 h 4810125"/>
              <a:gd name="connsiteX431" fmla="*/ 679908 w 4437063"/>
              <a:gd name="connsiteY431" fmla="*/ 2487996 h 4810125"/>
              <a:gd name="connsiteX432" fmla="*/ 601716 w 4437063"/>
              <a:gd name="connsiteY432" fmla="*/ 2488789 h 4810125"/>
              <a:gd name="connsiteX433" fmla="*/ 514793 w 4437063"/>
              <a:gd name="connsiteY433" fmla="*/ 2484821 h 4810125"/>
              <a:gd name="connsiteX434" fmla="*/ 446127 w 4437063"/>
              <a:gd name="connsiteY434" fmla="*/ 2474504 h 4810125"/>
              <a:gd name="connsiteX435" fmla="*/ 406436 w 4437063"/>
              <a:gd name="connsiteY435" fmla="*/ 2465377 h 4810125"/>
              <a:gd name="connsiteX436" fmla="*/ 369920 w 4437063"/>
              <a:gd name="connsiteY436" fmla="*/ 2455854 h 4810125"/>
              <a:gd name="connsiteX437" fmla="*/ 306415 w 4437063"/>
              <a:gd name="connsiteY437" fmla="*/ 2436410 h 4810125"/>
              <a:gd name="connsiteX438" fmla="*/ 252832 w 4437063"/>
              <a:gd name="connsiteY438" fmla="*/ 2414983 h 4810125"/>
              <a:gd name="connsiteX439" fmla="*/ 207584 w 4437063"/>
              <a:gd name="connsiteY439" fmla="*/ 2390777 h 4810125"/>
              <a:gd name="connsiteX440" fmla="*/ 170274 w 4437063"/>
              <a:gd name="connsiteY440" fmla="*/ 2364588 h 4810125"/>
              <a:gd name="connsiteX441" fmla="*/ 138125 w 4437063"/>
              <a:gd name="connsiteY441" fmla="*/ 2335224 h 4810125"/>
              <a:gd name="connsiteX442" fmla="*/ 111135 w 4437063"/>
              <a:gd name="connsiteY442" fmla="*/ 2303082 h 4810125"/>
              <a:gd name="connsiteX443" fmla="*/ 86923 w 4437063"/>
              <a:gd name="connsiteY443" fmla="*/ 2268163 h 4810125"/>
              <a:gd name="connsiteX444" fmla="*/ 75413 w 4437063"/>
              <a:gd name="connsiteY444" fmla="*/ 2249116 h 4810125"/>
              <a:gd name="connsiteX445" fmla="*/ 66681 w 4437063"/>
              <a:gd name="connsiteY445" fmla="*/ 2233244 h 4810125"/>
              <a:gd name="connsiteX446" fmla="*/ 53980 w 4437063"/>
              <a:gd name="connsiteY446" fmla="*/ 2201896 h 4810125"/>
              <a:gd name="connsiteX447" fmla="*/ 46835 w 4437063"/>
              <a:gd name="connsiteY447" fmla="*/ 2171738 h 4810125"/>
              <a:gd name="connsiteX448" fmla="*/ 43660 w 4437063"/>
              <a:gd name="connsiteY448" fmla="*/ 2143962 h 4810125"/>
              <a:gd name="connsiteX449" fmla="*/ 44057 w 4437063"/>
              <a:gd name="connsiteY449" fmla="*/ 2108646 h 4810125"/>
              <a:gd name="connsiteX450" fmla="*/ 48423 w 4437063"/>
              <a:gd name="connsiteY450" fmla="*/ 2080472 h 4810125"/>
              <a:gd name="connsiteX451" fmla="*/ 49217 w 4437063"/>
              <a:gd name="connsiteY451" fmla="*/ 2077298 h 4810125"/>
              <a:gd name="connsiteX452" fmla="*/ 50408 w 4437063"/>
              <a:gd name="connsiteY452" fmla="*/ 2091186 h 4810125"/>
              <a:gd name="connsiteX453" fmla="*/ 65093 w 4437063"/>
              <a:gd name="connsiteY453" fmla="*/ 2153088 h 4810125"/>
              <a:gd name="connsiteX454" fmla="*/ 75016 w 4437063"/>
              <a:gd name="connsiteY454" fmla="*/ 2180865 h 4810125"/>
              <a:gd name="connsiteX455" fmla="*/ 87717 w 4437063"/>
              <a:gd name="connsiteY455" fmla="*/ 2208642 h 4810125"/>
              <a:gd name="connsiteX456" fmla="*/ 104784 w 4437063"/>
              <a:gd name="connsiteY456" fmla="*/ 2234434 h 4810125"/>
              <a:gd name="connsiteX457" fmla="*/ 114707 w 4437063"/>
              <a:gd name="connsiteY457" fmla="*/ 2245545 h 4810125"/>
              <a:gd name="connsiteX458" fmla="*/ 124233 w 4437063"/>
              <a:gd name="connsiteY458" fmla="*/ 2255862 h 4810125"/>
              <a:gd name="connsiteX459" fmla="*/ 151620 w 4437063"/>
              <a:gd name="connsiteY459" fmla="*/ 2278877 h 4810125"/>
              <a:gd name="connsiteX460" fmla="*/ 186548 w 4437063"/>
              <a:gd name="connsiteY460" fmla="*/ 2304273 h 4810125"/>
              <a:gd name="connsiteX461" fmla="*/ 229811 w 4437063"/>
              <a:gd name="connsiteY461" fmla="*/ 2329272 h 4810125"/>
              <a:gd name="connsiteX462" fmla="*/ 280616 w 4437063"/>
              <a:gd name="connsiteY462" fmla="*/ 2354271 h 4810125"/>
              <a:gd name="connsiteX463" fmla="*/ 339358 w 4437063"/>
              <a:gd name="connsiteY463" fmla="*/ 2375698 h 4810125"/>
              <a:gd name="connsiteX464" fmla="*/ 405245 w 4437063"/>
              <a:gd name="connsiteY464" fmla="*/ 2393555 h 4810125"/>
              <a:gd name="connsiteX465" fmla="*/ 478277 w 4437063"/>
              <a:gd name="connsiteY465" fmla="*/ 2406253 h 4810125"/>
              <a:gd name="connsiteX466" fmla="*/ 517571 w 4437063"/>
              <a:gd name="connsiteY466" fmla="*/ 2409824 h 4810125"/>
              <a:gd name="connsiteX467" fmla="*/ 553293 w 4437063"/>
              <a:gd name="connsiteY467" fmla="*/ 2411411 h 4810125"/>
              <a:gd name="connsiteX468" fmla="*/ 658077 w 4437063"/>
              <a:gd name="connsiteY468" fmla="*/ 2410618 h 4810125"/>
              <a:gd name="connsiteX469" fmla="*/ 789058 w 4437063"/>
              <a:gd name="connsiteY469" fmla="*/ 2412205 h 4810125"/>
              <a:gd name="connsiteX470" fmla="*/ 895430 w 4437063"/>
              <a:gd name="connsiteY470" fmla="*/ 2420538 h 4810125"/>
              <a:gd name="connsiteX471" fmla="*/ 967271 w 4437063"/>
              <a:gd name="connsiteY471" fmla="*/ 2430061 h 4810125"/>
              <a:gd name="connsiteX472" fmla="*/ 1002596 w 4437063"/>
              <a:gd name="connsiteY472" fmla="*/ 2437601 h 4810125"/>
              <a:gd name="connsiteX473" fmla="*/ 1037524 w 4437063"/>
              <a:gd name="connsiteY473" fmla="*/ 2445537 h 4810125"/>
              <a:gd name="connsiteX474" fmla="*/ 1109762 w 4437063"/>
              <a:gd name="connsiteY474" fmla="*/ 2470536 h 4810125"/>
              <a:gd name="connsiteX475" fmla="*/ 1183190 w 4437063"/>
              <a:gd name="connsiteY475" fmla="*/ 2503471 h 4810125"/>
              <a:gd name="connsiteX476" fmla="*/ 1257809 w 4437063"/>
              <a:gd name="connsiteY476" fmla="*/ 2544343 h 4810125"/>
              <a:gd name="connsiteX477" fmla="*/ 1332825 w 4437063"/>
              <a:gd name="connsiteY477" fmla="*/ 2591563 h 4810125"/>
              <a:gd name="connsiteX478" fmla="*/ 1407842 w 4437063"/>
              <a:gd name="connsiteY478" fmla="*/ 2643545 h 4810125"/>
              <a:gd name="connsiteX479" fmla="*/ 1482461 w 4437063"/>
              <a:gd name="connsiteY479" fmla="*/ 2700289 h 4810125"/>
              <a:gd name="connsiteX480" fmla="*/ 1555492 w 4437063"/>
              <a:gd name="connsiteY480" fmla="*/ 2759414 h 4810125"/>
              <a:gd name="connsiteX481" fmla="*/ 1592008 w 4437063"/>
              <a:gd name="connsiteY481" fmla="*/ 2789571 h 4810125"/>
              <a:gd name="connsiteX482" fmla="*/ 1626936 w 4437063"/>
              <a:gd name="connsiteY482" fmla="*/ 2818935 h 4810125"/>
              <a:gd name="connsiteX483" fmla="*/ 1687267 w 4437063"/>
              <a:gd name="connsiteY483" fmla="*/ 2866552 h 4810125"/>
              <a:gd name="connsiteX484" fmla="*/ 1758710 w 4437063"/>
              <a:gd name="connsiteY484" fmla="*/ 2917344 h 4810125"/>
              <a:gd name="connsiteX485" fmla="*/ 1818644 w 4437063"/>
              <a:gd name="connsiteY485" fmla="*/ 2951866 h 4810125"/>
              <a:gd name="connsiteX486" fmla="*/ 1845237 w 4437063"/>
              <a:gd name="connsiteY486" fmla="*/ 2962580 h 4810125"/>
              <a:gd name="connsiteX487" fmla="*/ 1847221 w 4437063"/>
              <a:gd name="connsiteY487" fmla="*/ 2962977 h 4810125"/>
              <a:gd name="connsiteX488" fmla="*/ 1789669 w 4437063"/>
              <a:gd name="connsiteY488" fmla="*/ 2876869 h 4810125"/>
              <a:gd name="connsiteX489" fmla="*/ 1692426 w 4437063"/>
              <a:gd name="connsiteY489" fmla="*/ 2740367 h 4810125"/>
              <a:gd name="connsiteX490" fmla="*/ 1612647 w 4437063"/>
              <a:gd name="connsiteY490" fmla="*/ 2639974 h 4810125"/>
              <a:gd name="connsiteX491" fmla="*/ 1547951 w 4437063"/>
              <a:gd name="connsiteY491" fmla="*/ 2568548 h 4810125"/>
              <a:gd name="connsiteX492" fmla="*/ 1494368 w 4437063"/>
              <a:gd name="connsiteY492" fmla="*/ 2518550 h 4810125"/>
              <a:gd name="connsiteX493" fmla="*/ 1448723 w 4437063"/>
              <a:gd name="connsiteY493" fmla="*/ 2483234 h 4810125"/>
              <a:gd name="connsiteX494" fmla="*/ 1407445 w 4437063"/>
              <a:gd name="connsiteY494" fmla="*/ 2454267 h 4810125"/>
              <a:gd name="connsiteX495" fmla="*/ 1367357 w 4437063"/>
              <a:gd name="connsiteY495" fmla="*/ 2425300 h 4810125"/>
              <a:gd name="connsiteX496" fmla="*/ 1346320 w 4437063"/>
              <a:gd name="connsiteY496" fmla="*/ 2408237 h 4810125"/>
              <a:gd name="connsiteX497" fmla="*/ 1326078 w 4437063"/>
              <a:gd name="connsiteY497" fmla="*/ 2391571 h 4810125"/>
              <a:gd name="connsiteX498" fmla="*/ 1260191 w 4437063"/>
              <a:gd name="connsiteY498" fmla="*/ 2349509 h 4810125"/>
              <a:gd name="connsiteX499" fmla="*/ 1169695 w 4437063"/>
              <a:gd name="connsiteY499" fmla="*/ 2299511 h 4810125"/>
              <a:gd name="connsiteX500" fmla="*/ 1059751 w 4437063"/>
              <a:gd name="connsiteY500" fmla="*/ 2247529 h 4810125"/>
              <a:gd name="connsiteX501" fmla="*/ 936312 w 4437063"/>
              <a:gd name="connsiteY501" fmla="*/ 2197134 h 4810125"/>
              <a:gd name="connsiteX502" fmla="*/ 837481 w 4437063"/>
              <a:gd name="connsiteY502" fmla="*/ 2164199 h 4810125"/>
              <a:gd name="connsiteX503" fmla="*/ 770403 w 4437063"/>
              <a:gd name="connsiteY503" fmla="*/ 2145152 h 4810125"/>
              <a:gd name="connsiteX504" fmla="*/ 703325 w 4437063"/>
              <a:gd name="connsiteY504" fmla="*/ 2129280 h 4810125"/>
              <a:gd name="connsiteX505" fmla="*/ 636644 w 4437063"/>
              <a:gd name="connsiteY505" fmla="*/ 2117375 h 4810125"/>
              <a:gd name="connsiteX506" fmla="*/ 570757 w 4437063"/>
              <a:gd name="connsiteY506" fmla="*/ 2109836 h 4810125"/>
              <a:gd name="connsiteX507" fmla="*/ 507648 w 4437063"/>
              <a:gd name="connsiteY507" fmla="*/ 2107455 h 4810125"/>
              <a:gd name="connsiteX508" fmla="*/ 476689 w 4437063"/>
              <a:gd name="connsiteY508" fmla="*/ 2108249 h 4810125"/>
              <a:gd name="connsiteX509" fmla="*/ 401673 w 4437063"/>
              <a:gd name="connsiteY509" fmla="*/ 2111820 h 4810125"/>
              <a:gd name="connsiteX510" fmla="*/ 315147 w 4437063"/>
              <a:gd name="connsiteY510" fmla="*/ 2111027 h 4810125"/>
              <a:gd name="connsiteX511" fmla="*/ 268311 w 4437063"/>
              <a:gd name="connsiteY511" fmla="*/ 2105074 h 4810125"/>
              <a:gd name="connsiteX512" fmla="*/ 227826 w 4437063"/>
              <a:gd name="connsiteY512" fmla="*/ 2093964 h 4810125"/>
              <a:gd name="connsiteX513" fmla="*/ 192501 w 4437063"/>
              <a:gd name="connsiteY513" fmla="*/ 2075710 h 4810125"/>
              <a:gd name="connsiteX514" fmla="*/ 158367 w 4437063"/>
              <a:gd name="connsiteY514" fmla="*/ 2049521 h 4810125"/>
              <a:gd name="connsiteX515" fmla="*/ 125423 w 4437063"/>
              <a:gd name="connsiteY515" fmla="*/ 2013808 h 4810125"/>
              <a:gd name="connsiteX516" fmla="*/ 107959 w 4437063"/>
              <a:gd name="connsiteY516" fmla="*/ 1991587 h 4810125"/>
              <a:gd name="connsiteX517" fmla="*/ 77794 w 4437063"/>
              <a:gd name="connsiteY517" fmla="*/ 1949922 h 4810125"/>
              <a:gd name="connsiteX518" fmla="*/ 35325 w 4437063"/>
              <a:gd name="connsiteY518" fmla="*/ 1884051 h 4810125"/>
              <a:gd name="connsiteX519" fmla="*/ 3175 w 4437063"/>
              <a:gd name="connsiteY519" fmla="*/ 1822149 h 4810125"/>
              <a:gd name="connsiteX520" fmla="*/ 0 w 4437063"/>
              <a:gd name="connsiteY520" fmla="*/ 1814610 h 4810125"/>
              <a:gd name="connsiteX521" fmla="*/ 11907 w 4437063"/>
              <a:gd name="connsiteY521" fmla="*/ 1832069 h 4810125"/>
              <a:gd name="connsiteX522" fmla="*/ 82160 w 4437063"/>
              <a:gd name="connsiteY522" fmla="*/ 1926113 h 4810125"/>
              <a:gd name="connsiteX523" fmla="*/ 127408 w 4437063"/>
              <a:gd name="connsiteY523" fmla="*/ 1976111 h 4810125"/>
              <a:gd name="connsiteX524" fmla="*/ 158367 w 4437063"/>
              <a:gd name="connsiteY524" fmla="*/ 2005475 h 4810125"/>
              <a:gd name="connsiteX525" fmla="*/ 173847 w 4437063"/>
              <a:gd name="connsiteY525" fmla="*/ 2017776 h 4810125"/>
              <a:gd name="connsiteX526" fmla="*/ 188135 w 4437063"/>
              <a:gd name="connsiteY526" fmla="*/ 2028093 h 4810125"/>
              <a:gd name="connsiteX527" fmla="*/ 217904 w 4437063"/>
              <a:gd name="connsiteY527" fmla="*/ 2041982 h 4810125"/>
              <a:gd name="connsiteX528" fmla="*/ 248069 w 4437063"/>
              <a:gd name="connsiteY528" fmla="*/ 2049521 h 4810125"/>
              <a:gd name="connsiteX529" fmla="*/ 278234 w 4437063"/>
              <a:gd name="connsiteY529" fmla="*/ 2051902 h 4810125"/>
              <a:gd name="connsiteX530" fmla="*/ 323879 w 4437063"/>
              <a:gd name="connsiteY530" fmla="*/ 2047537 h 4810125"/>
              <a:gd name="connsiteX531" fmla="*/ 388972 w 4437063"/>
              <a:gd name="connsiteY531" fmla="*/ 2035633 h 4810125"/>
              <a:gd name="connsiteX532" fmla="*/ 422709 w 4437063"/>
              <a:gd name="connsiteY532" fmla="*/ 2030474 h 4810125"/>
              <a:gd name="connsiteX533" fmla="*/ 461210 w 4437063"/>
              <a:gd name="connsiteY533" fmla="*/ 2026109 h 4810125"/>
              <a:gd name="connsiteX534" fmla="*/ 538607 w 4437063"/>
              <a:gd name="connsiteY534" fmla="*/ 2021348 h 4810125"/>
              <a:gd name="connsiteX535" fmla="*/ 613623 w 4437063"/>
              <a:gd name="connsiteY535" fmla="*/ 2021744 h 4810125"/>
              <a:gd name="connsiteX536" fmla="*/ 687846 w 4437063"/>
              <a:gd name="connsiteY536" fmla="*/ 2026903 h 4810125"/>
              <a:gd name="connsiteX537" fmla="*/ 759290 w 4437063"/>
              <a:gd name="connsiteY537" fmla="*/ 2036426 h 4810125"/>
              <a:gd name="connsiteX538" fmla="*/ 829146 w 4437063"/>
              <a:gd name="connsiteY538" fmla="*/ 2048727 h 4810125"/>
              <a:gd name="connsiteX539" fmla="*/ 896224 w 4437063"/>
              <a:gd name="connsiteY539" fmla="*/ 2064600 h 4810125"/>
              <a:gd name="connsiteX540" fmla="*/ 960523 w 4437063"/>
              <a:gd name="connsiteY540" fmla="*/ 2082456 h 4810125"/>
              <a:gd name="connsiteX541" fmla="*/ 1051019 w 4437063"/>
              <a:gd name="connsiteY541" fmla="*/ 2113011 h 4810125"/>
              <a:gd name="connsiteX542" fmla="*/ 1158979 w 4437063"/>
              <a:gd name="connsiteY542" fmla="*/ 2157056 h 4810125"/>
              <a:gd name="connsiteX543" fmla="*/ 1250665 w 4437063"/>
              <a:gd name="connsiteY543" fmla="*/ 2200705 h 4810125"/>
              <a:gd name="connsiteX544" fmla="*/ 1323696 w 4437063"/>
              <a:gd name="connsiteY544" fmla="*/ 2239990 h 4810125"/>
              <a:gd name="connsiteX545" fmla="*/ 1351480 w 4437063"/>
              <a:gd name="connsiteY545" fmla="*/ 2255465 h 4810125"/>
              <a:gd name="connsiteX546" fmla="*/ 1442770 w 4437063"/>
              <a:gd name="connsiteY546" fmla="*/ 2307844 h 4810125"/>
              <a:gd name="connsiteX547" fmla="*/ 1529296 w 4437063"/>
              <a:gd name="connsiteY547" fmla="*/ 2358636 h 4810125"/>
              <a:gd name="connsiteX548" fmla="*/ 1599946 w 4437063"/>
              <a:gd name="connsiteY548" fmla="*/ 2405459 h 4810125"/>
              <a:gd name="connsiteX549" fmla="*/ 1650751 w 4437063"/>
              <a:gd name="connsiteY549" fmla="*/ 2440378 h 4810125"/>
              <a:gd name="connsiteX550" fmla="*/ 1705921 w 4437063"/>
              <a:gd name="connsiteY550" fmla="*/ 2479266 h 4810125"/>
              <a:gd name="connsiteX551" fmla="*/ 1795226 w 4437063"/>
              <a:gd name="connsiteY551" fmla="*/ 2545533 h 4810125"/>
              <a:gd name="connsiteX552" fmla="*/ 1880562 w 4437063"/>
              <a:gd name="connsiteY552" fmla="*/ 2614578 h 4810125"/>
              <a:gd name="connsiteX553" fmla="*/ 1891675 w 4437063"/>
              <a:gd name="connsiteY553" fmla="*/ 2624101 h 4810125"/>
              <a:gd name="connsiteX554" fmla="*/ 1879768 w 4437063"/>
              <a:gd name="connsiteY554" fmla="*/ 2601086 h 4810125"/>
              <a:gd name="connsiteX555" fmla="*/ 1820628 w 4437063"/>
              <a:gd name="connsiteY555" fmla="*/ 2481647 h 4810125"/>
              <a:gd name="connsiteX556" fmla="*/ 1783319 w 4437063"/>
              <a:gd name="connsiteY556" fmla="*/ 2402285 h 4810125"/>
              <a:gd name="connsiteX557" fmla="*/ 1772205 w 4437063"/>
              <a:gd name="connsiteY557" fmla="*/ 2374111 h 4810125"/>
              <a:gd name="connsiteX558" fmla="*/ 1760695 w 4437063"/>
              <a:gd name="connsiteY558" fmla="*/ 2341970 h 4810125"/>
              <a:gd name="connsiteX559" fmla="*/ 1734102 w 4437063"/>
              <a:gd name="connsiteY559" fmla="*/ 2245148 h 4810125"/>
              <a:gd name="connsiteX560" fmla="*/ 1697189 w 4437063"/>
              <a:gd name="connsiteY560" fmla="*/ 2097932 h 4810125"/>
              <a:gd name="connsiteX561" fmla="*/ 1690442 w 4437063"/>
              <a:gd name="connsiteY561" fmla="*/ 2069361 h 4810125"/>
              <a:gd name="connsiteX562" fmla="*/ 1655514 w 4437063"/>
              <a:gd name="connsiteY562" fmla="*/ 2056664 h 4810125"/>
              <a:gd name="connsiteX563" fmla="*/ 1499131 w 4437063"/>
              <a:gd name="connsiteY563" fmla="*/ 1991587 h 4810125"/>
              <a:gd name="connsiteX564" fmla="*/ 1428878 w 4437063"/>
              <a:gd name="connsiteY564" fmla="*/ 1958652 h 4810125"/>
              <a:gd name="connsiteX565" fmla="*/ 1359418 w 4437063"/>
              <a:gd name="connsiteY565" fmla="*/ 1922145 h 4810125"/>
              <a:gd name="connsiteX566" fmla="*/ 1295119 w 4437063"/>
              <a:gd name="connsiteY566" fmla="*/ 1882861 h 4810125"/>
              <a:gd name="connsiteX567" fmla="*/ 1267335 w 4437063"/>
              <a:gd name="connsiteY567" fmla="*/ 1863021 h 4810125"/>
              <a:gd name="connsiteX568" fmla="*/ 1239155 w 4437063"/>
              <a:gd name="connsiteY568" fmla="*/ 1842386 h 4810125"/>
              <a:gd name="connsiteX569" fmla="*/ 1167314 w 4437063"/>
              <a:gd name="connsiteY569" fmla="*/ 1801118 h 4810125"/>
              <a:gd name="connsiteX570" fmla="*/ 1081184 w 4437063"/>
              <a:gd name="connsiteY570" fmla="*/ 1761834 h 4810125"/>
              <a:gd name="connsiteX571" fmla="*/ 986719 w 4437063"/>
              <a:gd name="connsiteY571" fmla="*/ 1724931 h 4810125"/>
              <a:gd name="connsiteX572" fmla="*/ 887492 w 4437063"/>
              <a:gd name="connsiteY572" fmla="*/ 1693186 h 4810125"/>
              <a:gd name="connsiteX573" fmla="*/ 787867 w 4437063"/>
              <a:gd name="connsiteY573" fmla="*/ 1668584 h 4810125"/>
              <a:gd name="connsiteX574" fmla="*/ 693799 w 4437063"/>
              <a:gd name="connsiteY574" fmla="*/ 1652711 h 4810125"/>
              <a:gd name="connsiteX575" fmla="*/ 630294 w 4437063"/>
              <a:gd name="connsiteY575" fmla="*/ 1647950 h 4810125"/>
              <a:gd name="connsiteX576" fmla="*/ 591000 w 4437063"/>
              <a:gd name="connsiteY576" fmla="*/ 1648347 h 4810125"/>
              <a:gd name="connsiteX577" fmla="*/ 573536 w 4437063"/>
              <a:gd name="connsiteY577" fmla="*/ 1649934 h 4810125"/>
              <a:gd name="connsiteX578" fmla="*/ 556071 w 4437063"/>
              <a:gd name="connsiteY578" fmla="*/ 1651918 h 4810125"/>
              <a:gd name="connsiteX579" fmla="*/ 522731 w 4437063"/>
              <a:gd name="connsiteY579" fmla="*/ 1658267 h 4810125"/>
              <a:gd name="connsiteX580" fmla="*/ 476292 w 4437063"/>
              <a:gd name="connsiteY580" fmla="*/ 1672155 h 4810125"/>
              <a:gd name="connsiteX581" fmla="*/ 421122 w 4437063"/>
              <a:gd name="connsiteY581" fmla="*/ 1696361 h 4810125"/>
              <a:gd name="connsiteX582" fmla="*/ 373890 w 4437063"/>
              <a:gd name="connsiteY582" fmla="*/ 1724534 h 4810125"/>
              <a:gd name="connsiteX583" fmla="*/ 335786 w 4437063"/>
              <a:gd name="connsiteY583" fmla="*/ 1753501 h 4810125"/>
              <a:gd name="connsiteX584" fmla="*/ 306415 w 4437063"/>
              <a:gd name="connsiteY584" fmla="*/ 1779691 h 4810125"/>
              <a:gd name="connsiteX585" fmla="*/ 278631 w 4437063"/>
              <a:gd name="connsiteY585" fmla="*/ 1809054 h 4810125"/>
              <a:gd name="connsiteX586" fmla="*/ 275059 w 4437063"/>
              <a:gd name="connsiteY586" fmla="*/ 1813419 h 4810125"/>
              <a:gd name="connsiteX587" fmla="*/ 285378 w 4437063"/>
              <a:gd name="connsiteY587" fmla="*/ 1799134 h 4810125"/>
              <a:gd name="connsiteX588" fmla="*/ 349281 w 4437063"/>
              <a:gd name="connsiteY588" fmla="*/ 1722947 h 4810125"/>
              <a:gd name="connsiteX589" fmla="*/ 389766 w 4437063"/>
              <a:gd name="connsiteY589" fmla="*/ 1684456 h 4810125"/>
              <a:gd name="connsiteX590" fmla="*/ 418343 w 4437063"/>
              <a:gd name="connsiteY590" fmla="*/ 1662235 h 4810125"/>
              <a:gd name="connsiteX591" fmla="*/ 432632 w 4437063"/>
              <a:gd name="connsiteY591" fmla="*/ 1653505 h 4810125"/>
              <a:gd name="connsiteX592" fmla="*/ 458828 w 4437063"/>
              <a:gd name="connsiteY592" fmla="*/ 1639220 h 4810125"/>
              <a:gd name="connsiteX593" fmla="*/ 500504 w 4437063"/>
              <a:gd name="connsiteY593" fmla="*/ 1621760 h 4810125"/>
              <a:gd name="connsiteX594" fmla="*/ 530669 w 4437063"/>
              <a:gd name="connsiteY594" fmla="*/ 1611840 h 4810125"/>
              <a:gd name="connsiteX595" fmla="*/ 563613 w 4437063"/>
              <a:gd name="connsiteY595" fmla="*/ 1604301 h 4810125"/>
              <a:gd name="connsiteX596" fmla="*/ 600129 w 4437063"/>
              <a:gd name="connsiteY596" fmla="*/ 1598745 h 4810125"/>
              <a:gd name="connsiteX597" fmla="*/ 662840 w 4437063"/>
              <a:gd name="connsiteY597" fmla="*/ 1592793 h 4810125"/>
              <a:gd name="connsiteX598" fmla="*/ 712454 w 4437063"/>
              <a:gd name="connsiteY598" fmla="*/ 1592396 h 4810125"/>
              <a:gd name="connsiteX599" fmla="*/ 764053 w 4437063"/>
              <a:gd name="connsiteY599" fmla="*/ 1592793 h 4810125"/>
              <a:gd name="connsiteX600" fmla="*/ 865662 w 4437063"/>
              <a:gd name="connsiteY600" fmla="*/ 1599539 h 4810125"/>
              <a:gd name="connsiteX601" fmla="*/ 943853 w 4437063"/>
              <a:gd name="connsiteY601" fmla="*/ 1611443 h 4810125"/>
              <a:gd name="connsiteX602" fmla="*/ 997833 w 4437063"/>
              <a:gd name="connsiteY602" fmla="*/ 1622951 h 4810125"/>
              <a:gd name="connsiteX603" fmla="*/ 1054591 w 4437063"/>
              <a:gd name="connsiteY603" fmla="*/ 1637236 h 4810125"/>
              <a:gd name="connsiteX604" fmla="*/ 1113731 w 4437063"/>
              <a:gd name="connsiteY604" fmla="*/ 1655886 h 4810125"/>
              <a:gd name="connsiteX605" fmla="*/ 1145087 w 4437063"/>
              <a:gd name="connsiteY605" fmla="*/ 1665806 h 4810125"/>
              <a:gd name="connsiteX606" fmla="*/ 1174061 w 4437063"/>
              <a:gd name="connsiteY606" fmla="*/ 1675726 h 4810125"/>
              <a:gd name="connsiteX607" fmla="*/ 1204226 w 4437063"/>
              <a:gd name="connsiteY607" fmla="*/ 1680885 h 4810125"/>
              <a:gd name="connsiteX608" fmla="*/ 1218118 w 4437063"/>
              <a:gd name="connsiteY608" fmla="*/ 1680488 h 4810125"/>
              <a:gd name="connsiteX609" fmla="*/ 1228041 w 4437063"/>
              <a:gd name="connsiteY609" fmla="*/ 1676123 h 4810125"/>
              <a:gd name="connsiteX610" fmla="*/ 1233201 w 4437063"/>
              <a:gd name="connsiteY610" fmla="*/ 1669774 h 4810125"/>
              <a:gd name="connsiteX611" fmla="*/ 1234392 w 4437063"/>
              <a:gd name="connsiteY611" fmla="*/ 1659854 h 4810125"/>
              <a:gd name="connsiteX612" fmla="*/ 1233598 w 4437063"/>
              <a:gd name="connsiteY612" fmla="*/ 1647950 h 4810125"/>
              <a:gd name="connsiteX613" fmla="*/ 1221294 w 4437063"/>
              <a:gd name="connsiteY613" fmla="*/ 1610253 h 4810125"/>
              <a:gd name="connsiteX614" fmla="*/ 1195891 w 4437063"/>
              <a:gd name="connsiteY614" fmla="*/ 1552715 h 4810125"/>
              <a:gd name="connsiteX615" fmla="*/ 1181206 w 4437063"/>
              <a:gd name="connsiteY615" fmla="*/ 1512638 h 4810125"/>
              <a:gd name="connsiteX616" fmla="*/ 1176046 w 4437063"/>
              <a:gd name="connsiteY616" fmla="*/ 1493194 h 4810125"/>
              <a:gd name="connsiteX617" fmla="*/ 1172870 w 4437063"/>
              <a:gd name="connsiteY617" fmla="*/ 1475734 h 4810125"/>
              <a:gd name="connsiteX618" fmla="*/ 1171283 w 4437063"/>
              <a:gd name="connsiteY618" fmla="*/ 1432879 h 4810125"/>
              <a:gd name="connsiteX619" fmla="*/ 1174061 w 4437063"/>
              <a:gd name="connsiteY619" fmla="*/ 1354311 h 4810125"/>
              <a:gd name="connsiteX620" fmla="*/ 1178030 w 4437063"/>
              <a:gd name="connsiteY620" fmla="*/ 1264235 h 4810125"/>
              <a:gd name="connsiteX621" fmla="*/ 1178030 w 4437063"/>
              <a:gd name="connsiteY621" fmla="*/ 1202729 h 4810125"/>
              <a:gd name="connsiteX622" fmla="*/ 1173267 w 4437063"/>
              <a:gd name="connsiteY622" fmla="*/ 1142811 h 4810125"/>
              <a:gd name="connsiteX623" fmla="*/ 1162948 w 4437063"/>
              <a:gd name="connsiteY623" fmla="*/ 1086861 h 4810125"/>
              <a:gd name="connsiteX624" fmla="*/ 1155010 w 4437063"/>
              <a:gd name="connsiteY624" fmla="*/ 1061068 h 4810125"/>
              <a:gd name="connsiteX625" fmla="*/ 1136752 w 4437063"/>
              <a:gd name="connsiteY625" fmla="*/ 1013451 h 4810125"/>
              <a:gd name="connsiteX626" fmla="*/ 1109762 w 4437063"/>
              <a:gd name="connsiteY626" fmla="*/ 953137 h 4810125"/>
              <a:gd name="connsiteX627" fmla="*/ 1089519 w 4437063"/>
              <a:gd name="connsiteY627" fmla="*/ 916630 h 4810125"/>
              <a:gd name="connsiteX628" fmla="*/ 1066895 w 4437063"/>
              <a:gd name="connsiteY628" fmla="*/ 881314 h 4810125"/>
              <a:gd name="connsiteX629" fmla="*/ 1039112 w 4437063"/>
              <a:gd name="connsiteY629" fmla="*/ 845998 h 4810125"/>
              <a:gd name="connsiteX630" fmla="*/ 1006168 w 4437063"/>
              <a:gd name="connsiteY630" fmla="*/ 809095 h 4810125"/>
              <a:gd name="connsiteX631" fmla="*/ 966477 w 4437063"/>
              <a:gd name="connsiteY631" fmla="*/ 769414 h 4810125"/>
              <a:gd name="connsiteX632" fmla="*/ 943456 w 4437063"/>
              <a:gd name="connsiteY632" fmla="*/ 747589 h 4810125"/>
              <a:gd name="connsiteX633" fmla="*/ 920435 w 4437063"/>
              <a:gd name="connsiteY633" fmla="*/ 725765 h 4810125"/>
              <a:gd name="connsiteX634" fmla="*/ 880744 w 4437063"/>
              <a:gd name="connsiteY634" fmla="*/ 684497 h 4810125"/>
              <a:gd name="connsiteX635" fmla="*/ 848595 w 4437063"/>
              <a:gd name="connsiteY635" fmla="*/ 645609 h 4810125"/>
              <a:gd name="connsiteX636" fmla="*/ 823192 w 4437063"/>
              <a:gd name="connsiteY636" fmla="*/ 606325 h 4810125"/>
              <a:gd name="connsiteX637" fmla="*/ 801759 w 4437063"/>
              <a:gd name="connsiteY637" fmla="*/ 565850 h 4810125"/>
              <a:gd name="connsiteX638" fmla="*/ 785089 w 4437063"/>
              <a:gd name="connsiteY638" fmla="*/ 522598 h 4810125"/>
              <a:gd name="connsiteX639" fmla="*/ 770403 w 4437063"/>
              <a:gd name="connsiteY639" fmla="*/ 475378 h 4810125"/>
              <a:gd name="connsiteX640" fmla="*/ 758099 w 4437063"/>
              <a:gd name="connsiteY640" fmla="*/ 422205 h 4810125"/>
              <a:gd name="connsiteX641" fmla="*/ 752145 w 4437063"/>
              <a:gd name="connsiteY641" fmla="*/ 393238 h 4810125"/>
              <a:gd name="connsiteX642" fmla="*/ 723568 w 4437063"/>
              <a:gd name="connsiteY642" fmla="*/ 246022 h 4810125"/>
              <a:gd name="connsiteX643" fmla="*/ 721403 w 4437063"/>
              <a:gd name="connsiteY643" fmla="*/ 232026 h 4810125"/>
              <a:gd name="connsiteX644" fmla="*/ 731903 w 4437063"/>
              <a:gd name="connsiteY644" fmla="*/ 284512 h 4810125"/>
              <a:gd name="connsiteX645" fmla="*/ 748970 w 4437063"/>
              <a:gd name="connsiteY645" fmla="*/ 348399 h 4810125"/>
              <a:gd name="connsiteX646" fmla="*/ 773975 w 4437063"/>
              <a:gd name="connsiteY646" fmla="*/ 421808 h 4810125"/>
              <a:gd name="connsiteX647" fmla="*/ 798981 w 4437063"/>
              <a:gd name="connsiteY647" fmla="*/ 480139 h 4810125"/>
              <a:gd name="connsiteX648" fmla="*/ 818429 w 4437063"/>
              <a:gd name="connsiteY648" fmla="*/ 519027 h 4810125"/>
              <a:gd name="connsiteX649" fmla="*/ 840656 w 4437063"/>
              <a:gd name="connsiteY649" fmla="*/ 557121 h 4810125"/>
              <a:gd name="connsiteX650" fmla="*/ 865662 w 4437063"/>
              <a:gd name="connsiteY650" fmla="*/ 593627 h 4810125"/>
              <a:gd name="connsiteX651" fmla="*/ 893445 w 4437063"/>
              <a:gd name="connsiteY651" fmla="*/ 628546 h 4810125"/>
              <a:gd name="connsiteX652" fmla="*/ 924801 w 4437063"/>
              <a:gd name="connsiteY652" fmla="*/ 659894 h 4810125"/>
              <a:gd name="connsiteX653" fmla="*/ 941869 w 4437063"/>
              <a:gd name="connsiteY653" fmla="*/ 674973 h 4810125"/>
              <a:gd name="connsiteX654" fmla="*/ 1004977 w 4437063"/>
              <a:gd name="connsiteY654" fmla="*/ 726162 h 4810125"/>
              <a:gd name="connsiteX655" fmla="*/ 1075230 w 4437063"/>
              <a:gd name="connsiteY655" fmla="*/ 786477 h 4810125"/>
              <a:gd name="connsiteX656" fmla="*/ 1111746 w 4437063"/>
              <a:gd name="connsiteY656" fmla="*/ 821793 h 4810125"/>
              <a:gd name="connsiteX657" fmla="*/ 1141118 w 4437063"/>
              <a:gd name="connsiteY657" fmla="*/ 857109 h 4810125"/>
              <a:gd name="connsiteX658" fmla="*/ 1165329 w 4437063"/>
              <a:gd name="connsiteY658" fmla="*/ 894409 h 4810125"/>
              <a:gd name="connsiteX659" fmla="*/ 1184778 w 4437063"/>
              <a:gd name="connsiteY659" fmla="*/ 937264 h 4810125"/>
              <a:gd name="connsiteX660" fmla="*/ 1202242 w 4437063"/>
              <a:gd name="connsiteY660" fmla="*/ 988056 h 4810125"/>
              <a:gd name="connsiteX661" fmla="*/ 1210577 w 4437063"/>
              <a:gd name="connsiteY661" fmla="*/ 1018610 h 4810125"/>
              <a:gd name="connsiteX662" fmla="*/ 1225660 w 4437063"/>
              <a:gd name="connsiteY662" fmla="*/ 1078528 h 4810125"/>
              <a:gd name="connsiteX663" fmla="*/ 1249871 w 4437063"/>
              <a:gd name="connsiteY663" fmla="*/ 1181302 h 4810125"/>
              <a:gd name="connsiteX664" fmla="*/ 1266144 w 4437063"/>
              <a:gd name="connsiteY664" fmla="*/ 1272568 h 4810125"/>
              <a:gd name="connsiteX665" fmla="*/ 1276861 w 4437063"/>
              <a:gd name="connsiteY665" fmla="*/ 1364231 h 4810125"/>
              <a:gd name="connsiteX666" fmla="*/ 1280830 w 4437063"/>
              <a:gd name="connsiteY666" fmla="*/ 1413832 h 4810125"/>
              <a:gd name="connsiteX667" fmla="*/ 1283609 w 4437063"/>
              <a:gd name="connsiteY667" fmla="*/ 1440022 h 4810125"/>
              <a:gd name="connsiteX668" fmla="*/ 1295913 w 4437063"/>
              <a:gd name="connsiteY668" fmla="*/ 1496369 h 4810125"/>
              <a:gd name="connsiteX669" fmla="*/ 1315758 w 4437063"/>
              <a:gd name="connsiteY669" fmla="*/ 1553906 h 4810125"/>
              <a:gd name="connsiteX670" fmla="*/ 1341557 w 4437063"/>
              <a:gd name="connsiteY670" fmla="*/ 1611840 h 4810125"/>
              <a:gd name="connsiteX671" fmla="*/ 1372516 w 4437063"/>
              <a:gd name="connsiteY671" fmla="*/ 1668187 h 4810125"/>
              <a:gd name="connsiteX672" fmla="*/ 1406254 w 4437063"/>
              <a:gd name="connsiteY672" fmla="*/ 1720169 h 4810125"/>
              <a:gd name="connsiteX673" fmla="*/ 1442770 w 4437063"/>
              <a:gd name="connsiteY673" fmla="*/ 1765802 h 4810125"/>
              <a:gd name="connsiteX674" fmla="*/ 1480079 w 4437063"/>
              <a:gd name="connsiteY674" fmla="*/ 1803896 h 4810125"/>
              <a:gd name="connsiteX675" fmla="*/ 1498337 w 4437063"/>
              <a:gd name="connsiteY675" fmla="*/ 1818181 h 4810125"/>
              <a:gd name="connsiteX676" fmla="*/ 1516595 w 4437063"/>
              <a:gd name="connsiteY676" fmla="*/ 1831673 h 4810125"/>
              <a:gd name="connsiteX677" fmla="*/ 1549935 w 4437063"/>
              <a:gd name="connsiteY677" fmla="*/ 1851116 h 4810125"/>
              <a:gd name="connsiteX678" fmla="*/ 1578910 w 4437063"/>
              <a:gd name="connsiteY678" fmla="*/ 1863814 h 4810125"/>
              <a:gd name="connsiteX679" fmla="*/ 1603518 w 4437063"/>
              <a:gd name="connsiteY679" fmla="*/ 1871354 h 4810125"/>
              <a:gd name="connsiteX680" fmla="*/ 1632890 w 4437063"/>
              <a:gd name="connsiteY680" fmla="*/ 1875322 h 4810125"/>
              <a:gd name="connsiteX681" fmla="*/ 1653926 w 4437063"/>
              <a:gd name="connsiteY681" fmla="*/ 1873338 h 4810125"/>
              <a:gd name="connsiteX682" fmla="*/ 1655911 w 4437063"/>
              <a:gd name="connsiteY682" fmla="*/ 1872544 h 4810125"/>
              <a:gd name="connsiteX683" fmla="*/ 1653529 w 4437063"/>
              <a:gd name="connsiteY683" fmla="*/ 1856275 h 4810125"/>
              <a:gd name="connsiteX684" fmla="*/ 1633287 w 4437063"/>
              <a:gd name="connsiteY684" fmla="*/ 1764215 h 4810125"/>
              <a:gd name="connsiteX685" fmla="*/ 1611060 w 4437063"/>
              <a:gd name="connsiteY685" fmla="*/ 1690805 h 4810125"/>
              <a:gd name="connsiteX686" fmla="*/ 1596771 w 4437063"/>
              <a:gd name="connsiteY686" fmla="*/ 1656283 h 4810125"/>
              <a:gd name="connsiteX687" fmla="*/ 1582482 w 4437063"/>
              <a:gd name="connsiteY687" fmla="*/ 1623744 h 4810125"/>
              <a:gd name="connsiteX688" fmla="*/ 1556286 w 4437063"/>
              <a:gd name="connsiteY688" fmla="*/ 1563033 h 4810125"/>
              <a:gd name="connsiteX689" fmla="*/ 1532868 w 4437063"/>
              <a:gd name="connsiteY689" fmla="*/ 1497956 h 4810125"/>
              <a:gd name="connsiteX690" fmla="*/ 1513817 w 4437063"/>
              <a:gd name="connsiteY690" fmla="*/ 1418197 h 4810125"/>
              <a:gd name="connsiteX691" fmla="*/ 1506275 w 4437063"/>
              <a:gd name="connsiteY691" fmla="*/ 1369389 h 4810125"/>
              <a:gd name="connsiteX692" fmla="*/ 1503100 w 4437063"/>
              <a:gd name="connsiteY692" fmla="*/ 1343597 h 4810125"/>
              <a:gd name="connsiteX693" fmla="*/ 1503100 w 4437063"/>
              <a:gd name="connsiteY693" fmla="*/ 1293202 h 4810125"/>
              <a:gd name="connsiteX694" fmla="*/ 1510244 w 4437063"/>
              <a:gd name="connsiteY694" fmla="*/ 1242014 h 4810125"/>
              <a:gd name="connsiteX695" fmla="*/ 1522549 w 4437063"/>
              <a:gd name="connsiteY695" fmla="*/ 1189238 h 4810125"/>
              <a:gd name="connsiteX696" fmla="*/ 1547951 w 4437063"/>
              <a:gd name="connsiteY696" fmla="*/ 1104321 h 4810125"/>
              <a:gd name="connsiteX697" fmla="*/ 1590023 w 4437063"/>
              <a:gd name="connsiteY697" fmla="*/ 970596 h 4810125"/>
              <a:gd name="connsiteX698" fmla="*/ 1611854 w 4437063"/>
              <a:gd name="connsiteY698" fmla="*/ 890044 h 4810125"/>
              <a:gd name="connsiteX699" fmla="*/ 1617410 w 4437063"/>
              <a:gd name="connsiteY699" fmla="*/ 865045 h 4810125"/>
              <a:gd name="connsiteX700" fmla="*/ 1624555 w 4437063"/>
              <a:gd name="connsiteY700" fmla="*/ 814650 h 4810125"/>
              <a:gd name="connsiteX701" fmla="*/ 1626936 w 4437063"/>
              <a:gd name="connsiteY701" fmla="*/ 765049 h 4810125"/>
              <a:gd name="connsiteX702" fmla="*/ 1624555 w 4437063"/>
              <a:gd name="connsiteY702" fmla="*/ 714654 h 4810125"/>
              <a:gd name="connsiteX703" fmla="*/ 1617807 w 4437063"/>
              <a:gd name="connsiteY703" fmla="*/ 664656 h 4810125"/>
              <a:gd name="connsiteX704" fmla="*/ 1607091 w 4437063"/>
              <a:gd name="connsiteY704" fmla="*/ 615848 h 4810125"/>
              <a:gd name="connsiteX705" fmla="*/ 1591611 w 4437063"/>
              <a:gd name="connsiteY705" fmla="*/ 567438 h 4810125"/>
              <a:gd name="connsiteX706" fmla="*/ 1572559 w 4437063"/>
              <a:gd name="connsiteY706" fmla="*/ 520614 h 4810125"/>
              <a:gd name="connsiteX707" fmla="*/ 1549935 w 4437063"/>
              <a:gd name="connsiteY707" fmla="*/ 475378 h 4810125"/>
              <a:gd name="connsiteX708" fmla="*/ 1523739 w 4437063"/>
              <a:gd name="connsiteY708" fmla="*/ 431729 h 4810125"/>
              <a:gd name="connsiteX709" fmla="*/ 1494368 w 4437063"/>
              <a:gd name="connsiteY709" fmla="*/ 390064 h 4810125"/>
              <a:gd name="connsiteX710" fmla="*/ 1461821 w 4437063"/>
              <a:gd name="connsiteY710" fmla="*/ 350780 h 4810125"/>
              <a:gd name="connsiteX711" fmla="*/ 1426893 w 4437063"/>
              <a:gd name="connsiteY711" fmla="*/ 315067 h 4810125"/>
              <a:gd name="connsiteX712" fmla="*/ 1389584 w 4437063"/>
              <a:gd name="connsiteY712" fmla="*/ 280941 h 4810125"/>
              <a:gd name="connsiteX713" fmla="*/ 1349496 w 4437063"/>
              <a:gd name="connsiteY713" fmla="*/ 250387 h 4810125"/>
              <a:gd name="connsiteX714" fmla="*/ 1306629 w 4437063"/>
              <a:gd name="connsiteY714" fmla="*/ 223800 h 4810125"/>
              <a:gd name="connsiteX715" fmla="*/ 1285196 w 4437063"/>
              <a:gd name="connsiteY715" fmla="*/ 211896 h 4810125"/>
              <a:gd name="connsiteX716" fmla="*/ 1242330 w 4437063"/>
              <a:gd name="connsiteY716" fmla="*/ 190468 h 4810125"/>
              <a:gd name="connsiteX717" fmla="*/ 1171680 w 4437063"/>
              <a:gd name="connsiteY717" fmla="*/ 157136 h 4810125"/>
              <a:gd name="connsiteX718" fmla="*/ 1117700 w 4437063"/>
              <a:gd name="connsiteY718" fmla="*/ 134915 h 4810125"/>
              <a:gd name="connsiteX719" fmla="*/ 1077612 w 4437063"/>
              <a:gd name="connsiteY719" fmla="*/ 121027 h 4810125"/>
              <a:gd name="connsiteX720" fmla="*/ 1049431 w 4437063"/>
              <a:gd name="connsiteY720" fmla="*/ 114281 h 4810125"/>
              <a:gd name="connsiteX721" fmla="*/ 1043178 w 4437063"/>
              <a:gd name="connsiteY721" fmla="*/ 113447 h 4810125"/>
              <a:gd name="connsiteX722" fmla="*/ 1061736 w 4437063"/>
              <a:gd name="connsiteY722" fmla="*/ 113091 h 4810125"/>
              <a:gd name="connsiteX723" fmla="*/ 1116906 w 4437063"/>
              <a:gd name="connsiteY723" fmla="*/ 119836 h 4810125"/>
              <a:gd name="connsiteX724" fmla="*/ 1162551 w 4437063"/>
              <a:gd name="connsiteY724" fmla="*/ 129757 h 4810125"/>
              <a:gd name="connsiteX725" fmla="*/ 1214943 w 4437063"/>
              <a:gd name="connsiteY725" fmla="*/ 145232 h 4810125"/>
              <a:gd name="connsiteX726" fmla="*/ 1273289 w 4437063"/>
              <a:gd name="connsiteY726" fmla="*/ 167850 h 4810125"/>
              <a:gd name="connsiteX727" fmla="*/ 1304645 w 4437063"/>
              <a:gd name="connsiteY727" fmla="*/ 182532 h 4810125"/>
              <a:gd name="connsiteX728" fmla="*/ 1336795 w 4437063"/>
              <a:gd name="connsiteY728" fmla="*/ 199198 h 4810125"/>
              <a:gd name="connsiteX729" fmla="*/ 1395140 w 4437063"/>
              <a:gd name="connsiteY729" fmla="*/ 232133 h 4810125"/>
              <a:gd name="connsiteX730" fmla="*/ 1445151 w 4437063"/>
              <a:gd name="connsiteY730" fmla="*/ 265862 h 4810125"/>
              <a:gd name="connsiteX731" fmla="*/ 1489208 w 4437063"/>
              <a:gd name="connsiteY731" fmla="*/ 301575 h 4810125"/>
              <a:gd name="connsiteX732" fmla="*/ 1527312 w 4437063"/>
              <a:gd name="connsiteY732" fmla="*/ 338478 h 4810125"/>
              <a:gd name="connsiteX733" fmla="*/ 1561843 w 4437063"/>
              <a:gd name="connsiteY733" fmla="*/ 378159 h 4810125"/>
              <a:gd name="connsiteX734" fmla="*/ 1592802 w 4437063"/>
              <a:gd name="connsiteY734" fmla="*/ 421015 h 4810125"/>
              <a:gd name="connsiteX735" fmla="*/ 1621776 w 4437063"/>
              <a:gd name="connsiteY735" fmla="*/ 467045 h 4810125"/>
              <a:gd name="connsiteX736" fmla="*/ 1636462 w 4437063"/>
              <a:gd name="connsiteY736" fmla="*/ 492440 h 4810125"/>
              <a:gd name="connsiteX737" fmla="*/ 1648369 w 4437063"/>
              <a:gd name="connsiteY737" fmla="*/ 513868 h 4810125"/>
              <a:gd name="connsiteX738" fmla="*/ 1669406 w 4437063"/>
              <a:gd name="connsiteY738" fmla="*/ 555930 h 4810125"/>
              <a:gd name="connsiteX739" fmla="*/ 1685679 w 4437063"/>
              <a:gd name="connsiteY739" fmla="*/ 596802 h 4810125"/>
              <a:gd name="connsiteX740" fmla="*/ 1699174 w 4437063"/>
              <a:gd name="connsiteY740" fmla="*/ 637276 h 4810125"/>
              <a:gd name="connsiteX741" fmla="*/ 1708303 w 4437063"/>
              <a:gd name="connsiteY741" fmla="*/ 678941 h 4810125"/>
              <a:gd name="connsiteX742" fmla="*/ 1714653 w 4437063"/>
              <a:gd name="connsiteY742" fmla="*/ 722193 h 4810125"/>
              <a:gd name="connsiteX743" fmla="*/ 1717035 w 4437063"/>
              <a:gd name="connsiteY743" fmla="*/ 768620 h 4810125"/>
              <a:gd name="connsiteX744" fmla="*/ 1716638 w 4437063"/>
              <a:gd name="connsiteY744" fmla="*/ 819015 h 4810125"/>
              <a:gd name="connsiteX745" fmla="*/ 1714653 w 4437063"/>
              <a:gd name="connsiteY745" fmla="*/ 845601 h 4810125"/>
              <a:gd name="connsiteX746" fmla="*/ 1712669 w 4437063"/>
              <a:gd name="connsiteY746" fmla="*/ 872584 h 4810125"/>
              <a:gd name="connsiteX747" fmla="*/ 1705921 w 4437063"/>
              <a:gd name="connsiteY747" fmla="*/ 918614 h 4810125"/>
              <a:gd name="connsiteX748" fmla="*/ 1690442 w 4437063"/>
              <a:gd name="connsiteY748" fmla="*/ 977342 h 4810125"/>
              <a:gd name="connsiteX749" fmla="*/ 1663452 w 4437063"/>
              <a:gd name="connsiteY749" fmla="*/ 1055116 h 4810125"/>
              <a:gd name="connsiteX750" fmla="*/ 1642019 w 4437063"/>
              <a:gd name="connsiteY750" fmla="*/ 1128923 h 4810125"/>
              <a:gd name="connsiteX751" fmla="*/ 1628127 w 4437063"/>
              <a:gd name="connsiteY751" fmla="*/ 1191619 h 4810125"/>
              <a:gd name="connsiteX752" fmla="*/ 1621379 w 4437063"/>
              <a:gd name="connsiteY752" fmla="*/ 1228919 h 4810125"/>
              <a:gd name="connsiteX753" fmla="*/ 1615823 w 4437063"/>
              <a:gd name="connsiteY753" fmla="*/ 1267013 h 4810125"/>
              <a:gd name="connsiteX754" fmla="*/ 1613838 w 4437063"/>
              <a:gd name="connsiteY754" fmla="*/ 1331693 h 4810125"/>
              <a:gd name="connsiteX755" fmla="*/ 1620586 w 4437063"/>
              <a:gd name="connsiteY755" fmla="*/ 1384071 h 4810125"/>
              <a:gd name="connsiteX756" fmla="*/ 1630111 w 4437063"/>
              <a:gd name="connsiteY756" fmla="*/ 1415023 h 4810125"/>
              <a:gd name="connsiteX757" fmla="*/ 1638050 w 4437063"/>
              <a:gd name="connsiteY757" fmla="*/ 1432085 h 4810125"/>
              <a:gd name="connsiteX758" fmla="*/ 1647179 w 4437063"/>
              <a:gd name="connsiteY758" fmla="*/ 1445180 h 4810125"/>
              <a:gd name="connsiteX759" fmla="*/ 1657101 w 4437063"/>
              <a:gd name="connsiteY759" fmla="*/ 1455497 h 4810125"/>
              <a:gd name="connsiteX760" fmla="*/ 1667421 w 4437063"/>
              <a:gd name="connsiteY760" fmla="*/ 1462640 h 4810125"/>
              <a:gd name="connsiteX761" fmla="*/ 1678138 w 4437063"/>
              <a:gd name="connsiteY761" fmla="*/ 1467005 h 4810125"/>
              <a:gd name="connsiteX762" fmla="*/ 1688854 w 4437063"/>
              <a:gd name="connsiteY762" fmla="*/ 1467401 h 4810125"/>
              <a:gd name="connsiteX763" fmla="*/ 1699174 w 4437063"/>
              <a:gd name="connsiteY763" fmla="*/ 1465417 h 4810125"/>
              <a:gd name="connsiteX764" fmla="*/ 1709494 w 4437063"/>
              <a:gd name="connsiteY764" fmla="*/ 1459068 h 4810125"/>
              <a:gd name="connsiteX765" fmla="*/ 1718622 w 4437063"/>
              <a:gd name="connsiteY765" fmla="*/ 1450339 h 4810125"/>
              <a:gd name="connsiteX766" fmla="*/ 1722988 w 4437063"/>
              <a:gd name="connsiteY766" fmla="*/ 1444386 h 4810125"/>
              <a:gd name="connsiteX767" fmla="*/ 1732117 w 4437063"/>
              <a:gd name="connsiteY767" fmla="*/ 1426927 h 4810125"/>
              <a:gd name="connsiteX768" fmla="*/ 1755535 w 4437063"/>
              <a:gd name="connsiteY768" fmla="*/ 1366612 h 4810125"/>
              <a:gd name="connsiteX769" fmla="*/ 1785700 w 4437063"/>
              <a:gd name="connsiteY769" fmla="*/ 1301932 h 4810125"/>
              <a:gd name="connsiteX770" fmla="*/ 1808324 w 4437063"/>
              <a:gd name="connsiteY770" fmla="*/ 1258680 h 4810125"/>
              <a:gd name="connsiteX771" fmla="*/ 1832933 w 4437063"/>
              <a:gd name="connsiteY771" fmla="*/ 1213840 h 4810125"/>
              <a:gd name="connsiteX772" fmla="*/ 1880562 w 4437063"/>
              <a:gd name="connsiteY772" fmla="*/ 1135669 h 4810125"/>
              <a:gd name="connsiteX773" fmla="*/ 1926604 w 4437063"/>
              <a:gd name="connsiteY773" fmla="*/ 1064640 h 4810125"/>
              <a:gd name="connsiteX774" fmla="*/ 1968279 w 4437063"/>
              <a:gd name="connsiteY774" fmla="*/ 991230 h 4810125"/>
              <a:gd name="connsiteX775" fmla="*/ 1986537 w 4437063"/>
              <a:gd name="connsiteY775" fmla="*/ 951153 h 4810125"/>
              <a:gd name="connsiteX776" fmla="*/ 1996063 w 4437063"/>
              <a:gd name="connsiteY776" fmla="*/ 928534 h 4810125"/>
              <a:gd name="connsiteX777" fmla="*/ 2011939 w 4437063"/>
              <a:gd name="connsiteY777" fmla="*/ 873378 h 4810125"/>
              <a:gd name="connsiteX778" fmla="*/ 2032579 w 4437063"/>
              <a:gd name="connsiteY778" fmla="*/ 776160 h 4810125"/>
              <a:gd name="connsiteX779" fmla="*/ 2063538 w 4437063"/>
              <a:gd name="connsiteY779" fmla="*/ 567438 h 4810125"/>
              <a:gd name="connsiteX780" fmla="*/ 2078223 w 4437063"/>
              <a:gd name="connsiteY780" fmla="*/ 472600 h 4810125"/>
              <a:gd name="connsiteX781" fmla="*/ 2086162 w 4437063"/>
              <a:gd name="connsiteY781" fmla="*/ 435697 h 4810125"/>
              <a:gd name="connsiteX782" fmla="*/ 2104023 w 4437063"/>
              <a:gd name="connsiteY782" fmla="*/ 361493 h 4810125"/>
              <a:gd name="connsiteX783" fmla="*/ 2127837 w 4437063"/>
              <a:gd name="connsiteY783" fmla="*/ 291655 h 4810125"/>
              <a:gd name="connsiteX784" fmla="*/ 2149270 w 4437063"/>
              <a:gd name="connsiteY784" fmla="*/ 244038 h 4810125"/>
              <a:gd name="connsiteX785" fmla="*/ 2166338 w 4437063"/>
              <a:gd name="connsiteY785" fmla="*/ 215071 h 4810125"/>
              <a:gd name="connsiteX786" fmla="*/ 2175863 w 4437063"/>
              <a:gd name="connsiteY786" fmla="*/ 201579 h 4810125"/>
              <a:gd name="connsiteX787" fmla="*/ 2199678 w 4437063"/>
              <a:gd name="connsiteY787" fmla="*/ 171025 h 4810125"/>
              <a:gd name="connsiteX788" fmla="*/ 2246117 w 4437063"/>
              <a:gd name="connsiteY788" fmla="*/ 121424 h 4810125"/>
              <a:gd name="connsiteX789" fmla="*/ 2293349 w 4437063"/>
              <a:gd name="connsiteY789" fmla="*/ 82933 h 4810125"/>
              <a:gd name="connsiteX790" fmla="*/ 2343360 w 4437063"/>
              <a:gd name="connsiteY790" fmla="*/ 51585 h 4810125"/>
              <a:gd name="connsiteX791" fmla="*/ 2369953 w 4437063"/>
              <a:gd name="connsiteY791" fmla="*/ 37300 h 4810125"/>
              <a:gd name="connsiteX792" fmla="*/ 2386623 w 4437063"/>
              <a:gd name="connsiteY792" fmla="*/ 29364 h 4810125"/>
              <a:gd name="connsiteX793" fmla="*/ 2420757 w 4437063"/>
              <a:gd name="connsiteY793" fmla="*/ 17063 h 4810125"/>
              <a:gd name="connsiteX794" fmla="*/ 2472753 w 4437063"/>
              <a:gd name="connsiteY794" fmla="*/ 5952 h 48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Lst>
            <a:rect l="l" t="t" r="r" b="b"/>
            <a:pathLst>
              <a:path w="4437063" h="4810125">
                <a:moveTo>
                  <a:pt x="4437063" y="1081703"/>
                </a:moveTo>
                <a:lnTo>
                  <a:pt x="4429592" y="1082685"/>
                </a:lnTo>
                <a:lnTo>
                  <a:pt x="4431507" y="1082099"/>
                </a:lnTo>
                <a:close/>
                <a:moveTo>
                  <a:pt x="717614" y="207531"/>
                </a:moveTo>
                <a:lnTo>
                  <a:pt x="721403" y="232026"/>
                </a:lnTo>
                <a:lnTo>
                  <a:pt x="718408" y="217055"/>
                </a:lnTo>
                <a:close/>
                <a:moveTo>
                  <a:pt x="1031570" y="111900"/>
                </a:moveTo>
                <a:lnTo>
                  <a:pt x="1043178" y="113447"/>
                </a:lnTo>
                <a:lnTo>
                  <a:pt x="1020457" y="113884"/>
                </a:lnTo>
                <a:lnTo>
                  <a:pt x="1016885" y="113884"/>
                </a:lnTo>
                <a:lnTo>
                  <a:pt x="1018075" y="113091"/>
                </a:lnTo>
                <a:close/>
                <a:moveTo>
                  <a:pt x="2559676" y="0"/>
                </a:moveTo>
                <a:lnTo>
                  <a:pt x="2574759" y="1190"/>
                </a:lnTo>
                <a:lnTo>
                  <a:pt x="2563248" y="1587"/>
                </a:lnTo>
                <a:lnTo>
                  <a:pt x="2494583" y="11904"/>
                </a:lnTo>
                <a:lnTo>
                  <a:pt x="2435443" y="27380"/>
                </a:lnTo>
                <a:lnTo>
                  <a:pt x="2404484" y="39681"/>
                </a:lnTo>
                <a:lnTo>
                  <a:pt x="2387020" y="47617"/>
                </a:lnTo>
                <a:lnTo>
                  <a:pt x="2351298" y="68648"/>
                </a:lnTo>
                <a:lnTo>
                  <a:pt x="2315576" y="95631"/>
                </a:lnTo>
                <a:lnTo>
                  <a:pt x="2279854" y="128169"/>
                </a:lnTo>
                <a:lnTo>
                  <a:pt x="2246514" y="165866"/>
                </a:lnTo>
                <a:lnTo>
                  <a:pt x="2215555" y="207928"/>
                </a:lnTo>
                <a:lnTo>
                  <a:pt x="2188962" y="253561"/>
                </a:lnTo>
                <a:lnTo>
                  <a:pt x="2167131" y="303559"/>
                </a:lnTo>
                <a:lnTo>
                  <a:pt x="2158399" y="329352"/>
                </a:lnTo>
                <a:lnTo>
                  <a:pt x="2151652" y="355144"/>
                </a:lnTo>
                <a:lnTo>
                  <a:pt x="2144111" y="411491"/>
                </a:lnTo>
                <a:lnTo>
                  <a:pt x="2140538" y="506726"/>
                </a:lnTo>
                <a:lnTo>
                  <a:pt x="2140935" y="610690"/>
                </a:lnTo>
                <a:lnTo>
                  <a:pt x="2139348" y="681719"/>
                </a:lnTo>
                <a:lnTo>
                  <a:pt x="2134982" y="751954"/>
                </a:lnTo>
                <a:lnTo>
                  <a:pt x="2124662" y="820999"/>
                </a:lnTo>
                <a:lnTo>
                  <a:pt x="2115930" y="853934"/>
                </a:lnTo>
                <a:lnTo>
                  <a:pt x="2104023" y="895996"/>
                </a:lnTo>
                <a:lnTo>
                  <a:pt x="2081796" y="965041"/>
                </a:lnTo>
                <a:lnTo>
                  <a:pt x="2060759" y="1020197"/>
                </a:lnTo>
                <a:lnTo>
                  <a:pt x="2039326" y="1067417"/>
                </a:lnTo>
                <a:lnTo>
                  <a:pt x="2003207" y="1132494"/>
                </a:lnTo>
                <a:lnTo>
                  <a:pt x="1941289" y="1237649"/>
                </a:lnTo>
                <a:lnTo>
                  <a:pt x="1900804" y="1312249"/>
                </a:lnTo>
                <a:lnTo>
                  <a:pt x="1880562" y="1349549"/>
                </a:lnTo>
                <a:lnTo>
                  <a:pt x="1847618" y="1420578"/>
                </a:lnTo>
                <a:lnTo>
                  <a:pt x="1822613" y="1485258"/>
                </a:lnTo>
                <a:lnTo>
                  <a:pt x="1804752" y="1544779"/>
                </a:lnTo>
                <a:lnTo>
                  <a:pt x="1792845" y="1599142"/>
                </a:lnTo>
                <a:lnTo>
                  <a:pt x="1787288" y="1649537"/>
                </a:lnTo>
                <a:lnTo>
                  <a:pt x="1786097" y="1696361"/>
                </a:lnTo>
                <a:lnTo>
                  <a:pt x="1789273" y="1739613"/>
                </a:lnTo>
                <a:lnTo>
                  <a:pt x="1796417" y="1780484"/>
                </a:lnTo>
                <a:lnTo>
                  <a:pt x="1806737" y="1819371"/>
                </a:lnTo>
                <a:lnTo>
                  <a:pt x="1826185" y="1874925"/>
                </a:lnTo>
                <a:lnTo>
                  <a:pt x="1856747" y="1946747"/>
                </a:lnTo>
                <a:lnTo>
                  <a:pt x="1888103" y="2020157"/>
                </a:lnTo>
                <a:lnTo>
                  <a:pt x="1901201" y="2059044"/>
                </a:lnTo>
                <a:lnTo>
                  <a:pt x="1907949" y="2078488"/>
                </a:lnTo>
                <a:lnTo>
                  <a:pt x="1922238" y="2113804"/>
                </a:lnTo>
                <a:lnTo>
                  <a:pt x="1937320" y="2146343"/>
                </a:lnTo>
                <a:lnTo>
                  <a:pt x="1953594" y="2175310"/>
                </a:lnTo>
                <a:lnTo>
                  <a:pt x="1971454" y="2200705"/>
                </a:lnTo>
                <a:lnTo>
                  <a:pt x="1989315" y="2222927"/>
                </a:lnTo>
                <a:lnTo>
                  <a:pt x="2007970" y="2241974"/>
                </a:lnTo>
                <a:lnTo>
                  <a:pt x="2026228" y="2257449"/>
                </a:lnTo>
                <a:lnTo>
                  <a:pt x="2045280" y="2269750"/>
                </a:lnTo>
                <a:lnTo>
                  <a:pt x="2063935" y="2278480"/>
                </a:lnTo>
                <a:lnTo>
                  <a:pt x="2082589" y="2283639"/>
                </a:lnTo>
                <a:lnTo>
                  <a:pt x="2100847" y="2285623"/>
                </a:lnTo>
                <a:lnTo>
                  <a:pt x="2117915" y="2284035"/>
                </a:lnTo>
                <a:lnTo>
                  <a:pt x="2134982" y="2278877"/>
                </a:lnTo>
                <a:lnTo>
                  <a:pt x="2150461" y="2270147"/>
                </a:lnTo>
                <a:lnTo>
                  <a:pt x="2165147" y="2258640"/>
                </a:lnTo>
                <a:lnTo>
                  <a:pt x="2171894" y="2250703"/>
                </a:lnTo>
                <a:lnTo>
                  <a:pt x="2195709" y="2221340"/>
                </a:lnTo>
                <a:lnTo>
                  <a:pt x="2227462" y="2170548"/>
                </a:lnTo>
                <a:lnTo>
                  <a:pt x="2260009" y="2089599"/>
                </a:lnTo>
                <a:lnTo>
                  <a:pt x="2286602" y="2008650"/>
                </a:lnTo>
                <a:lnTo>
                  <a:pt x="2305256" y="1951509"/>
                </a:lnTo>
                <a:lnTo>
                  <a:pt x="2330262" y="1866195"/>
                </a:lnTo>
                <a:lnTo>
                  <a:pt x="2352489" y="1790404"/>
                </a:lnTo>
                <a:lnTo>
                  <a:pt x="2385829" y="1696757"/>
                </a:lnTo>
                <a:lnTo>
                  <a:pt x="2412819" y="1632077"/>
                </a:lnTo>
                <a:lnTo>
                  <a:pt x="2440603" y="1566207"/>
                </a:lnTo>
                <a:lnTo>
                  <a:pt x="2475531" y="1492797"/>
                </a:lnTo>
                <a:lnTo>
                  <a:pt x="2497361" y="1453116"/>
                </a:lnTo>
                <a:lnTo>
                  <a:pt x="2519191" y="1418991"/>
                </a:lnTo>
                <a:lnTo>
                  <a:pt x="2542212" y="1388833"/>
                </a:lnTo>
                <a:lnTo>
                  <a:pt x="2581506" y="1344390"/>
                </a:lnTo>
                <a:lnTo>
                  <a:pt x="2613656" y="1312646"/>
                </a:lnTo>
                <a:lnTo>
                  <a:pt x="2635883" y="1291615"/>
                </a:lnTo>
                <a:lnTo>
                  <a:pt x="2682321" y="1254712"/>
                </a:lnTo>
                <a:lnTo>
                  <a:pt x="2730744" y="1221776"/>
                </a:lnTo>
                <a:lnTo>
                  <a:pt x="2781152" y="1191619"/>
                </a:lnTo>
                <a:lnTo>
                  <a:pt x="2858550" y="1148763"/>
                </a:lnTo>
                <a:lnTo>
                  <a:pt x="2939520" y="1102337"/>
                </a:lnTo>
                <a:lnTo>
                  <a:pt x="2993896" y="1066624"/>
                </a:lnTo>
                <a:lnTo>
                  <a:pt x="3021680" y="1047180"/>
                </a:lnTo>
                <a:lnTo>
                  <a:pt x="3049067" y="1026546"/>
                </a:lnTo>
                <a:lnTo>
                  <a:pt x="3100665" y="984485"/>
                </a:lnTo>
                <a:lnTo>
                  <a:pt x="3147898" y="940438"/>
                </a:lnTo>
                <a:lnTo>
                  <a:pt x="3191161" y="894012"/>
                </a:lnTo>
                <a:lnTo>
                  <a:pt x="3230455" y="846791"/>
                </a:lnTo>
                <a:lnTo>
                  <a:pt x="3266177" y="798381"/>
                </a:lnTo>
                <a:lnTo>
                  <a:pt x="3297930" y="748383"/>
                </a:lnTo>
                <a:lnTo>
                  <a:pt x="3325714" y="697591"/>
                </a:lnTo>
                <a:lnTo>
                  <a:pt x="3337621" y="671799"/>
                </a:lnTo>
                <a:lnTo>
                  <a:pt x="3343971" y="658307"/>
                </a:lnTo>
                <a:lnTo>
                  <a:pt x="3354291" y="628943"/>
                </a:lnTo>
                <a:lnTo>
                  <a:pt x="3366992" y="579739"/>
                </a:lnTo>
                <a:lnTo>
                  <a:pt x="3379693" y="506726"/>
                </a:lnTo>
                <a:lnTo>
                  <a:pt x="3388029" y="431729"/>
                </a:lnTo>
                <a:lnTo>
                  <a:pt x="3394379" y="326177"/>
                </a:lnTo>
                <a:lnTo>
                  <a:pt x="3395173" y="231737"/>
                </a:lnTo>
                <a:lnTo>
                  <a:pt x="3395173" y="221816"/>
                </a:lnTo>
                <a:lnTo>
                  <a:pt x="3396364" y="230943"/>
                </a:lnTo>
                <a:lnTo>
                  <a:pt x="3403905" y="321019"/>
                </a:lnTo>
                <a:lnTo>
                  <a:pt x="3407080" y="423396"/>
                </a:lnTo>
                <a:lnTo>
                  <a:pt x="3405493" y="497599"/>
                </a:lnTo>
                <a:lnTo>
                  <a:pt x="3399539" y="571009"/>
                </a:lnTo>
                <a:lnTo>
                  <a:pt x="3390013" y="622594"/>
                </a:lnTo>
                <a:lnTo>
                  <a:pt x="3382075" y="653942"/>
                </a:lnTo>
                <a:lnTo>
                  <a:pt x="3377312" y="668624"/>
                </a:lnTo>
                <a:lnTo>
                  <a:pt x="3366992" y="697194"/>
                </a:lnTo>
                <a:lnTo>
                  <a:pt x="3344765" y="749970"/>
                </a:lnTo>
                <a:lnTo>
                  <a:pt x="3320157" y="800365"/>
                </a:lnTo>
                <a:lnTo>
                  <a:pt x="3292770" y="848379"/>
                </a:lnTo>
                <a:lnTo>
                  <a:pt x="3263002" y="894012"/>
                </a:lnTo>
                <a:lnTo>
                  <a:pt x="3230058" y="939248"/>
                </a:lnTo>
                <a:lnTo>
                  <a:pt x="3193542" y="984088"/>
                </a:lnTo>
                <a:lnTo>
                  <a:pt x="3153454" y="1028927"/>
                </a:lnTo>
                <a:lnTo>
                  <a:pt x="3131227" y="1051942"/>
                </a:lnTo>
                <a:lnTo>
                  <a:pt x="3109397" y="1074163"/>
                </a:lnTo>
                <a:lnTo>
                  <a:pt x="3062959" y="1113051"/>
                </a:lnTo>
                <a:lnTo>
                  <a:pt x="3014933" y="1147176"/>
                </a:lnTo>
                <a:lnTo>
                  <a:pt x="2964128" y="1178921"/>
                </a:lnTo>
                <a:lnTo>
                  <a:pt x="2882761" y="1226935"/>
                </a:lnTo>
                <a:lnTo>
                  <a:pt x="2793456" y="1283679"/>
                </a:lnTo>
                <a:lnTo>
                  <a:pt x="2729554" y="1329709"/>
                </a:lnTo>
                <a:lnTo>
                  <a:pt x="2695816" y="1356295"/>
                </a:lnTo>
                <a:lnTo>
                  <a:pt x="2679146" y="1370580"/>
                </a:lnTo>
                <a:lnTo>
                  <a:pt x="2646599" y="1404706"/>
                </a:lnTo>
                <a:lnTo>
                  <a:pt x="2616434" y="1443990"/>
                </a:lnTo>
                <a:lnTo>
                  <a:pt x="2588650" y="1486845"/>
                </a:lnTo>
                <a:lnTo>
                  <a:pt x="2562454" y="1533272"/>
                </a:lnTo>
                <a:lnTo>
                  <a:pt x="2538243" y="1582079"/>
                </a:lnTo>
                <a:lnTo>
                  <a:pt x="2505299" y="1656283"/>
                </a:lnTo>
                <a:lnTo>
                  <a:pt x="2469974" y="1752311"/>
                </a:lnTo>
                <a:lnTo>
                  <a:pt x="2442587" y="1837228"/>
                </a:lnTo>
                <a:lnTo>
                  <a:pt x="2417185" y="1928891"/>
                </a:lnTo>
                <a:lnTo>
                  <a:pt x="2414407" y="1942779"/>
                </a:lnTo>
                <a:lnTo>
                  <a:pt x="2409247" y="1973730"/>
                </a:lnTo>
                <a:lnTo>
                  <a:pt x="2396546" y="2032061"/>
                </a:lnTo>
                <a:lnTo>
                  <a:pt x="2380669" y="2087218"/>
                </a:lnTo>
                <a:lnTo>
                  <a:pt x="2361618" y="2139597"/>
                </a:lnTo>
                <a:lnTo>
                  <a:pt x="2338994" y="2191182"/>
                </a:lnTo>
                <a:lnTo>
                  <a:pt x="2313195" y="2241974"/>
                </a:lnTo>
                <a:lnTo>
                  <a:pt x="2269534" y="2319352"/>
                </a:lnTo>
                <a:lnTo>
                  <a:pt x="2235797" y="2373714"/>
                </a:lnTo>
                <a:lnTo>
                  <a:pt x="2219127" y="2400301"/>
                </a:lnTo>
                <a:lnTo>
                  <a:pt x="2195709" y="2450299"/>
                </a:lnTo>
                <a:lnTo>
                  <a:pt x="2181817" y="2493551"/>
                </a:lnTo>
                <a:lnTo>
                  <a:pt x="2174673" y="2531248"/>
                </a:lnTo>
                <a:lnTo>
                  <a:pt x="2173482" y="2561405"/>
                </a:lnTo>
                <a:lnTo>
                  <a:pt x="2175070" y="2584420"/>
                </a:lnTo>
                <a:lnTo>
                  <a:pt x="2180230" y="2606642"/>
                </a:lnTo>
                <a:lnTo>
                  <a:pt x="2181817" y="2609419"/>
                </a:lnTo>
                <a:lnTo>
                  <a:pt x="2201266" y="2585611"/>
                </a:lnTo>
                <a:lnTo>
                  <a:pt x="2314385" y="2441172"/>
                </a:lnTo>
                <a:lnTo>
                  <a:pt x="2401706" y="2320542"/>
                </a:lnTo>
                <a:lnTo>
                  <a:pt x="2442190" y="2260624"/>
                </a:lnTo>
                <a:lnTo>
                  <a:pt x="2472356" y="2212610"/>
                </a:lnTo>
                <a:lnTo>
                  <a:pt x="2516016" y="2137613"/>
                </a:lnTo>
                <a:lnTo>
                  <a:pt x="2562454" y="2045156"/>
                </a:lnTo>
                <a:lnTo>
                  <a:pt x="2594207" y="1975714"/>
                </a:lnTo>
                <a:lnTo>
                  <a:pt x="2606115" y="1951509"/>
                </a:lnTo>
                <a:lnTo>
                  <a:pt x="2631914" y="1905082"/>
                </a:lnTo>
                <a:lnTo>
                  <a:pt x="2659697" y="1861433"/>
                </a:lnTo>
                <a:lnTo>
                  <a:pt x="2689466" y="1820165"/>
                </a:lnTo>
                <a:lnTo>
                  <a:pt x="2720425" y="1783262"/>
                </a:lnTo>
                <a:lnTo>
                  <a:pt x="2750987" y="1750327"/>
                </a:lnTo>
                <a:lnTo>
                  <a:pt x="2781549" y="1722153"/>
                </a:lnTo>
                <a:lnTo>
                  <a:pt x="2811317" y="1699535"/>
                </a:lnTo>
                <a:lnTo>
                  <a:pt x="2825209" y="1690805"/>
                </a:lnTo>
                <a:lnTo>
                  <a:pt x="2840292" y="1682869"/>
                </a:lnTo>
                <a:lnTo>
                  <a:pt x="2881968" y="1670568"/>
                </a:lnTo>
                <a:lnTo>
                  <a:pt x="2934757" y="1662235"/>
                </a:lnTo>
                <a:lnTo>
                  <a:pt x="2995087" y="1656680"/>
                </a:lnTo>
                <a:lnTo>
                  <a:pt x="3161393" y="1651521"/>
                </a:lnTo>
                <a:lnTo>
                  <a:pt x="3277291" y="1651521"/>
                </a:lnTo>
                <a:lnTo>
                  <a:pt x="3375724" y="1651124"/>
                </a:lnTo>
                <a:lnTo>
                  <a:pt x="3522184" y="1646363"/>
                </a:lnTo>
                <a:lnTo>
                  <a:pt x="3641257" y="1633665"/>
                </a:lnTo>
                <a:lnTo>
                  <a:pt x="3714686" y="1621760"/>
                </a:lnTo>
                <a:lnTo>
                  <a:pt x="3727784" y="1619776"/>
                </a:lnTo>
                <a:lnTo>
                  <a:pt x="3754774" y="1611840"/>
                </a:lnTo>
                <a:lnTo>
                  <a:pt x="3800022" y="1594380"/>
                </a:lnTo>
                <a:lnTo>
                  <a:pt x="3865909" y="1559461"/>
                </a:lnTo>
                <a:lnTo>
                  <a:pt x="3934971" y="1512241"/>
                </a:lnTo>
                <a:lnTo>
                  <a:pt x="3969899" y="1484464"/>
                </a:lnTo>
                <a:lnTo>
                  <a:pt x="3991333" y="1465814"/>
                </a:lnTo>
                <a:lnTo>
                  <a:pt x="4034199" y="1424149"/>
                </a:lnTo>
                <a:lnTo>
                  <a:pt x="4095323" y="1356692"/>
                </a:lnTo>
                <a:lnTo>
                  <a:pt x="4169149" y="1266219"/>
                </a:lnTo>
                <a:lnTo>
                  <a:pt x="4231067" y="1189238"/>
                </a:lnTo>
                <a:lnTo>
                  <a:pt x="4256469" y="1161858"/>
                </a:lnTo>
                <a:lnTo>
                  <a:pt x="4268773" y="1150747"/>
                </a:lnTo>
                <a:lnTo>
                  <a:pt x="4296953" y="1130510"/>
                </a:lnTo>
                <a:lnTo>
                  <a:pt x="4327119" y="1115035"/>
                </a:lnTo>
                <a:lnTo>
                  <a:pt x="4356887" y="1102733"/>
                </a:lnTo>
                <a:lnTo>
                  <a:pt x="4421981" y="1083687"/>
                </a:lnTo>
                <a:lnTo>
                  <a:pt x="4429592" y="1082685"/>
                </a:lnTo>
                <a:lnTo>
                  <a:pt x="4392609" y="1094004"/>
                </a:lnTo>
                <a:lnTo>
                  <a:pt x="4355299" y="1112257"/>
                </a:lnTo>
                <a:lnTo>
                  <a:pt x="4333469" y="1126145"/>
                </a:lnTo>
                <a:lnTo>
                  <a:pt x="4322356" y="1134081"/>
                </a:lnTo>
                <a:lnTo>
                  <a:pt x="4297747" y="1157890"/>
                </a:lnTo>
                <a:lnTo>
                  <a:pt x="4256469" y="1206698"/>
                </a:lnTo>
                <a:lnTo>
                  <a:pt x="4199314" y="1287250"/>
                </a:lnTo>
                <a:lnTo>
                  <a:pt x="4145334" y="1372167"/>
                </a:lnTo>
                <a:lnTo>
                  <a:pt x="4122313" y="1411054"/>
                </a:lnTo>
                <a:lnTo>
                  <a:pt x="4100086" y="1446371"/>
                </a:lnTo>
                <a:lnTo>
                  <a:pt x="4054838" y="1508273"/>
                </a:lnTo>
                <a:lnTo>
                  <a:pt x="4008400" y="1559461"/>
                </a:lnTo>
                <a:lnTo>
                  <a:pt x="3959580" y="1604698"/>
                </a:lnTo>
                <a:lnTo>
                  <a:pt x="3933781" y="1625332"/>
                </a:lnTo>
                <a:lnTo>
                  <a:pt x="3919889" y="1635649"/>
                </a:lnTo>
                <a:lnTo>
                  <a:pt x="3882976" y="1657076"/>
                </a:lnTo>
                <a:lnTo>
                  <a:pt x="3834950" y="1679298"/>
                </a:lnTo>
                <a:lnTo>
                  <a:pt x="3775810" y="1701122"/>
                </a:lnTo>
                <a:lnTo>
                  <a:pt x="3705954" y="1720963"/>
                </a:lnTo>
                <a:lnTo>
                  <a:pt x="3626175" y="1738819"/>
                </a:lnTo>
                <a:lnTo>
                  <a:pt x="3535679" y="1752707"/>
                </a:lnTo>
                <a:lnTo>
                  <a:pt x="3434864" y="1762231"/>
                </a:lnTo>
                <a:lnTo>
                  <a:pt x="3380487" y="1764215"/>
                </a:lnTo>
                <a:lnTo>
                  <a:pt x="3278084" y="1766596"/>
                </a:lnTo>
                <a:lnTo>
                  <a:pt x="3137975" y="1765802"/>
                </a:lnTo>
                <a:lnTo>
                  <a:pt x="3064546" y="1767786"/>
                </a:lnTo>
                <a:lnTo>
                  <a:pt x="3020886" y="1773342"/>
                </a:lnTo>
                <a:lnTo>
                  <a:pt x="2976432" y="1784452"/>
                </a:lnTo>
                <a:lnTo>
                  <a:pt x="2927612" y="1801118"/>
                </a:lnTo>
                <a:lnTo>
                  <a:pt x="2898638" y="1813419"/>
                </a:lnTo>
                <a:lnTo>
                  <a:pt x="2884349" y="1820165"/>
                </a:lnTo>
                <a:lnTo>
                  <a:pt x="2856565" y="1837625"/>
                </a:lnTo>
                <a:lnTo>
                  <a:pt x="2830766" y="1858656"/>
                </a:lnTo>
                <a:lnTo>
                  <a:pt x="2806554" y="1884051"/>
                </a:lnTo>
                <a:lnTo>
                  <a:pt x="2773214" y="1926113"/>
                </a:lnTo>
                <a:lnTo>
                  <a:pt x="2732729" y="1991984"/>
                </a:lnTo>
                <a:lnTo>
                  <a:pt x="2678749" y="2099916"/>
                </a:lnTo>
                <a:lnTo>
                  <a:pt x="2628738" y="2210229"/>
                </a:lnTo>
                <a:lnTo>
                  <a:pt x="2596192" y="2278480"/>
                </a:lnTo>
                <a:lnTo>
                  <a:pt x="2579522" y="2309828"/>
                </a:lnTo>
                <a:lnTo>
                  <a:pt x="2532686" y="2393158"/>
                </a:lnTo>
                <a:lnTo>
                  <a:pt x="2461639" y="2515772"/>
                </a:lnTo>
                <a:lnTo>
                  <a:pt x="2401706" y="2610213"/>
                </a:lnTo>
                <a:lnTo>
                  <a:pt x="2335025" y="2709019"/>
                </a:lnTo>
                <a:lnTo>
                  <a:pt x="2291364" y="2771318"/>
                </a:lnTo>
                <a:lnTo>
                  <a:pt x="2312004" y="2766953"/>
                </a:lnTo>
                <a:lnTo>
                  <a:pt x="2447747" y="2726082"/>
                </a:lnTo>
                <a:lnTo>
                  <a:pt x="2540227" y="2690369"/>
                </a:lnTo>
                <a:lnTo>
                  <a:pt x="2607305" y="2660608"/>
                </a:lnTo>
                <a:lnTo>
                  <a:pt x="2641440" y="2643545"/>
                </a:lnTo>
                <a:lnTo>
                  <a:pt x="2681131" y="2624101"/>
                </a:lnTo>
                <a:lnTo>
                  <a:pt x="2752178" y="2591563"/>
                </a:lnTo>
                <a:lnTo>
                  <a:pt x="2842673" y="2554263"/>
                </a:lnTo>
                <a:lnTo>
                  <a:pt x="2941107" y="2516566"/>
                </a:lnTo>
                <a:lnTo>
                  <a:pt x="3006201" y="2487996"/>
                </a:lnTo>
                <a:lnTo>
                  <a:pt x="3049067" y="2465377"/>
                </a:lnTo>
                <a:lnTo>
                  <a:pt x="3070500" y="2451886"/>
                </a:lnTo>
                <a:lnTo>
                  <a:pt x="3096696" y="2435220"/>
                </a:lnTo>
                <a:lnTo>
                  <a:pt x="3139563" y="2403872"/>
                </a:lnTo>
                <a:lnTo>
                  <a:pt x="3173697" y="2374905"/>
                </a:lnTo>
                <a:lnTo>
                  <a:pt x="3199893" y="2347922"/>
                </a:lnTo>
                <a:lnTo>
                  <a:pt x="3231249" y="2309431"/>
                </a:lnTo>
                <a:lnTo>
                  <a:pt x="3266574" y="2263005"/>
                </a:lnTo>
                <a:lnTo>
                  <a:pt x="3287213" y="2241180"/>
                </a:lnTo>
                <a:lnTo>
                  <a:pt x="3298724" y="2229673"/>
                </a:lnTo>
                <a:lnTo>
                  <a:pt x="3324920" y="2207054"/>
                </a:lnTo>
                <a:lnTo>
                  <a:pt x="3356276" y="2184833"/>
                </a:lnTo>
                <a:lnTo>
                  <a:pt x="3391998" y="2163802"/>
                </a:lnTo>
                <a:lnTo>
                  <a:pt x="3433276" y="2144755"/>
                </a:lnTo>
                <a:lnTo>
                  <a:pt x="3481303" y="2128883"/>
                </a:lnTo>
                <a:lnTo>
                  <a:pt x="3534489" y="2116582"/>
                </a:lnTo>
                <a:lnTo>
                  <a:pt x="3594819" y="2108249"/>
                </a:lnTo>
                <a:lnTo>
                  <a:pt x="3627763" y="2106662"/>
                </a:lnTo>
                <a:lnTo>
                  <a:pt x="3658722" y="2105868"/>
                </a:lnTo>
                <a:lnTo>
                  <a:pt x="3713098" y="2107852"/>
                </a:lnTo>
                <a:lnTo>
                  <a:pt x="3757949" y="2113011"/>
                </a:lnTo>
                <a:lnTo>
                  <a:pt x="3794068" y="2120550"/>
                </a:lnTo>
                <a:lnTo>
                  <a:pt x="3834156" y="2132851"/>
                </a:lnTo>
                <a:lnTo>
                  <a:pt x="3859955" y="2145946"/>
                </a:lnTo>
                <a:lnTo>
                  <a:pt x="3861940" y="2147533"/>
                </a:lnTo>
                <a:lnTo>
                  <a:pt x="3853208" y="2146343"/>
                </a:lnTo>
                <a:lnTo>
                  <a:pt x="3765490" y="2141184"/>
                </a:lnTo>
                <a:lnTo>
                  <a:pt x="3667454" y="2141184"/>
                </a:lnTo>
                <a:lnTo>
                  <a:pt x="3597597" y="2145946"/>
                </a:lnTo>
                <a:lnTo>
                  <a:pt x="3528932" y="2156263"/>
                </a:lnTo>
                <a:lnTo>
                  <a:pt x="3482096" y="2168564"/>
                </a:lnTo>
                <a:lnTo>
                  <a:pt x="3453916" y="2178881"/>
                </a:lnTo>
                <a:lnTo>
                  <a:pt x="3441215" y="2185627"/>
                </a:lnTo>
                <a:lnTo>
                  <a:pt x="3417003" y="2198325"/>
                </a:lnTo>
                <a:lnTo>
                  <a:pt x="3376121" y="2228482"/>
                </a:lnTo>
                <a:lnTo>
                  <a:pt x="3342781" y="2261417"/>
                </a:lnTo>
                <a:lnTo>
                  <a:pt x="3313806" y="2296337"/>
                </a:lnTo>
                <a:lnTo>
                  <a:pt x="3276894" y="2351096"/>
                </a:lnTo>
                <a:lnTo>
                  <a:pt x="3240775" y="2403872"/>
                </a:lnTo>
                <a:lnTo>
                  <a:pt x="3213785" y="2436807"/>
                </a:lnTo>
                <a:lnTo>
                  <a:pt x="3198702" y="2451886"/>
                </a:lnTo>
                <a:lnTo>
                  <a:pt x="3180047" y="2469346"/>
                </a:lnTo>
                <a:lnTo>
                  <a:pt x="3141150" y="2501090"/>
                </a:lnTo>
                <a:lnTo>
                  <a:pt x="3080026" y="2543946"/>
                </a:lnTo>
                <a:lnTo>
                  <a:pt x="2949839" y="2618943"/>
                </a:lnTo>
                <a:lnTo>
                  <a:pt x="2888932" y="2652474"/>
                </a:lnTo>
                <a:lnTo>
                  <a:pt x="2891235" y="2657078"/>
                </a:lnTo>
                <a:lnTo>
                  <a:pt x="2896791" y="2664619"/>
                </a:lnTo>
                <a:lnTo>
                  <a:pt x="2915047" y="2681685"/>
                </a:lnTo>
                <a:lnTo>
                  <a:pt x="2940447" y="2697957"/>
                </a:lnTo>
                <a:lnTo>
                  <a:pt x="2973388" y="2713435"/>
                </a:lnTo>
                <a:lnTo>
                  <a:pt x="2992438" y="2720182"/>
                </a:lnTo>
                <a:lnTo>
                  <a:pt x="3012678" y="2725738"/>
                </a:lnTo>
                <a:lnTo>
                  <a:pt x="3056731" y="2736057"/>
                </a:lnTo>
                <a:lnTo>
                  <a:pt x="3105150" y="2744391"/>
                </a:lnTo>
                <a:lnTo>
                  <a:pt x="3156347" y="2749550"/>
                </a:lnTo>
                <a:lnTo>
                  <a:pt x="3182938" y="2751535"/>
                </a:lnTo>
                <a:lnTo>
                  <a:pt x="3209528" y="2752725"/>
                </a:lnTo>
                <a:lnTo>
                  <a:pt x="3264694" y="2751535"/>
                </a:lnTo>
                <a:lnTo>
                  <a:pt x="3292872" y="2749154"/>
                </a:lnTo>
                <a:lnTo>
                  <a:pt x="3350022" y="2744788"/>
                </a:lnTo>
                <a:lnTo>
                  <a:pt x="3408363" y="2737644"/>
                </a:lnTo>
                <a:lnTo>
                  <a:pt x="3465910" y="2730897"/>
                </a:lnTo>
                <a:lnTo>
                  <a:pt x="3581003" y="2719388"/>
                </a:lnTo>
                <a:lnTo>
                  <a:pt x="3636566" y="2716610"/>
                </a:lnTo>
                <a:lnTo>
                  <a:pt x="3664347" y="2715419"/>
                </a:lnTo>
                <a:lnTo>
                  <a:pt x="3717528" y="2718594"/>
                </a:lnTo>
                <a:lnTo>
                  <a:pt x="3767931" y="2726928"/>
                </a:lnTo>
                <a:lnTo>
                  <a:pt x="3813572" y="2739628"/>
                </a:lnTo>
                <a:lnTo>
                  <a:pt x="3834210" y="2748360"/>
                </a:lnTo>
                <a:lnTo>
                  <a:pt x="3854053" y="2757885"/>
                </a:lnTo>
                <a:lnTo>
                  <a:pt x="3888581" y="2777729"/>
                </a:lnTo>
                <a:lnTo>
                  <a:pt x="3931047" y="2808685"/>
                </a:lnTo>
                <a:lnTo>
                  <a:pt x="3952081" y="2826147"/>
                </a:lnTo>
                <a:lnTo>
                  <a:pt x="3984228" y="2855516"/>
                </a:lnTo>
                <a:lnTo>
                  <a:pt x="3990975" y="2862263"/>
                </a:lnTo>
                <a:lnTo>
                  <a:pt x="3983831" y="2855913"/>
                </a:lnTo>
                <a:lnTo>
                  <a:pt x="3949700" y="2828132"/>
                </a:lnTo>
                <a:lnTo>
                  <a:pt x="3928269" y="2811860"/>
                </a:lnTo>
                <a:lnTo>
                  <a:pt x="3885010" y="2783682"/>
                </a:lnTo>
                <a:lnTo>
                  <a:pt x="3850085" y="2765425"/>
                </a:lnTo>
                <a:lnTo>
                  <a:pt x="3830638" y="2757885"/>
                </a:lnTo>
                <a:lnTo>
                  <a:pt x="3810000" y="2750741"/>
                </a:lnTo>
                <a:lnTo>
                  <a:pt x="3765153" y="2740422"/>
                </a:lnTo>
                <a:lnTo>
                  <a:pt x="3716338" y="2734469"/>
                </a:lnTo>
                <a:lnTo>
                  <a:pt x="3664347" y="2734469"/>
                </a:lnTo>
                <a:lnTo>
                  <a:pt x="3637756" y="2737247"/>
                </a:lnTo>
                <a:lnTo>
                  <a:pt x="3582988" y="2742407"/>
                </a:lnTo>
                <a:lnTo>
                  <a:pt x="3469878" y="2759869"/>
                </a:lnTo>
                <a:lnTo>
                  <a:pt x="3412331" y="2769791"/>
                </a:lnTo>
                <a:lnTo>
                  <a:pt x="3354785" y="2779316"/>
                </a:lnTo>
                <a:lnTo>
                  <a:pt x="3296444" y="2786460"/>
                </a:lnTo>
                <a:lnTo>
                  <a:pt x="3267869" y="2790825"/>
                </a:lnTo>
                <a:lnTo>
                  <a:pt x="3210322" y="2795191"/>
                </a:lnTo>
                <a:lnTo>
                  <a:pt x="3181747" y="2794794"/>
                </a:lnTo>
                <a:lnTo>
                  <a:pt x="3153966" y="2794794"/>
                </a:lnTo>
                <a:lnTo>
                  <a:pt x="3099991" y="2791619"/>
                </a:lnTo>
                <a:lnTo>
                  <a:pt x="3048794" y="2786063"/>
                </a:lnTo>
                <a:lnTo>
                  <a:pt x="3000375" y="2777332"/>
                </a:lnTo>
                <a:lnTo>
                  <a:pt x="2977753" y="2771775"/>
                </a:lnTo>
                <a:lnTo>
                  <a:pt x="2955528" y="2765425"/>
                </a:lnTo>
                <a:lnTo>
                  <a:pt x="2915047" y="2749154"/>
                </a:lnTo>
                <a:lnTo>
                  <a:pt x="2880122" y="2728913"/>
                </a:lnTo>
                <a:lnTo>
                  <a:pt x="2851547" y="2705497"/>
                </a:lnTo>
                <a:lnTo>
                  <a:pt x="2841228" y="2692003"/>
                </a:lnTo>
                <a:lnTo>
                  <a:pt x="2834672" y="2681871"/>
                </a:lnTo>
                <a:lnTo>
                  <a:pt x="2809730" y="2695130"/>
                </a:lnTo>
                <a:lnTo>
                  <a:pt x="2726378" y="2736399"/>
                </a:lnTo>
                <a:lnTo>
                  <a:pt x="2668826" y="2766953"/>
                </a:lnTo>
                <a:lnTo>
                  <a:pt x="2609687" y="2804253"/>
                </a:lnTo>
                <a:lnTo>
                  <a:pt x="2550150" y="2849092"/>
                </a:lnTo>
                <a:lnTo>
                  <a:pt x="2506490" y="2889567"/>
                </a:lnTo>
                <a:lnTo>
                  <a:pt x="2477516" y="2920518"/>
                </a:lnTo>
                <a:lnTo>
                  <a:pt x="2448541" y="2954247"/>
                </a:lnTo>
                <a:lnTo>
                  <a:pt x="2421551" y="2991944"/>
                </a:lnTo>
                <a:lnTo>
                  <a:pt x="2407659" y="3011784"/>
                </a:lnTo>
                <a:lnTo>
                  <a:pt x="2393767" y="3034006"/>
                </a:lnTo>
                <a:lnTo>
                  <a:pt x="2368762" y="3079242"/>
                </a:lnTo>
                <a:lnTo>
                  <a:pt x="2347726" y="3126066"/>
                </a:lnTo>
                <a:lnTo>
                  <a:pt x="2329865" y="3174079"/>
                </a:lnTo>
                <a:lnTo>
                  <a:pt x="2315576" y="3222887"/>
                </a:lnTo>
                <a:lnTo>
                  <a:pt x="2303669" y="3272885"/>
                </a:lnTo>
                <a:lnTo>
                  <a:pt x="2290571" y="3348676"/>
                </a:lnTo>
                <a:lnTo>
                  <a:pt x="2281839" y="3452243"/>
                </a:lnTo>
                <a:lnTo>
                  <a:pt x="2279457" y="3557794"/>
                </a:lnTo>
                <a:lnTo>
                  <a:pt x="2284220" y="3716915"/>
                </a:lnTo>
                <a:lnTo>
                  <a:pt x="2289777" y="3822466"/>
                </a:lnTo>
                <a:lnTo>
                  <a:pt x="2293349" y="3878416"/>
                </a:lnTo>
                <a:lnTo>
                  <a:pt x="2307241" y="4016903"/>
                </a:lnTo>
                <a:lnTo>
                  <a:pt x="2337406" y="4258163"/>
                </a:lnTo>
                <a:lnTo>
                  <a:pt x="2407659" y="4721637"/>
                </a:lnTo>
                <a:lnTo>
                  <a:pt x="2422345" y="4810125"/>
                </a:lnTo>
                <a:lnTo>
                  <a:pt x="1739262" y="4810125"/>
                </a:lnTo>
                <a:lnTo>
                  <a:pt x="1857144" y="4274432"/>
                </a:lnTo>
                <a:lnTo>
                  <a:pt x="1866273" y="4218085"/>
                </a:lnTo>
                <a:lnTo>
                  <a:pt x="1908346" y="3914129"/>
                </a:lnTo>
                <a:lnTo>
                  <a:pt x="1926604" y="3748263"/>
                </a:lnTo>
                <a:lnTo>
                  <a:pt x="1934145" y="3649060"/>
                </a:lnTo>
                <a:lnTo>
                  <a:pt x="1935733" y="3606602"/>
                </a:lnTo>
                <a:lnTo>
                  <a:pt x="1936923" y="3565730"/>
                </a:lnTo>
                <a:lnTo>
                  <a:pt x="1933351" y="3491924"/>
                </a:lnTo>
                <a:lnTo>
                  <a:pt x="1923825" y="3424863"/>
                </a:lnTo>
                <a:lnTo>
                  <a:pt x="1909933" y="3365342"/>
                </a:lnTo>
                <a:lnTo>
                  <a:pt x="1891675" y="3312169"/>
                </a:lnTo>
                <a:lnTo>
                  <a:pt x="1869448" y="3264552"/>
                </a:lnTo>
                <a:lnTo>
                  <a:pt x="1843252" y="3222490"/>
                </a:lnTo>
                <a:lnTo>
                  <a:pt x="1814278" y="3184397"/>
                </a:lnTo>
                <a:lnTo>
                  <a:pt x="1782525" y="3149080"/>
                </a:lnTo>
                <a:lnTo>
                  <a:pt x="1749185" y="3117733"/>
                </a:lnTo>
                <a:lnTo>
                  <a:pt x="1695602" y="3074877"/>
                </a:lnTo>
                <a:lnTo>
                  <a:pt x="1621776" y="3021705"/>
                </a:lnTo>
                <a:lnTo>
                  <a:pt x="1548348" y="2968929"/>
                </a:lnTo>
                <a:lnTo>
                  <a:pt x="1513420" y="2940359"/>
                </a:lnTo>
                <a:lnTo>
                  <a:pt x="1448723" y="2884409"/>
                </a:lnTo>
                <a:lnTo>
                  <a:pt x="1346320" y="2793936"/>
                </a:lnTo>
                <a:lnTo>
                  <a:pt x="1275273" y="2733224"/>
                </a:lnTo>
                <a:lnTo>
                  <a:pt x="1200654" y="2674496"/>
                </a:lnTo>
                <a:lnTo>
                  <a:pt x="1123654" y="2620927"/>
                </a:lnTo>
                <a:lnTo>
                  <a:pt x="1062926" y="2585611"/>
                </a:lnTo>
                <a:lnTo>
                  <a:pt x="1021648" y="2563786"/>
                </a:lnTo>
                <a:lnTo>
                  <a:pt x="979575" y="2545533"/>
                </a:lnTo>
                <a:lnTo>
                  <a:pt x="935518" y="2529661"/>
                </a:lnTo>
                <a:lnTo>
                  <a:pt x="914085" y="2522915"/>
                </a:lnTo>
                <a:lnTo>
                  <a:pt x="871218" y="2511011"/>
                </a:lnTo>
                <a:lnTo>
                  <a:pt x="797790" y="2495932"/>
                </a:lnTo>
                <a:lnTo>
                  <a:pt x="735475" y="2489583"/>
                </a:lnTo>
                <a:lnTo>
                  <a:pt x="679908" y="2487996"/>
                </a:lnTo>
                <a:lnTo>
                  <a:pt x="601716" y="2488789"/>
                </a:lnTo>
                <a:lnTo>
                  <a:pt x="514793" y="2484821"/>
                </a:lnTo>
                <a:lnTo>
                  <a:pt x="446127" y="2474504"/>
                </a:lnTo>
                <a:lnTo>
                  <a:pt x="406436" y="2465377"/>
                </a:lnTo>
                <a:lnTo>
                  <a:pt x="369920" y="2455854"/>
                </a:lnTo>
                <a:lnTo>
                  <a:pt x="306415" y="2436410"/>
                </a:lnTo>
                <a:lnTo>
                  <a:pt x="252832" y="2414983"/>
                </a:lnTo>
                <a:lnTo>
                  <a:pt x="207584" y="2390777"/>
                </a:lnTo>
                <a:lnTo>
                  <a:pt x="170274" y="2364588"/>
                </a:lnTo>
                <a:lnTo>
                  <a:pt x="138125" y="2335224"/>
                </a:lnTo>
                <a:lnTo>
                  <a:pt x="111135" y="2303082"/>
                </a:lnTo>
                <a:lnTo>
                  <a:pt x="86923" y="2268163"/>
                </a:lnTo>
                <a:lnTo>
                  <a:pt x="75413" y="2249116"/>
                </a:lnTo>
                <a:lnTo>
                  <a:pt x="66681" y="2233244"/>
                </a:lnTo>
                <a:lnTo>
                  <a:pt x="53980" y="2201896"/>
                </a:lnTo>
                <a:lnTo>
                  <a:pt x="46835" y="2171738"/>
                </a:lnTo>
                <a:lnTo>
                  <a:pt x="43660" y="2143962"/>
                </a:lnTo>
                <a:lnTo>
                  <a:pt x="44057" y="2108646"/>
                </a:lnTo>
                <a:lnTo>
                  <a:pt x="48423" y="2080472"/>
                </a:lnTo>
                <a:lnTo>
                  <a:pt x="49217" y="2077298"/>
                </a:lnTo>
                <a:lnTo>
                  <a:pt x="50408" y="2091186"/>
                </a:lnTo>
                <a:lnTo>
                  <a:pt x="65093" y="2153088"/>
                </a:lnTo>
                <a:lnTo>
                  <a:pt x="75016" y="2180865"/>
                </a:lnTo>
                <a:lnTo>
                  <a:pt x="87717" y="2208642"/>
                </a:lnTo>
                <a:lnTo>
                  <a:pt x="104784" y="2234434"/>
                </a:lnTo>
                <a:lnTo>
                  <a:pt x="114707" y="2245545"/>
                </a:lnTo>
                <a:lnTo>
                  <a:pt x="124233" y="2255862"/>
                </a:lnTo>
                <a:lnTo>
                  <a:pt x="151620" y="2278877"/>
                </a:lnTo>
                <a:lnTo>
                  <a:pt x="186548" y="2304273"/>
                </a:lnTo>
                <a:lnTo>
                  <a:pt x="229811" y="2329272"/>
                </a:lnTo>
                <a:lnTo>
                  <a:pt x="280616" y="2354271"/>
                </a:lnTo>
                <a:lnTo>
                  <a:pt x="339358" y="2375698"/>
                </a:lnTo>
                <a:lnTo>
                  <a:pt x="405245" y="2393555"/>
                </a:lnTo>
                <a:lnTo>
                  <a:pt x="478277" y="2406253"/>
                </a:lnTo>
                <a:lnTo>
                  <a:pt x="517571" y="2409824"/>
                </a:lnTo>
                <a:lnTo>
                  <a:pt x="553293" y="2411411"/>
                </a:lnTo>
                <a:lnTo>
                  <a:pt x="658077" y="2410618"/>
                </a:lnTo>
                <a:lnTo>
                  <a:pt x="789058" y="2412205"/>
                </a:lnTo>
                <a:lnTo>
                  <a:pt x="895430" y="2420538"/>
                </a:lnTo>
                <a:lnTo>
                  <a:pt x="967271" y="2430061"/>
                </a:lnTo>
                <a:lnTo>
                  <a:pt x="1002596" y="2437601"/>
                </a:lnTo>
                <a:lnTo>
                  <a:pt x="1037524" y="2445537"/>
                </a:lnTo>
                <a:lnTo>
                  <a:pt x="1109762" y="2470536"/>
                </a:lnTo>
                <a:lnTo>
                  <a:pt x="1183190" y="2503471"/>
                </a:lnTo>
                <a:lnTo>
                  <a:pt x="1257809" y="2544343"/>
                </a:lnTo>
                <a:lnTo>
                  <a:pt x="1332825" y="2591563"/>
                </a:lnTo>
                <a:lnTo>
                  <a:pt x="1407842" y="2643545"/>
                </a:lnTo>
                <a:lnTo>
                  <a:pt x="1482461" y="2700289"/>
                </a:lnTo>
                <a:lnTo>
                  <a:pt x="1555492" y="2759414"/>
                </a:lnTo>
                <a:lnTo>
                  <a:pt x="1592008" y="2789571"/>
                </a:lnTo>
                <a:lnTo>
                  <a:pt x="1626936" y="2818935"/>
                </a:lnTo>
                <a:lnTo>
                  <a:pt x="1687267" y="2866552"/>
                </a:lnTo>
                <a:lnTo>
                  <a:pt x="1758710" y="2917344"/>
                </a:lnTo>
                <a:lnTo>
                  <a:pt x="1818644" y="2951866"/>
                </a:lnTo>
                <a:lnTo>
                  <a:pt x="1845237" y="2962580"/>
                </a:lnTo>
                <a:lnTo>
                  <a:pt x="1847221" y="2962977"/>
                </a:lnTo>
                <a:lnTo>
                  <a:pt x="1789669" y="2876869"/>
                </a:lnTo>
                <a:lnTo>
                  <a:pt x="1692426" y="2740367"/>
                </a:lnTo>
                <a:lnTo>
                  <a:pt x="1612647" y="2639974"/>
                </a:lnTo>
                <a:lnTo>
                  <a:pt x="1547951" y="2568548"/>
                </a:lnTo>
                <a:lnTo>
                  <a:pt x="1494368" y="2518550"/>
                </a:lnTo>
                <a:lnTo>
                  <a:pt x="1448723" y="2483234"/>
                </a:lnTo>
                <a:lnTo>
                  <a:pt x="1407445" y="2454267"/>
                </a:lnTo>
                <a:lnTo>
                  <a:pt x="1367357" y="2425300"/>
                </a:lnTo>
                <a:lnTo>
                  <a:pt x="1346320" y="2408237"/>
                </a:lnTo>
                <a:lnTo>
                  <a:pt x="1326078" y="2391571"/>
                </a:lnTo>
                <a:lnTo>
                  <a:pt x="1260191" y="2349509"/>
                </a:lnTo>
                <a:lnTo>
                  <a:pt x="1169695" y="2299511"/>
                </a:lnTo>
                <a:lnTo>
                  <a:pt x="1059751" y="2247529"/>
                </a:lnTo>
                <a:lnTo>
                  <a:pt x="936312" y="2197134"/>
                </a:lnTo>
                <a:lnTo>
                  <a:pt x="837481" y="2164199"/>
                </a:lnTo>
                <a:lnTo>
                  <a:pt x="770403" y="2145152"/>
                </a:lnTo>
                <a:lnTo>
                  <a:pt x="703325" y="2129280"/>
                </a:lnTo>
                <a:lnTo>
                  <a:pt x="636644" y="2117375"/>
                </a:lnTo>
                <a:lnTo>
                  <a:pt x="570757" y="2109836"/>
                </a:lnTo>
                <a:lnTo>
                  <a:pt x="507648" y="2107455"/>
                </a:lnTo>
                <a:lnTo>
                  <a:pt x="476689" y="2108249"/>
                </a:lnTo>
                <a:lnTo>
                  <a:pt x="401673" y="2111820"/>
                </a:lnTo>
                <a:lnTo>
                  <a:pt x="315147" y="2111027"/>
                </a:lnTo>
                <a:lnTo>
                  <a:pt x="268311" y="2105074"/>
                </a:lnTo>
                <a:lnTo>
                  <a:pt x="227826" y="2093964"/>
                </a:lnTo>
                <a:lnTo>
                  <a:pt x="192501" y="2075710"/>
                </a:lnTo>
                <a:lnTo>
                  <a:pt x="158367" y="2049521"/>
                </a:lnTo>
                <a:lnTo>
                  <a:pt x="125423" y="2013808"/>
                </a:lnTo>
                <a:lnTo>
                  <a:pt x="107959" y="1991587"/>
                </a:lnTo>
                <a:lnTo>
                  <a:pt x="77794" y="1949922"/>
                </a:lnTo>
                <a:lnTo>
                  <a:pt x="35325" y="1884051"/>
                </a:lnTo>
                <a:lnTo>
                  <a:pt x="3175" y="1822149"/>
                </a:lnTo>
                <a:lnTo>
                  <a:pt x="0" y="1814610"/>
                </a:lnTo>
                <a:lnTo>
                  <a:pt x="11907" y="1832069"/>
                </a:lnTo>
                <a:lnTo>
                  <a:pt x="82160" y="1926113"/>
                </a:lnTo>
                <a:lnTo>
                  <a:pt x="127408" y="1976111"/>
                </a:lnTo>
                <a:lnTo>
                  <a:pt x="158367" y="2005475"/>
                </a:lnTo>
                <a:lnTo>
                  <a:pt x="173847" y="2017776"/>
                </a:lnTo>
                <a:lnTo>
                  <a:pt x="188135" y="2028093"/>
                </a:lnTo>
                <a:lnTo>
                  <a:pt x="217904" y="2041982"/>
                </a:lnTo>
                <a:lnTo>
                  <a:pt x="248069" y="2049521"/>
                </a:lnTo>
                <a:lnTo>
                  <a:pt x="278234" y="2051902"/>
                </a:lnTo>
                <a:lnTo>
                  <a:pt x="323879" y="2047537"/>
                </a:lnTo>
                <a:lnTo>
                  <a:pt x="388972" y="2035633"/>
                </a:lnTo>
                <a:lnTo>
                  <a:pt x="422709" y="2030474"/>
                </a:lnTo>
                <a:lnTo>
                  <a:pt x="461210" y="2026109"/>
                </a:lnTo>
                <a:lnTo>
                  <a:pt x="538607" y="2021348"/>
                </a:lnTo>
                <a:lnTo>
                  <a:pt x="613623" y="2021744"/>
                </a:lnTo>
                <a:lnTo>
                  <a:pt x="687846" y="2026903"/>
                </a:lnTo>
                <a:lnTo>
                  <a:pt x="759290" y="2036426"/>
                </a:lnTo>
                <a:lnTo>
                  <a:pt x="829146" y="2048727"/>
                </a:lnTo>
                <a:lnTo>
                  <a:pt x="896224" y="2064600"/>
                </a:lnTo>
                <a:lnTo>
                  <a:pt x="960523" y="2082456"/>
                </a:lnTo>
                <a:lnTo>
                  <a:pt x="1051019" y="2113011"/>
                </a:lnTo>
                <a:lnTo>
                  <a:pt x="1158979" y="2157056"/>
                </a:lnTo>
                <a:lnTo>
                  <a:pt x="1250665" y="2200705"/>
                </a:lnTo>
                <a:lnTo>
                  <a:pt x="1323696" y="2239990"/>
                </a:lnTo>
                <a:lnTo>
                  <a:pt x="1351480" y="2255465"/>
                </a:lnTo>
                <a:lnTo>
                  <a:pt x="1442770" y="2307844"/>
                </a:lnTo>
                <a:lnTo>
                  <a:pt x="1529296" y="2358636"/>
                </a:lnTo>
                <a:lnTo>
                  <a:pt x="1599946" y="2405459"/>
                </a:lnTo>
                <a:lnTo>
                  <a:pt x="1650751" y="2440378"/>
                </a:lnTo>
                <a:lnTo>
                  <a:pt x="1705921" y="2479266"/>
                </a:lnTo>
                <a:lnTo>
                  <a:pt x="1795226" y="2545533"/>
                </a:lnTo>
                <a:lnTo>
                  <a:pt x="1880562" y="2614578"/>
                </a:lnTo>
                <a:lnTo>
                  <a:pt x="1891675" y="2624101"/>
                </a:lnTo>
                <a:lnTo>
                  <a:pt x="1879768" y="2601086"/>
                </a:lnTo>
                <a:lnTo>
                  <a:pt x="1820628" y="2481647"/>
                </a:lnTo>
                <a:lnTo>
                  <a:pt x="1783319" y="2402285"/>
                </a:lnTo>
                <a:lnTo>
                  <a:pt x="1772205" y="2374111"/>
                </a:lnTo>
                <a:lnTo>
                  <a:pt x="1760695" y="2341970"/>
                </a:lnTo>
                <a:lnTo>
                  <a:pt x="1734102" y="2245148"/>
                </a:lnTo>
                <a:lnTo>
                  <a:pt x="1697189" y="2097932"/>
                </a:lnTo>
                <a:lnTo>
                  <a:pt x="1690442" y="2069361"/>
                </a:lnTo>
                <a:lnTo>
                  <a:pt x="1655514" y="2056664"/>
                </a:lnTo>
                <a:lnTo>
                  <a:pt x="1499131" y="1991587"/>
                </a:lnTo>
                <a:lnTo>
                  <a:pt x="1428878" y="1958652"/>
                </a:lnTo>
                <a:lnTo>
                  <a:pt x="1359418" y="1922145"/>
                </a:lnTo>
                <a:lnTo>
                  <a:pt x="1295119" y="1882861"/>
                </a:lnTo>
                <a:lnTo>
                  <a:pt x="1267335" y="1863021"/>
                </a:lnTo>
                <a:lnTo>
                  <a:pt x="1239155" y="1842386"/>
                </a:lnTo>
                <a:lnTo>
                  <a:pt x="1167314" y="1801118"/>
                </a:lnTo>
                <a:lnTo>
                  <a:pt x="1081184" y="1761834"/>
                </a:lnTo>
                <a:lnTo>
                  <a:pt x="986719" y="1724931"/>
                </a:lnTo>
                <a:lnTo>
                  <a:pt x="887492" y="1693186"/>
                </a:lnTo>
                <a:lnTo>
                  <a:pt x="787867" y="1668584"/>
                </a:lnTo>
                <a:lnTo>
                  <a:pt x="693799" y="1652711"/>
                </a:lnTo>
                <a:lnTo>
                  <a:pt x="630294" y="1647950"/>
                </a:lnTo>
                <a:lnTo>
                  <a:pt x="591000" y="1648347"/>
                </a:lnTo>
                <a:lnTo>
                  <a:pt x="573536" y="1649934"/>
                </a:lnTo>
                <a:lnTo>
                  <a:pt x="556071" y="1651918"/>
                </a:lnTo>
                <a:lnTo>
                  <a:pt x="522731" y="1658267"/>
                </a:lnTo>
                <a:lnTo>
                  <a:pt x="476292" y="1672155"/>
                </a:lnTo>
                <a:lnTo>
                  <a:pt x="421122" y="1696361"/>
                </a:lnTo>
                <a:lnTo>
                  <a:pt x="373890" y="1724534"/>
                </a:lnTo>
                <a:lnTo>
                  <a:pt x="335786" y="1753501"/>
                </a:lnTo>
                <a:lnTo>
                  <a:pt x="306415" y="1779691"/>
                </a:lnTo>
                <a:lnTo>
                  <a:pt x="278631" y="1809054"/>
                </a:lnTo>
                <a:lnTo>
                  <a:pt x="275059" y="1813419"/>
                </a:lnTo>
                <a:lnTo>
                  <a:pt x="285378" y="1799134"/>
                </a:lnTo>
                <a:lnTo>
                  <a:pt x="349281" y="1722947"/>
                </a:lnTo>
                <a:lnTo>
                  <a:pt x="389766" y="1684456"/>
                </a:lnTo>
                <a:lnTo>
                  <a:pt x="418343" y="1662235"/>
                </a:lnTo>
                <a:lnTo>
                  <a:pt x="432632" y="1653505"/>
                </a:lnTo>
                <a:lnTo>
                  <a:pt x="458828" y="1639220"/>
                </a:lnTo>
                <a:lnTo>
                  <a:pt x="500504" y="1621760"/>
                </a:lnTo>
                <a:lnTo>
                  <a:pt x="530669" y="1611840"/>
                </a:lnTo>
                <a:lnTo>
                  <a:pt x="563613" y="1604301"/>
                </a:lnTo>
                <a:lnTo>
                  <a:pt x="600129" y="1598745"/>
                </a:lnTo>
                <a:lnTo>
                  <a:pt x="662840" y="1592793"/>
                </a:lnTo>
                <a:lnTo>
                  <a:pt x="712454" y="1592396"/>
                </a:lnTo>
                <a:lnTo>
                  <a:pt x="764053" y="1592793"/>
                </a:lnTo>
                <a:lnTo>
                  <a:pt x="865662" y="1599539"/>
                </a:lnTo>
                <a:lnTo>
                  <a:pt x="943853" y="1611443"/>
                </a:lnTo>
                <a:lnTo>
                  <a:pt x="997833" y="1622951"/>
                </a:lnTo>
                <a:lnTo>
                  <a:pt x="1054591" y="1637236"/>
                </a:lnTo>
                <a:lnTo>
                  <a:pt x="1113731" y="1655886"/>
                </a:lnTo>
                <a:lnTo>
                  <a:pt x="1145087" y="1665806"/>
                </a:lnTo>
                <a:lnTo>
                  <a:pt x="1174061" y="1675726"/>
                </a:lnTo>
                <a:lnTo>
                  <a:pt x="1204226" y="1680885"/>
                </a:lnTo>
                <a:lnTo>
                  <a:pt x="1218118" y="1680488"/>
                </a:lnTo>
                <a:lnTo>
                  <a:pt x="1228041" y="1676123"/>
                </a:lnTo>
                <a:lnTo>
                  <a:pt x="1233201" y="1669774"/>
                </a:lnTo>
                <a:lnTo>
                  <a:pt x="1234392" y="1659854"/>
                </a:lnTo>
                <a:lnTo>
                  <a:pt x="1233598" y="1647950"/>
                </a:lnTo>
                <a:lnTo>
                  <a:pt x="1221294" y="1610253"/>
                </a:lnTo>
                <a:lnTo>
                  <a:pt x="1195891" y="1552715"/>
                </a:lnTo>
                <a:lnTo>
                  <a:pt x="1181206" y="1512638"/>
                </a:lnTo>
                <a:lnTo>
                  <a:pt x="1176046" y="1493194"/>
                </a:lnTo>
                <a:lnTo>
                  <a:pt x="1172870" y="1475734"/>
                </a:lnTo>
                <a:lnTo>
                  <a:pt x="1171283" y="1432879"/>
                </a:lnTo>
                <a:lnTo>
                  <a:pt x="1174061" y="1354311"/>
                </a:lnTo>
                <a:lnTo>
                  <a:pt x="1178030" y="1264235"/>
                </a:lnTo>
                <a:lnTo>
                  <a:pt x="1178030" y="1202729"/>
                </a:lnTo>
                <a:lnTo>
                  <a:pt x="1173267" y="1142811"/>
                </a:lnTo>
                <a:lnTo>
                  <a:pt x="1162948" y="1086861"/>
                </a:lnTo>
                <a:lnTo>
                  <a:pt x="1155010" y="1061068"/>
                </a:lnTo>
                <a:lnTo>
                  <a:pt x="1136752" y="1013451"/>
                </a:lnTo>
                <a:lnTo>
                  <a:pt x="1109762" y="953137"/>
                </a:lnTo>
                <a:lnTo>
                  <a:pt x="1089519" y="916630"/>
                </a:lnTo>
                <a:lnTo>
                  <a:pt x="1066895" y="881314"/>
                </a:lnTo>
                <a:lnTo>
                  <a:pt x="1039112" y="845998"/>
                </a:lnTo>
                <a:lnTo>
                  <a:pt x="1006168" y="809095"/>
                </a:lnTo>
                <a:lnTo>
                  <a:pt x="966477" y="769414"/>
                </a:lnTo>
                <a:lnTo>
                  <a:pt x="943456" y="747589"/>
                </a:lnTo>
                <a:lnTo>
                  <a:pt x="920435" y="725765"/>
                </a:lnTo>
                <a:lnTo>
                  <a:pt x="880744" y="684497"/>
                </a:lnTo>
                <a:lnTo>
                  <a:pt x="848595" y="645609"/>
                </a:lnTo>
                <a:lnTo>
                  <a:pt x="823192" y="606325"/>
                </a:lnTo>
                <a:lnTo>
                  <a:pt x="801759" y="565850"/>
                </a:lnTo>
                <a:lnTo>
                  <a:pt x="785089" y="522598"/>
                </a:lnTo>
                <a:lnTo>
                  <a:pt x="770403" y="475378"/>
                </a:lnTo>
                <a:lnTo>
                  <a:pt x="758099" y="422205"/>
                </a:lnTo>
                <a:lnTo>
                  <a:pt x="752145" y="393238"/>
                </a:lnTo>
                <a:lnTo>
                  <a:pt x="723568" y="246022"/>
                </a:lnTo>
                <a:lnTo>
                  <a:pt x="721403" y="232026"/>
                </a:lnTo>
                <a:lnTo>
                  <a:pt x="731903" y="284512"/>
                </a:lnTo>
                <a:lnTo>
                  <a:pt x="748970" y="348399"/>
                </a:lnTo>
                <a:lnTo>
                  <a:pt x="773975" y="421808"/>
                </a:lnTo>
                <a:lnTo>
                  <a:pt x="798981" y="480139"/>
                </a:lnTo>
                <a:lnTo>
                  <a:pt x="818429" y="519027"/>
                </a:lnTo>
                <a:lnTo>
                  <a:pt x="840656" y="557121"/>
                </a:lnTo>
                <a:lnTo>
                  <a:pt x="865662" y="593627"/>
                </a:lnTo>
                <a:lnTo>
                  <a:pt x="893445" y="628546"/>
                </a:lnTo>
                <a:lnTo>
                  <a:pt x="924801" y="659894"/>
                </a:lnTo>
                <a:lnTo>
                  <a:pt x="941869" y="674973"/>
                </a:lnTo>
                <a:lnTo>
                  <a:pt x="1004977" y="726162"/>
                </a:lnTo>
                <a:lnTo>
                  <a:pt x="1075230" y="786477"/>
                </a:lnTo>
                <a:lnTo>
                  <a:pt x="1111746" y="821793"/>
                </a:lnTo>
                <a:lnTo>
                  <a:pt x="1141118" y="857109"/>
                </a:lnTo>
                <a:lnTo>
                  <a:pt x="1165329" y="894409"/>
                </a:lnTo>
                <a:lnTo>
                  <a:pt x="1184778" y="937264"/>
                </a:lnTo>
                <a:lnTo>
                  <a:pt x="1202242" y="988056"/>
                </a:lnTo>
                <a:lnTo>
                  <a:pt x="1210577" y="1018610"/>
                </a:lnTo>
                <a:lnTo>
                  <a:pt x="1225660" y="1078528"/>
                </a:lnTo>
                <a:lnTo>
                  <a:pt x="1249871" y="1181302"/>
                </a:lnTo>
                <a:lnTo>
                  <a:pt x="1266144" y="1272568"/>
                </a:lnTo>
                <a:lnTo>
                  <a:pt x="1276861" y="1364231"/>
                </a:lnTo>
                <a:lnTo>
                  <a:pt x="1280830" y="1413832"/>
                </a:lnTo>
                <a:lnTo>
                  <a:pt x="1283609" y="1440022"/>
                </a:lnTo>
                <a:lnTo>
                  <a:pt x="1295913" y="1496369"/>
                </a:lnTo>
                <a:lnTo>
                  <a:pt x="1315758" y="1553906"/>
                </a:lnTo>
                <a:lnTo>
                  <a:pt x="1341557" y="1611840"/>
                </a:lnTo>
                <a:lnTo>
                  <a:pt x="1372516" y="1668187"/>
                </a:lnTo>
                <a:lnTo>
                  <a:pt x="1406254" y="1720169"/>
                </a:lnTo>
                <a:lnTo>
                  <a:pt x="1442770" y="1765802"/>
                </a:lnTo>
                <a:lnTo>
                  <a:pt x="1480079" y="1803896"/>
                </a:lnTo>
                <a:lnTo>
                  <a:pt x="1498337" y="1818181"/>
                </a:lnTo>
                <a:lnTo>
                  <a:pt x="1516595" y="1831673"/>
                </a:lnTo>
                <a:lnTo>
                  <a:pt x="1549935" y="1851116"/>
                </a:lnTo>
                <a:lnTo>
                  <a:pt x="1578910" y="1863814"/>
                </a:lnTo>
                <a:lnTo>
                  <a:pt x="1603518" y="1871354"/>
                </a:lnTo>
                <a:lnTo>
                  <a:pt x="1632890" y="1875322"/>
                </a:lnTo>
                <a:lnTo>
                  <a:pt x="1653926" y="1873338"/>
                </a:lnTo>
                <a:lnTo>
                  <a:pt x="1655911" y="1872544"/>
                </a:lnTo>
                <a:lnTo>
                  <a:pt x="1653529" y="1856275"/>
                </a:lnTo>
                <a:lnTo>
                  <a:pt x="1633287" y="1764215"/>
                </a:lnTo>
                <a:lnTo>
                  <a:pt x="1611060" y="1690805"/>
                </a:lnTo>
                <a:lnTo>
                  <a:pt x="1596771" y="1656283"/>
                </a:lnTo>
                <a:lnTo>
                  <a:pt x="1582482" y="1623744"/>
                </a:lnTo>
                <a:lnTo>
                  <a:pt x="1556286" y="1563033"/>
                </a:lnTo>
                <a:lnTo>
                  <a:pt x="1532868" y="1497956"/>
                </a:lnTo>
                <a:lnTo>
                  <a:pt x="1513817" y="1418197"/>
                </a:lnTo>
                <a:lnTo>
                  <a:pt x="1506275" y="1369389"/>
                </a:lnTo>
                <a:lnTo>
                  <a:pt x="1503100" y="1343597"/>
                </a:lnTo>
                <a:lnTo>
                  <a:pt x="1503100" y="1293202"/>
                </a:lnTo>
                <a:lnTo>
                  <a:pt x="1510244" y="1242014"/>
                </a:lnTo>
                <a:lnTo>
                  <a:pt x="1522549" y="1189238"/>
                </a:lnTo>
                <a:lnTo>
                  <a:pt x="1547951" y="1104321"/>
                </a:lnTo>
                <a:lnTo>
                  <a:pt x="1590023" y="970596"/>
                </a:lnTo>
                <a:lnTo>
                  <a:pt x="1611854" y="890044"/>
                </a:lnTo>
                <a:lnTo>
                  <a:pt x="1617410" y="865045"/>
                </a:lnTo>
                <a:lnTo>
                  <a:pt x="1624555" y="814650"/>
                </a:lnTo>
                <a:lnTo>
                  <a:pt x="1626936" y="765049"/>
                </a:lnTo>
                <a:lnTo>
                  <a:pt x="1624555" y="714654"/>
                </a:lnTo>
                <a:lnTo>
                  <a:pt x="1617807" y="664656"/>
                </a:lnTo>
                <a:lnTo>
                  <a:pt x="1607091" y="615848"/>
                </a:lnTo>
                <a:lnTo>
                  <a:pt x="1591611" y="567438"/>
                </a:lnTo>
                <a:lnTo>
                  <a:pt x="1572559" y="520614"/>
                </a:lnTo>
                <a:lnTo>
                  <a:pt x="1549935" y="475378"/>
                </a:lnTo>
                <a:lnTo>
                  <a:pt x="1523739" y="431729"/>
                </a:lnTo>
                <a:lnTo>
                  <a:pt x="1494368" y="390064"/>
                </a:lnTo>
                <a:lnTo>
                  <a:pt x="1461821" y="350780"/>
                </a:lnTo>
                <a:lnTo>
                  <a:pt x="1426893" y="315067"/>
                </a:lnTo>
                <a:lnTo>
                  <a:pt x="1389584" y="280941"/>
                </a:lnTo>
                <a:lnTo>
                  <a:pt x="1349496" y="250387"/>
                </a:lnTo>
                <a:lnTo>
                  <a:pt x="1306629" y="223800"/>
                </a:lnTo>
                <a:lnTo>
                  <a:pt x="1285196" y="211896"/>
                </a:lnTo>
                <a:lnTo>
                  <a:pt x="1242330" y="190468"/>
                </a:lnTo>
                <a:lnTo>
                  <a:pt x="1171680" y="157136"/>
                </a:lnTo>
                <a:lnTo>
                  <a:pt x="1117700" y="134915"/>
                </a:lnTo>
                <a:lnTo>
                  <a:pt x="1077612" y="121027"/>
                </a:lnTo>
                <a:lnTo>
                  <a:pt x="1049431" y="114281"/>
                </a:lnTo>
                <a:lnTo>
                  <a:pt x="1043178" y="113447"/>
                </a:lnTo>
                <a:lnTo>
                  <a:pt x="1061736" y="113091"/>
                </a:lnTo>
                <a:lnTo>
                  <a:pt x="1116906" y="119836"/>
                </a:lnTo>
                <a:lnTo>
                  <a:pt x="1162551" y="129757"/>
                </a:lnTo>
                <a:lnTo>
                  <a:pt x="1214943" y="145232"/>
                </a:lnTo>
                <a:lnTo>
                  <a:pt x="1273289" y="167850"/>
                </a:lnTo>
                <a:lnTo>
                  <a:pt x="1304645" y="182532"/>
                </a:lnTo>
                <a:lnTo>
                  <a:pt x="1336795" y="199198"/>
                </a:lnTo>
                <a:lnTo>
                  <a:pt x="1395140" y="232133"/>
                </a:lnTo>
                <a:lnTo>
                  <a:pt x="1445151" y="265862"/>
                </a:lnTo>
                <a:lnTo>
                  <a:pt x="1489208" y="301575"/>
                </a:lnTo>
                <a:lnTo>
                  <a:pt x="1527312" y="338478"/>
                </a:lnTo>
                <a:lnTo>
                  <a:pt x="1561843" y="378159"/>
                </a:lnTo>
                <a:lnTo>
                  <a:pt x="1592802" y="421015"/>
                </a:lnTo>
                <a:lnTo>
                  <a:pt x="1621776" y="467045"/>
                </a:lnTo>
                <a:lnTo>
                  <a:pt x="1636462" y="492440"/>
                </a:lnTo>
                <a:lnTo>
                  <a:pt x="1648369" y="513868"/>
                </a:lnTo>
                <a:lnTo>
                  <a:pt x="1669406" y="555930"/>
                </a:lnTo>
                <a:lnTo>
                  <a:pt x="1685679" y="596802"/>
                </a:lnTo>
                <a:lnTo>
                  <a:pt x="1699174" y="637276"/>
                </a:lnTo>
                <a:lnTo>
                  <a:pt x="1708303" y="678941"/>
                </a:lnTo>
                <a:lnTo>
                  <a:pt x="1714653" y="722193"/>
                </a:lnTo>
                <a:lnTo>
                  <a:pt x="1717035" y="768620"/>
                </a:lnTo>
                <a:lnTo>
                  <a:pt x="1716638" y="819015"/>
                </a:lnTo>
                <a:lnTo>
                  <a:pt x="1714653" y="845601"/>
                </a:lnTo>
                <a:lnTo>
                  <a:pt x="1712669" y="872584"/>
                </a:lnTo>
                <a:lnTo>
                  <a:pt x="1705921" y="918614"/>
                </a:lnTo>
                <a:lnTo>
                  <a:pt x="1690442" y="977342"/>
                </a:lnTo>
                <a:lnTo>
                  <a:pt x="1663452" y="1055116"/>
                </a:lnTo>
                <a:lnTo>
                  <a:pt x="1642019" y="1128923"/>
                </a:lnTo>
                <a:lnTo>
                  <a:pt x="1628127" y="1191619"/>
                </a:lnTo>
                <a:lnTo>
                  <a:pt x="1621379" y="1228919"/>
                </a:lnTo>
                <a:lnTo>
                  <a:pt x="1615823" y="1267013"/>
                </a:lnTo>
                <a:lnTo>
                  <a:pt x="1613838" y="1331693"/>
                </a:lnTo>
                <a:lnTo>
                  <a:pt x="1620586" y="1384071"/>
                </a:lnTo>
                <a:lnTo>
                  <a:pt x="1630111" y="1415023"/>
                </a:lnTo>
                <a:lnTo>
                  <a:pt x="1638050" y="1432085"/>
                </a:lnTo>
                <a:lnTo>
                  <a:pt x="1647179" y="1445180"/>
                </a:lnTo>
                <a:lnTo>
                  <a:pt x="1657101" y="1455497"/>
                </a:lnTo>
                <a:lnTo>
                  <a:pt x="1667421" y="1462640"/>
                </a:lnTo>
                <a:lnTo>
                  <a:pt x="1678138" y="1467005"/>
                </a:lnTo>
                <a:lnTo>
                  <a:pt x="1688854" y="1467401"/>
                </a:lnTo>
                <a:lnTo>
                  <a:pt x="1699174" y="1465417"/>
                </a:lnTo>
                <a:lnTo>
                  <a:pt x="1709494" y="1459068"/>
                </a:lnTo>
                <a:lnTo>
                  <a:pt x="1718622" y="1450339"/>
                </a:lnTo>
                <a:lnTo>
                  <a:pt x="1722988" y="1444386"/>
                </a:lnTo>
                <a:lnTo>
                  <a:pt x="1732117" y="1426927"/>
                </a:lnTo>
                <a:lnTo>
                  <a:pt x="1755535" y="1366612"/>
                </a:lnTo>
                <a:lnTo>
                  <a:pt x="1785700" y="1301932"/>
                </a:lnTo>
                <a:lnTo>
                  <a:pt x="1808324" y="1258680"/>
                </a:lnTo>
                <a:lnTo>
                  <a:pt x="1832933" y="1213840"/>
                </a:lnTo>
                <a:lnTo>
                  <a:pt x="1880562" y="1135669"/>
                </a:lnTo>
                <a:lnTo>
                  <a:pt x="1926604" y="1064640"/>
                </a:lnTo>
                <a:lnTo>
                  <a:pt x="1968279" y="991230"/>
                </a:lnTo>
                <a:lnTo>
                  <a:pt x="1986537" y="951153"/>
                </a:lnTo>
                <a:lnTo>
                  <a:pt x="1996063" y="928534"/>
                </a:lnTo>
                <a:lnTo>
                  <a:pt x="2011939" y="873378"/>
                </a:lnTo>
                <a:lnTo>
                  <a:pt x="2032579" y="776160"/>
                </a:lnTo>
                <a:lnTo>
                  <a:pt x="2063538" y="567438"/>
                </a:lnTo>
                <a:lnTo>
                  <a:pt x="2078223" y="472600"/>
                </a:lnTo>
                <a:lnTo>
                  <a:pt x="2086162" y="435697"/>
                </a:lnTo>
                <a:lnTo>
                  <a:pt x="2104023" y="361493"/>
                </a:lnTo>
                <a:lnTo>
                  <a:pt x="2127837" y="291655"/>
                </a:lnTo>
                <a:lnTo>
                  <a:pt x="2149270" y="244038"/>
                </a:lnTo>
                <a:lnTo>
                  <a:pt x="2166338" y="215071"/>
                </a:lnTo>
                <a:lnTo>
                  <a:pt x="2175863" y="201579"/>
                </a:lnTo>
                <a:lnTo>
                  <a:pt x="2199678" y="171025"/>
                </a:lnTo>
                <a:lnTo>
                  <a:pt x="2246117" y="121424"/>
                </a:lnTo>
                <a:lnTo>
                  <a:pt x="2293349" y="82933"/>
                </a:lnTo>
                <a:lnTo>
                  <a:pt x="2343360" y="51585"/>
                </a:lnTo>
                <a:lnTo>
                  <a:pt x="2369953" y="37300"/>
                </a:lnTo>
                <a:lnTo>
                  <a:pt x="2386623" y="29364"/>
                </a:lnTo>
                <a:lnTo>
                  <a:pt x="2420757" y="17063"/>
                </a:lnTo>
                <a:lnTo>
                  <a:pt x="2472753" y="5952"/>
                </a:lnTo>
                <a:close/>
              </a:path>
            </a:pathLst>
          </a:custGeom>
          <a:solidFill>
            <a:srgbClr val="946D46"/>
          </a:solidFill>
          <a:ln>
            <a:noFill/>
          </a:ln>
        </p:spPr>
        <p:txBody>
          <a:bodyPr vert="horz" wrap="square" lIns="91438" tIns="45719" rIns="91438" bIns="45719" numCol="1" anchor="t" anchorCtr="0" compatLnSpc="1">
            <a:prstTxWarp prst="textNoShape">
              <a:avLst/>
            </a:prstTxWarp>
          </a:bodyPr>
          <a:lstStyle/>
          <a:p>
            <a:pPr defTabSz="457224"/>
            <a:endParaRPr lang="en-US">
              <a:solidFill>
                <a:prstClr val="black"/>
              </a:solidFill>
            </a:endParaRPr>
          </a:p>
        </p:txBody>
      </p:sp>
      <p:grpSp>
        <p:nvGrpSpPr>
          <p:cNvPr id="15" name="Group 14">
            <a:extLst>
              <a:ext uri="{FF2B5EF4-FFF2-40B4-BE49-F238E27FC236}">
                <a16:creationId xmlns:a16="http://schemas.microsoft.com/office/drawing/2014/main" id="{C09B4CD1-9008-4E78-8876-B2CA95529166}"/>
              </a:ext>
            </a:extLst>
          </p:cNvPr>
          <p:cNvGrpSpPr/>
          <p:nvPr/>
        </p:nvGrpSpPr>
        <p:grpSpPr>
          <a:xfrm>
            <a:off x="7660349" y="3856596"/>
            <a:ext cx="2779129" cy="1627308"/>
            <a:chOff x="628650" y="3771900"/>
            <a:chExt cx="2267594" cy="2267594"/>
          </a:xfrm>
          <a:solidFill>
            <a:srgbClr val="C09564"/>
          </a:solidFill>
        </p:grpSpPr>
        <p:sp>
          <p:nvSpPr>
            <p:cNvPr id="16" name="Oval 15">
              <a:extLst>
                <a:ext uri="{FF2B5EF4-FFF2-40B4-BE49-F238E27FC236}">
                  <a16:creationId xmlns:a16="http://schemas.microsoft.com/office/drawing/2014/main" id="{017EC7A3-8078-4244-B67B-AD958D51E496}"/>
                </a:ext>
              </a:extLst>
            </p:cNvPr>
            <p:cNvSpPr/>
            <p:nvPr/>
          </p:nvSpPr>
          <p:spPr>
            <a:xfrm>
              <a:off x="628650" y="3771900"/>
              <a:ext cx="2267594" cy="2267594"/>
            </a:xfrm>
            <a:prstGeom prst="ellips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17" name="Oval 16">
              <a:extLst>
                <a:ext uri="{FF2B5EF4-FFF2-40B4-BE49-F238E27FC236}">
                  <a16:creationId xmlns:a16="http://schemas.microsoft.com/office/drawing/2014/main" id="{5335C96D-088B-41DD-B01B-F2856463F22D}"/>
                </a:ext>
              </a:extLst>
            </p:cNvPr>
            <p:cNvSpPr/>
            <p:nvPr/>
          </p:nvSpPr>
          <p:spPr>
            <a:xfrm>
              <a:off x="902600" y="4045850"/>
              <a:ext cx="1719695"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a:solidFill>
                    <a:srgbClr val="153D66"/>
                  </a:solidFill>
                  <a:latin typeface="Avenir LT 45 Book"/>
                </a:rPr>
                <a:t>Easy access to global and European talent</a:t>
              </a:r>
              <a:endParaRPr lang="en-US">
                <a:solidFill>
                  <a:srgbClr val="153D66"/>
                </a:solidFill>
                <a:latin typeface="Avenir LT 45 Book"/>
              </a:endParaRPr>
            </a:p>
          </p:txBody>
        </p:sp>
      </p:grpSp>
      <p:grpSp>
        <p:nvGrpSpPr>
          <p:cNvPr id="18" name="Group 17">
            <a:extLst>
              <a:ext uri="{FF2B5EF4-FFF2-40B4-BE49-F238E27FC236}">
                <a16:creationId xmlns:a16="http://schemas.microsoft.com/office/drawing/2014/main" id="{FE849B4C-B4DB-4799-96D9-6CC2E2955D58}"/>
              </a:ext>
            </a:extLst>
          </p:cNvPr>
          <p:cNvGrpSpPr/>
          <p:nvPr/>
        </p:nvGrpSpPr>
        <p:grpSpPr>
          <a:xfrm>
            <a:off x="1130032" y="3833069"/>
            <a:ext cx="2405954" cy="1627308"/>
            <a:chOff x="628650" y="3771901"/>
            <a:chExt cx="2267594" cy="2267594"/>
          </a:xfrm>
          <a:solidFill>
            <a:srgbClr val="6E7D97"/>
          </a:solidFill>
        </p:grpSpPr>
        <p:sp>
          <p:nvSpPr>
            <p:cNvPr id="19" name="Oval 18">
              <a:extLst>
                <a:ext uri="{FF2B5EF4-FFF2-40B4-BE49-F238E27FC236}">
                  <a16:creationId xmlns:a16="http://schemas.microsoft.com/office/drawing/2014/main" id="{1AA78807-7157-4AE8-B25A-E64EBB322C65}"/>
                </a:ext>
              </a:extLst>
            </p:cNvPr>
            <p:cNvSpPr/>
            <p:nvPr/>
          </p:nvSpPr>
          <p:spPr>
            <a:xfrm>
              <a:off x="628650" y="3771901"/>
              <a:ext cx="2267594" cy="2267594"/>
            </a:xfrm>
            <a:prstGeom prst="ellips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20" name="Oval 19">
              <a:extLst>
                <a:ext uri="{FF2B5EF4-FFF2-40B4-BE49-F238E27FC236}">
                  <a16:creationId xmlns:a16="http://schemas.microsoft.com/office/drawing/2014/main" id="{E5B2FE30-F71A-4E4F-AC71-ED22C6DDC274}"/>
                </a:ext>
              </a:extLst>
            </p:cNvPr>
            <p:cNvSpPr/>
            <p:nvPr/>
          </p:nvSpPr>
          <p:spPr>
            <a:xfrm>
              <a:off x="902600" y="4045850"/>
              <a:ext cx="1719695"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a:solidFill>
                    <a:srgbClr val="153D66"/>
                  </a:solidFill>
                  <a:latin typeface="Avenir LT 45 Book"/>
                </a:rPr>
                <a:t>Highest EU tertiary education attainment</a:t>
              </a:r>
              <a:endParaRPr lang="en-US">
                <a:solidFill>
                  <a:srgbClr val="153D66"/>
                </a:solidFill>
                <a:latin typeface="Avenir LT 45 Book"/>
              </a:endParaRPr>
            </a:p>
          </p:txBody>
        </p:sp>
      </p:grpSp>
      <p:grpSp>
        <p:nvGrpSpPr>
          <p:cNvPr id="24" name="Group 23">
            <a:extLst>
              <a:ext uri="{FF2B5EF4-FFF2-40B4-BE49-F238E27FC236}">
                <a16:creationId xmlns:a16="http://schemas.microsoft.com/office/drawing/2014/main" id="{4BBDB511-2CF8-4679-BE4E-0CC61E43987A}"/>
              </a:ext>
            </a:extLst>
          </p:cNvPr>
          <p:cNvGrpSpPr/>
          <p:nvPr/>
        </p:nvGrpSpPr>
        <p:grpSpPr>
          <a:xfrm>
            <a:off x="8329571" y="2402868"/>
            <a:ext cx="2137185" cy="1560350"/>
            <a:chOff x="628650" y="3771900"/>
            <a:chExt cx="2267594" cy="2267594"/>
          </a:xfrm>
          <a:solidFill>
            <a:srgbClr val="E5D1AD"/>
          </a:solidFill>
        </p:grpSpPr>
        <p:sp>
          <p:nvSpPr>
            <p:cNvPr id="25" name="Oval 24">
              <a:extLst>
                <a:ext uri="{FF2B5EF4-FFF2-40B4-BE49-F238E27FC236}">
                  <a16:creationId xmlns:a16="http://schemas.microsoft.com/office/drawing/2014/main" id="{0690A9DD-3B61-48CD-BA19-ADFA48643D86}"/>
                </a:ext>
              </a:extLst>
            </p:cNvPr>
            <p:cNvSpPr/>
            <p:nvPr/>
          </p:nvSpPr>
          <p:spPr>
            <a:xfrm>
              <a:off x="628650" y="3771900"/>
              <a:ext cx="2267594" cy="2267594"/>
            </a:xfrm>
            <a:prstGeom prst="ellips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26" name="Oval 25">
              <a:extLst>
                <a:ext uri="{FF2B5EF4-FFF2-40B4-BE49-F238E27FC236}">
                  <a16:creationId xmlns:a16="http://schemas.microsoft.com/office/drawing/2014/main" id="{A694F703-C594-4733-BF63-0E9894519C92}"/>
                </a:ext>
              </a:extLst>
            </p:cNvPr>
            <p:cNvSpPr/>
            <p:nvPr/>
          </p:nvSpPr>
          <p:spPr>
            <a:xfrm>
              <a:off x="902600" y="4045850"/>
              <a:ext cx="1719695"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a:solidFill>
                    <a:srgbClr val="153D66"/>
                  </a:solidFill>
                  <a:latin typeface="Avenir LT 45 Book"/>
                </a:rPr>
                <a:t>Attractive relocation destination</a:t>
              </a:r>
              <a:endParaRPr lang="en-US">
                <a:solidFill>
                  <a:srgbClr val="153D66"/>
                </a:solidFill>
                <a:latin typeface="Avenir LT 45 Book"/>
              </a:endParaRPr>
            </a:p>
          </p:txBody>
        </p:sp>
      </p:grpSp>
      <p:grpSp>
        <p:nvGrpSpPr>
          <p:cNvPr id="33" name="Group 32">
            <a:extLst>
              <a:ext uri="{FF2B5EF4-FFF2-40B4-BE49-F238E27FC236}">
                <a16:creationId xmlns:a16="http://schemas.microsoft.com/office/drawing/2014/main" id="{E07CE0BF-7562-4D5F-85F2-75703B05090D}"/>
              </a:ext>
            </a:extLst>
          </p:cNvPr>
          <p:cNvGrpSpPr/>
          <p:nvPr/>
        </p:nvGrpSpPr>
        <p:grpSpPr>
          <a:xfrm>
            <a:off x="1852981" y="2654225"/>
            <a:ext cx="2137185" cy="1367115"/>
            <a:chOff x="628650" y="3771900"/>
            <a:chExt cx="2267594" cy="2267594"/>
          </a:xfrm>
          <a:solidFill>
            <a:srgbClr val="B4C7E7"/>
          </a:solidFill>
        </p:grpSpPr>
        <p:sp>
          <p:nvSpPr>
            <p:cNvPr id="34" name="Oval 33">
              <a:extLst>
                <a:ext uri="{FF2B5EF4-FFF2-40B4-BE49-F238E27FC236}">
                  <a16:creationId xmlns:a16="http://schemas.microsoft.com/office/drawing/2014/main" id="{B3602B74-EB58-45A7-982C-608CBFEB03E8}"/>
                </a:ext>
              </a:extLst>
            </p:cNvPr>
            <p:cNvSpPr/>
            <p:nvPr/>
          </p:nvSpPr>
          <p:spPr>
            <a:xfrm>
              <a:off x="628650" y="3771900"/>
              <a:ext cx="2267594" cy="2267594"/>
            </a:xfrm>
            <a:prstGeom prst="ellips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35" name="Oval 34">
              <a:extLst>
                <a:ext uri="{FF2B5EF4-FFF2-40B4-BE49-F238E27FC236}">
                  <a16:creationId xmlns:a16="http://schemas.microsoft.com/office/drawing/2014/main" id="{C4D9999E-9738-43C4-936F-5EB8BD74D8CD}"/>
                </a:ext>
              </a:extLst>
            </p:cNvPr>
            <p:cNvSpPr/>
            <p:nvPr/>
          </p:nvSpPr>
          <p:spPr>
            <a:xfrm>
              <a:off x="902599" y="4045849"/>
              <a:ext cx="1901082"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dirty="0">
                  <a:solidFill>
                    <a:srgbClr val="153D66"/>
                  </a:solidFill>
                  <a:latin typeface="Avenir LT 45 Book"/>
                </a:rPr>
                <a:t>Multilingual workforce</a:t>
              </a:r>
              <a:endParaRPr lang="en-US" dirty="0">
                <a:solidFill>
                  <a:srgbClr val="153D66"/>
                </a:solidFill>
                <a:latin typeface="Avenir LT 45 Book"/>
              </a:endParaRPr>
            </a:p>
          </p:txBody>
        </p:sp>
      </p:grpSp>
      <p:grpSp>
        <p:nvGrpSpPr>
          <p:cNvPr id="36" name="Group 35">
            <a:extLst>
              <a:ext uri="{FF2B5EF4-FFF2-40B4-BE49-F238E27FC236}">
                <a16:creationId xmlns:a16="http://schemas.microsoft.com/office/drawing/2014/main" id="{E0E51759-B113-4BC9-9511-FD600FADC5B0}"/>
              </a:ext>
            </a:extLst>
          </p:cNvPr>
          <p:cNvGrpSpPr/>
          <p:nvPr/>
        </p:nvGrpSpPr>
        <p:grpSpPr>
          <a:xfrm>
            <a:off x="2778386" y="1125034"/>
            <a:ext cx="2275599" cy="1506007"/>
            <a:chOff x="628650" y="3771900"/>
            <a:chExt cx="2267594" cy="2267594"/>
          </a:xfrm>
          <a:solidFill>
            <a:schemeClr val="bg1">
              <a:lumMod val="95000"/>
            </a:schemeClr>
          </a:solidFill>
        </p:grpSpPr>
        <p:sp>
          <p:nvSpPr>
            <p:cNvPr id="37" name="Oval 36">
              <a:extLst>
                <a:ext uri="{FF2B5EF4-FFF2-40B4-BE49-F238E27FC236}">
                  <a16:creationId xmlns:a16="http://schemas.microsoft.com/office/drawing/2014/main" id="{F471D2F0-CEC9-448A-97E9-4643220E9D34}"/>
                </a:ext>
              </a:extLst>
            </p:cNvPr>
            <p:cNvSpPr/>
            <p:nvPr/>
          </p:nvSpPr>
          <p:spPr>
            <a:xfrm>
              <a:off x="628650" y="3771900"/>
              <a:ext cx="2267594" cy="2267594"/>
            </a:xfrm>
            <a:prstGeom prst="ellips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38" name="Oval 37">
              <a:extLst>
                <a:ext uri="{FF2B5EF4-FFF2-40B4-BE49-F238E27FC236}">
                  <a16:creationId xmlns:a16="http://schemas.microsoft.com/office/drawing/2014/main" id="{FA9831B8-36BD-4CEA-AC61-28F0A8E89D27}"/>
                </a:ext>
              </a:extLst>
            </p:cNvPr>
            <p:cNvSpPr/>
            <p:nvPr/>
          </p:nvSpPr>
          <p:spPr>
            <a:xfrm>
              <a:off x="902599" y="4045850"/>
              <a:ext cx="1857827" cy="1719696"/>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dirty="0">
                  <a:solidFill>
                    <a:srgbClr val="153D66"/>
                  </a:solidFill>
                  <a:latin typeface="Avenir LT 45 Book"/>
                </a:rPr>
                <a:t>International business experience</a:t>
              </a:r>
              <a:endParaRPr lang="en-US" dirty="0">
                <a:solidFill>
                  <a:srgbClr val="153D66"/>
                </a:solidFill>
                <a:latin typeface="Avenir LT 45 Book"/>
              </a:endParaRPr>
            </a:p>
          </p:txBody>
        </p:sp>
      </p:grpSp>
      <p:grpSp>
        <p:nvGrpSpPr>
          <p:cNvPr id="27" name="Group 26">
            <a:extLst>
              <a:ext uri="{FF2B5EF4-FFF2-40B4-BE49-F238E27FC236}">
                <a16:creationId xmlns:a16="http://schemas.microsoft.com/office/drawing/2014/main" id="{61A7598F-5AA7-4F15-9699-FCC8D53F5710}"/>
              </a:ext>
            </a:extLst>
          </p:cNvPr>
          <p:cNvGrpSpPr/>
          <p:nvPr/>
        </p:nvGrpSpPr>
        <p:grpSpPr>
          <a:xfrm>
            <a:off x="5709625" y="546711"/>
            <a:ext cx="2309332" cy="1538994"/>
            <a:chOff x="628650" y="3771900"/>
            <a:chExt cx="2267594" cy="2267594"/>
          </a:xfrm>
          <a:solidFill>
            <a:schemeClr val="bg1">
              <a:lumMod val="65000"/>
            </a:schemeClr>
          </a:solidFill>
        </p:grpSpPr>
        <p:sp>
          <p:nvSpPr>
            <p:cNvPr id="28" name="Oval 27">
              <a:extLst>
                <a:ext uri="{FF2B5EF4-FFF2-40B4-BE49-F238E27FC236}">
                  <a16:creationId xmlns:a16="http://schemas.microsoft.com/office/drawing/2014/main" id="{BA2AAAD7-3DFB-447F-ADCB-DC62916E830B}"/>
                </a:ext>
              </a:extLst>
            </p:cNvPr>
            <p:cNvSpPr/>
            <p:nvPr/>
          </p:nvSpPr>
          <p:spPr>
            <a:xfrm>
              <a:off x="628650" y="3771900"/>
              <a:ext cx="2267594" cy="2267594"/>
            </a:xfrm>
            <a:prstGeom prst="ellipse">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29" name="Oval 28">
              <a:extLst>
                <a:ext uri="{FF2B5EF4-FFF2-40B4-BE49-F238E27FC236}">
                  <a16:creationId xmlns:a16="http://schemas.microsoft.com/office/drawing/2014/main" id="{1E327C30-D9F4-41C1-899F-7801F492FE44}"/>
                </a:ext>
              </a:extLst>
            </p:cNvPr>
            <p:cNvSpPr/>
            <p:nvPr/>
          </p:nvSpPr>
          <p:spPr>
            <a:xfrm>
              <a:off x="902600" y="4045850"/>
              <a:ext cx="1895896"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a:solidFill>
                    <a:srgbClr val="153D66"/>
                  </a:solidFill>
                  <a:latin typeface="Avenir LT 45 Book"/>
                </a:rPr>
                <a:t>Highly skilled professionals</a:t>
              </a:r>
              <a:endParaRPr lang="en-US">
                <a:solidFill>
                  <a:srgbClr val="153D66"/>
                </a:solidFill>
                <a:latin typeface="Avenir LT 45 Book"/>
              </a:endParaRPr>
            </a:p>
          </p:txBody>
        </p:sp>
      </p:grpSp>
      <p:grpSp>
        <p:nvGrpSpPr>
          <p:cNvPr id="21" name="Group 20">
            <a:extLst>
              <a:ext uri="{FF2B5EF4-FFF2-40B4-BE49-F238E27FC236}">
                <a16:creationId xmlns:a16="http://schemas.microsoft.com/office/drawing/2014/main" id="{2DE4D4B4-6FE7-4119-816D-91C0D16BCF9E}"/>
              </a:ext>
            </a:extLst>
          </p:cNvPr>
          <p:cNvGrpSpPr/>
          <p:nvPr/>
        </p:nvGrpSpPr>
        <p:grpSpPr>
          <a:xfrm>
            <a:off x="7919409" y="1009201"/>
            <a:ext cx="1971949" cy="1167140"/>
            <a:chOff x="628650" y="3771900"/>
            <a:chExt cx="2267594" cy="2267594"/>
          </a:xfrm>
          <a:solidFill>
            <a:schemeClr val="bg1">
              <a:lumMod val="85000"/>
            </a:schemeClr>
          </a:solidFill>
        </p:grpSpPr>
        <p:sp>
          <p:nvSpPr>
            <p:cNvPr id="22" name="Oval 21">
              <a:extLst>
                <a:ext uri="{FF2B5EF4-FFF2-40B4-BE49-F238E27FC236}">
                  <a16:creationId xmlns:a16="http://schemas.microsoft.com/office/drawing/2014/main" id="{11FAF840-075E-4585-84A7-895875C294E0}"/>
                </a:ext>
              </a:extLst>
            </p:cNvPr>
            <p:cNvSpPr/>
            <p:nvPr/>
          </p:nvSpPr>
          <p:spPr>
            <a:xfrm>
              <a:off x="628650" y="3771900"/>
              <a:ext cx="2267594" cy="2267594"/>
            </a:xfrm>
            <a:prstGeom prst="ellipse">
              <a:avLst/>
            </a:prstGeom>
            <a:solidFill>
              <a:schemeClr val="bg1">
                <a:lumMod val="6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457224"/>
              <a:endParaRPr lang="en-US">
                <a:solidFill>
                  <a:srgbClr val="153D66"/>
                </a:solidFill>
                <a:latin typeface="Avenir LT 45 Book"/>
              </a:endParaRPr>
            </a:p>
          </p:txBody>
        </p:sp>
        <p:sp>
          <p:nvSpPr>
            <p:cNvPr id="23" name="Oval 22">
              <a:extLst>
                <a:ext uri="{FF2B5EF4-FFF2-40B4-BE49-F238E27FC236}">
                  <a16:creationId xmlns:a16="http://schemas.microsoft.com/office/drawing/2014/main" id="{3EACBBFA-9E4E-4785-BA51-B3FC78C48F21}"/>
                </a:ext>
              </a:extLst>
            </p:cNvPr>
            <p:cNvSpPr/>
            <p:nvPr/>
          </p:nvSpPr>
          <p:spPr>
            <a:xfrm>
              <a:off x="902599" y="4045850"/>
              <a:ext cx="1946316" cy="1719695"/>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rtlCol="0" anchor="ctr">
              <a:noAutofit/>
            </a:bodyPr>
            <a:lstStyle/>
            <a:p>
              <a:pPr algn="ctr" defTabSz="457224"/>
              <a:r>
                <a:rPr lang="en-GB">
                  <a:solidFill>
                    <a:srgbClr val="153D66"/>
                  </a:solidFill>
                  <a:latin typeface="Avenir LT 45 Book"/>
                </a:rPr>
                <a:t>Specialised offering</a:t>
              </a:r>
              <a:endParaRPr lang="en-US">
                <a:solidFill>
                  <a:srgbClr val="153D66"/>
                </a:solidFill>
                <a:latin typeface="Avenir LT 45 Book"/>
              </a:endParaRPr>
            </a:p>
          </p:txBody>
        </p:sp>
      </p:grpSp>
      <p:sp>
        <p:nvSpPr>
          <p:cNvPr id="2" name="object 4">
            <a:extLst>
              <a:ext uri="{FF2B5EF4-FFF2-40B4-BE49-F238E27FC236}">
                <a16:creationId xmlns:a16="http://schemas.microsoft.com/office/drawing/2014/main" id="{7C009313-4A22-D675-6AB8-A4A93025D6D5}"/>
              </a:ext>
            </a:extLst>
          </p:cNvPr>
          <p:cNvSpPr txBox="1">
            <a:spLocks/>
          </p:cNvSpPr>
          <p:nvPr/>
        </p:nvSpPr>
        <p:spPr>
          <a:xfrm>
            <a:off x="1876821" y="518016"/>
            <a:ext cx="4310904" cy="364326"/>
          </a:xfrm>
          <a:prstGeom prst="rect">
            <a:avLst/>
          </a:prstGeom>
        </p:spPr>
        <p:txBody>
          <a:bodyPr vert="horz" wrap="square" lIns="0" tIns="7362" rIns="0" bIns="0" rtlCol="0">
            <a:spAutoFit/>
          </a:bodyPr>
          <a:lstStyle>
            <a:lvl1pPr>
              <a:defRPr>
                <a:latin typeface="+mj-lt"/>
                <a:ea typeface="+mj-ea"/>
                <a:cs typeface="+mj-cs"/>
              </a:defRPr>
            </a:lvl1pPr>
          </a:lstStyle>
          <a:p>
            <a:pPr marL="7363">
              <a:spcBef>
                <a:spcPts val="58"/>
              </a:spcBef>
            </a:pPr>
            <a:r>
              <a:rPr lang="en-GB" sz="2319" b="1" kern="0" spc="99">
                <a:solidFill>
                  <a:srgbClr val="0B2341"/>
                </a:solidFill>
                <a:latin typeface="Arial"/>
                <a:cs typeface="Arial"/>
              </a:rPr>
              <a:t>Access to Talent</a:t>
            </a:r>
            <a:endParaRPr lang="en-GB" sz="2319" b="1" kern="0" spc="96">
              <a:solidFill>
                <a:srgbClr val="0B2341"/>
              </a:solidFill>
              <a:latin typeface="Arial"/>
              <a:cs typeface="Arial"/>
            </a:endParaRPr>
          </a:p>
        </p:txBody>
      </p:sp>
      <p:pic>
        <p:nvPicPr>
          <p:cNvPr id="3" name="object 35">
            <a:extLst>
              <a:ext uri="{FF2B5EF4-FFF2-40B4-BE49-F238E27FC236}">
                <a16:creationId xmlns:a16="http://schemas.microsoft.com/office/drawing/2014/main" id="{4108C9C8-B724-3BE3-40EC-98E10D693151}"/>
              </a:ext>
            </a:extLst>
          </p:cNvPr>
          <p:cNvPicPr/>
          <p:nvPr/>
        </p:nvPicPr>
        <p:blipFill>
          <a:blip r:embed="rId3" cstate="print"/>
          <a:stretch>
            <a:fillRect/>
          </a:stretch>
        </p:blipFill>
        <p:spPr>
          <a:xfrm>
            <a:off x="1573075" y="334584"/>
            <a:ext cx="287127" cy="574255"/>
          </a:xfrm>
          <a:prstGeom prst="rect">
            <a:avLst/>
          </a:prstGeom>
        </p:spPr>
      </p:pic>
      <p:pic>
        <p:nvPicPr>
          <p:cNvPr id="30" name="Image" descr="Image">
            <a:extLst>
              <a:ext uri="{FF2B5EF4-FFF2-40B4-BE49-F238E27FC236}">
                <a16:creationId xmlns:a16="http://schemas.microsoft.com/office/drawing/2014/main" id="{88EBC86D-E60A-1A43-88C7-F768528A3228}"/>
              </a:ext>
            </a:extLst>
          </p:cNvPr>
          <p:cNvPicPr>
            <a:picLocks noChangeAspect="1"/>
          </p:cNvPicPr>
          <p:nvPr/>
        </p:nvPicPr>
        <p:blipFill>
          <a:blip r:embed="rId4"/>
          <a:stretch>
            <a:fillRect/>
          </a:stretch>
        </p:blipFill>
        <p:spPr>
          <a:xfrm>
            <a:off x="3598545" y="5326103"/>
            <a:ext cx="8767554" cy="1712521"/>
          </a:xfrm>
          <a:prstGeom prst="rect">
            <a:avLst/>
          </a:prstGeom>
          <a:ln w="12700">
            <a:miter lim="400000"/>
          </a:ln>
        </p:spPr>
      </p:pic>
      <p:sp>
        <p:nvSpPr>
          <p:cNvPr id="31" name="ΥΠΟΥΡΓΕΙΟ ΟΙΚΟΝΟΜΙΚΩΝ">
            <a:extLst>
              <a:ext uri="{FF2B5EF4-FFF2-40B4-BE49-F238E27FC236}">
                <a16:creationId xmlns:a16="http://schemas.microsoft.com/office/drawing/2014/main" id="{FADDB944-8329-4E45-B977-F8594DB7E8A6}"/>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32" name="Picture 31">
            <a:extLst>
              <a:ext uri="{FF2B5EF4-FFF2-40B4-BE49-F238E27FC236}">
                <a16:creationId xmlns:a16="http://schemas.microsoft.com/office/drawing/2014/main" id="{66019874-00CC-F44B-AE4E-07E3DB13CDAC}"/>
              </a:ext>
            </a:extLst>
          </p:cNvPr>
          <p:cNvPicPr>
            <a:picLocks noChangeAspect="1"/>
          </p:cNvPicPr>
          <p:nvPr/>
        </p:nvPicPr>
        <p:blipFill>
          <a:blip r:embed="rId5"/>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281670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602284" y="104975"/>
            <a:ext cx="11589716" cy="696696"/>
          </a:xfrm>
        </p:spPr>
        <p:txBody>
          <a:bodyPr>
            <a:normAutofit fontScale="90000"/>
          </a:bodyPr>
          <a:lstStyle/>
          <a:p>
            <a:r>
              <a:rPr lang="en-US" sz="4000" b="1" dirty="0"/>
              <a:t>Strategy for attracting business and talent</a:t>
            </a:r>
            <a:br>
              <a:rPr lang="en-US" sz="4000" dirty="0"/>
            </a:br>
            <a:r>
              <a:rPr lang="en-US" sz="4000" dirty="0"/>
              <a:t>		-Human Capital is our propulsive fuel for our future </a:t>
            </a:r>
          </a:p>
        </p:txBody>
      </p:sp>
      <p:sp>
        <p:nvSpPr>
          <p:cNvPr id="40" name="Freeform: Shape 39">
            <a:extLst>
              <a:ext uri="{FF2B5EF4-FFF2-40B4-BE49-F238E27FC236}">
                <a16:creationId xmlns:a16="http://schemas.microsoft.com/office/drawing/2014/main" id="{EB787BBC-6AB3-4115-B3EE-528F99457512}"/>
              </a:ext>
            </a:extLst>
          </p:cNvPr>
          <p:cNvSpPr/>
          <p:nvPr/>
        </p:nvSpPr>
        <p:spPr>
          <a:xfrm>
            <a:off x="1598663" y="2433299"/>
            <a:ext cx="2640003" cy="1661706"/>
          </a:xfrm>
          <a:custGeom>
            <a:avLst/>
            <a:gdLst>
              <a:gd name="connsiteX0" fmla="*/ 585608 w 2640003"/>
              <a:gd name="connsiteY0" fmla="*/ 1661706 h 1661706"/>
              <a:gd name="connsiteX1" fmla="*/ 0 w 2640003"/>
              <a:gd name="connsiteY1" fmla="*/ 1131103 h 1661706"/>
              <a:gd name="connsiteX2" fmla="*/ 1967607 w 2640003"/>
              <a:gd name="connsiteY2" fmla="*/ 0 h 1661706"/>
              <a:gd name="connsiteX3" fmla="*/ 2559340 w 2640003"/>
              <a:gd name="connsiteY3" fmla="*/ 341637 h 1661706"/>
              <a:gd name="connsiteX4" fmla="*/ 2640003 w 2640003"/>
              <a:gd name="connsiteY4" fmla="*/ 480711 h 1661706"/>
              <a:gd name="connsiteX0" fmla="*/ 585608 w 2640003"/>
              <a:gd name="connsiteY0" fmla="*/ 1661706 h 1661706"/>
              <a:gd name="connsiteX1" fmla="*/ 0 w 2640003"/>
              <a:gd name="connsiteY1" fmla="*/ 1131103 h 1661706"/>
              <a:gd name="connsiteX2" fmla="*/ 1967607 w 2640003"/>
              <a:gd name="connsiteY2" fmla="*/ 0 h 1661706"/>
              <a:gd name="connsiteX3" fmla="*/ 2640003 w 2640003"/>
              <a:gd name="connsiteY3" fmla="*/ 480711 h 1661706"/>
              <a:gd name="connsiteX4" fmla="*/ 585608 w 2640003"/>
              <a:gd name="connsiteY4" fmla="*/ 1661706 h 166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003" h="1661706">
                <a:moveTo>
                  <a:pt x="585608" y="1661706"/>
                </a:moveTo>
                <a:lnTo>
                  <a:pt x="0" y="1131103"/>
                </a:lnTo>
                <a:lnTo>
                  <a:pt x="1967607" y="0"/>
                </a:lnTo>
                <a:lnTo>
                  <a:pt x="2640003" y="480711"/>
                </a:lnTo>
                <a:lnTo>
                  <a:pt x="585608" y="166170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E933CB10-56A9-4818-9DCB-81DA9DD9604F}"/>
              </a:ext>
            </a:extLst>
          </p:cNvPr>
          <p:cNvSpPr/>
          <p:nvPr/>
        </p:nvSpPr>
        <p:spPr>
          <a:xfrm>
            <a:off x="844206" y="3692217"/>
            <a:ext cx="4149509" cy="1735707"/>
          </a:xfrm>
          <a:custGeom>
            <a:avLst/>
            <a:gdLst>
              <a:gd name="connsiteX0" fmla="*/ 631437 w 4149509"/>
              <a:gd name="connsiteY0" fmla="*/ 1735707 h 1735707"/>
              <a:gd name="connsiteX1" fmla="*/ 0 w 4149509"/>
              <a:gd name="connsiteY1" fmla="*/ 1172972 h 1735707"/>
              <a:gd name="connsiteX2" fmla="*/ 3401617 w 4149509"/>
              <a:gd name="connsiteY2" fmla="*/ 0 h 1735707"/>
              <a:gd name="connsiteX3" fmla="*/ 4070347 w 4149509"/>
              <a:gd name="connsiteY3" fmla="*/ 386092 h 1735707"/>
              <a:gd name="connsiteX4" fmla="*/ 4149509 w 4149509"/>
              <a:gd name="connsiteY4" fmla="*/ 522578 h 1735707"/>
              <a:gd name="connsiteX0" fmla="*/ 631437 w 4149509"/>
              <a:gd name="connsiteY0" fmla="*/ 1735707 h 1735707"/>
              <a:gd name="connsiteX1" fmla="*/ 0 w 4149509"/>
              <a:gd name="connsiteY1" fmla="*/ 1172972 h 1735707"/>
              <a:gd name="connsiteX2" fmla="*/ 3401617 w 4149509"/>
              <a:gd name="connsiteY2" fmla="*/ 0 h 1735707"/>
              <a:gd name="connsiteX3" fmla="*/ 4149509 w 4149509"/>
              <a:gd name="connsiteY3" fmla="*/ 522578 h 1735707"/>
              <a:gd name="connsiteX4" fmla="*/ 631437 w 4149509"/>
              <a:gd name="connsiteY4" fmla="*/ 1735707 h 173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509" h="1735707">
                <a:moveTo>
                  <a:pt x="631437" y="1735707"/>
                </a:moveTo>
                <a:lnTo>
                  <a:pt x="0" y="1172972"/>
                </a:lnTo>
                <a:lnTo>
                  <a:pt x="3401617" y="0"/>
                </a:lnTo>
                <a:lnTo>
                  <a:pt x="4149509" y="522578"/>
                </a:lnTo>
                <a:lnTo>
                  <a:pt x="631437" y="173570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C573D091-A1A6-45A6-BE81-9334A227C199}"/>
              </a:ext>
            </a:extLst>
          </p:cNvPr>
          <p:cNvSpPr/>
          <p:nvPr/>
        </p:nvSpPr>
        <p:spPr>
          <a:xfrm rot="10800000">
            <a:off x="466974" y="4865188"/>
            <a:ext cx="5281189" cy="650392"/>
          </a:xfrm>
          <a:custGeom>
            <a:avLst/>
            <a:gdLst>
              <a:gd name="connsiteX0" fmla="*/ 0 w 5281189"/>
              <a:gd name="connsiteY0" fmla="*/ 0 h 650392"/>
              <a:gd name="connsiteX1" fmla="*/ 5281189 w 5281189"/>
              <a:gd name="connsiteY1" fmla="*/ 0 h 650392"/>
              <a:gd name="connsiteX2" fmla="*/ 4903962 w 5281189"/>
              <a:gd name="connsiteY2" fmla="*/ 650392 h 650392"/>
              <a:gd name="connsiteX3" fmla="*/ 377228 w 5281189"/>
              <a:gd name="connsiteY3" fmla="*/ 650392 h 650392"/>
            </a:gdLst>
            <a:ahLst/>
            <a:cxnLst>
              <a:cxn ang="0">
                <a:pos x="connsiteX0" y="connsiteY0"/>
              </a:cxn>
              <a:cxn ang="0">
                <a:pos x="connsiteX1" y="connsiteY1"/>
              </a:cxn>
              <a:cxn ang="0">
                <a:pos x="connsiteX2" y="connsiteY2"/>
              </a:cxn>
              <a:cxn ang="0">
                <a:pos x="connsiteX3" y="connsiteY3"/>
              </a:cxn>
            </a:cxnLst>
            <a:rect l="l" t="t" r="r" b="b"/>
            <a:pathLst>
              <a:path w="5281189" h="650392">
                <a:moveTo>
                  <a:pt x="0" y="0"/>
                </a:moveTo>
                <a:lnTo>
                  <a:pt x="5281189" y="0"/>
                </a:lnTo>
                <a:lnTo>
                  <a:pt x="4903962" y="650392"/>
                </a:lnTo>
                <a:lnTo>
                  <a:pt x="377228" y="650392"/>
                </a:lnTo>
                <a:close/>
              </a:path>
            </a:pathLst>
          </a:custGeom>
          <a:solidFill>
            <a:srgbClr val="E28F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B2C55A66-4860-4BA8-94EE-EB5089C957EE}"/>
              </a:ext>
            </a:extLst>
          </p:cNvPr>
          <p:cNvSpPr txBox="1"/>
          <p:nvPr/>
        </p:nvSpPr>
        <p:spPr>
          <a:xfrm>
            <a:off x="2806848" y="4897997"/>
            <a:ext cx="601447" cy="58477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01</a:t>
            </a:r>
          </a:p>
        </p:txBody>
      </p:sp>
      <p:sp>
        <p:nvSpPr>
          <p:cNvPr id="25" name="Freeform: Shape 24">
            <a:extLst>
              <a:ext uri="{FF2B5EF4-FFF2-40B4-BE49-F238E27FC236}">
                <a16:creationId xmlns:a16="http://schemas.microsoft.com/office/drawing/2014/main" id="{B1BC6ED9-7DA9-4785-A2CE-3C1D57CB3745}"/>
              </a:ext>
            </a:extLst>
          </p:cNvPr>
          <p:cNvSpPr/>
          <p:nvPr/>
        </p:nvSpPr>
        <p:spPr>
          <a:xfrm rot="10800000" flipV="1">
            <a:off x="4211421" y="1898497"/>
            <a:ext cx="7516289" cy="1011430"/>
          </a:xfrm>
          <a:custGeom>
            <a:avLst/>
            <a:gdLst>
              <a:gd name="connsiteX0" fmla="*/ 4964899 w 4964899"/>
              <a:gd name="connsiteY0" fmla="*/ 0 h 650395"/>
              <a:gd name="connsiteX1" fmla="*/ 1323652 w 4964899"/>
              <a:gd name="connsiteY1" fmla="*/ 0 h 650395"/>
              <a:gd name="connsiteX2" fmla="*/ 1323652 w 4964899"/>
              <a:gd name="connsiteY2" fmla="*/ 1 h 650395"/>
              <a:gd name="connsiteX3" fmla="*/ 0 w 4964899"/>
              <a:gd name="connsiteY3" fmla="*/ 1 h 650395"/>
              <a:gd name="connsiteX4" fmla="*/ 0 w 4964899"/>
              <a:gd name="connsiteY4" fmla="*/ 650395 h 650395"/>
              <a:gd name="connsiteX5" fmla="*/ 2559539 w 4964899"/>
              <a:gd name="connsiteY5" fmla="*/ 650395 h 650395"/>
              <a:gd name="connsiteX6" fmla="*/ 2559540 w 4964899"/>
              <a:gd name="connsiteY6" fmla="*/ 650394 h 650395"/>
              <a:gd name="connsiteX7" fmla="*/ 4587672 w 4964899"/>
              <a:gd name="connsiteY7" fmla="*/ 650394 h 6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4899" h="650395">
                <a:moveTo>
                  <a:pt x="4964899" y="0"/>
                </a:moveTo>
                <a:lnTo>
                  <a:pt x="1323652" y="0"/>
                </a:lnTo>
                <a:lnTo>
                  <a:pt x="1323652" y="1"/>
                </a:lnTo>
                <a:lnTo>
                  <a:pt x="0" y="1"/>
                </a:lnTo>
                <a:lnTo>
                  <a:pt x="0" y="650395"/>
                </a:lnTo>
                <a:lnTo>
                  <a:pt x="2559539" y="650395"/>
                </a:lnTo>
                <a:lnTo>
                  <a:pt x="2559540" y="650394"/>
                </a:lnTo>
                <a:lnTo>
                  <a:pt x="4587672" y="6503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FA0459EB-7906-4493-8B3E-6FE5FC299465}"/>
              </a:ext>
            </a:extLst>
          </p:cNvPr>
          <p:cNvSpPr/>
          <p:nvPr/>
        </p:nvSpPr>
        <p:spPr>
          <a:xfrm flipV="1">
            <a:off x="4986894" y="3203370"/>
            <a:ext cx="6740817" cy="1011428"/>
          </a:xfrm>
          <a:custGeom>
            <a:avLst/>
            <a:gdLst>
              <a:gd name="connsiteX0" fmla="*/ 0 w 4209856"/>
              <a:gd name="connsiteY0" fmla="*/ 650394 h 650394"/>
              <a:gd name="connsiteX1" fmla="*/ 2398325 w 4209856"/>
              <a:gd name="connsiteY1" fmla="*/ 650394 h 650394"/>
              <a:gd name="connsiteX2" fmla="*/ 3772278 w 4209856"/>
              <a:gd name="connsiteY2" fmla="*/ 650394 h 650394"/>
              <a:gd name="connsiteX3" fmla="*/ 4209856 w 4209856"/>
              <a:gd name="connsiteY3" fmla="*/ 650394 h 650394"/>
              <a:gd name="connsiteX4" fmla="*/ 4209856 w 4209856"/>
              <a:gd name="connsiteY4" fmla="*/ 0 h 650394"/>
              <a:gd name="connsiteX5" fmla="*/ 3395050 w 4209856"/>
              <a:gd name="connsiteY5" fmla="*/ 0 h 650394"/>
              <a:gd name="connsiteX6" fmla="*/ 2775553 w 4209856"/>
              <a:gd name="connsiteY6" fmla="*/ 0 h 650394"/>
              <a:gd name="connsiteX7" fmla="*/ 377228 w 4209856"/>
              <a:gd name="connsiteY7" fmla="*/ 0 h 6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856" h="650394">
                <a:moveTo>
                  <a:pt x="0" y="650394"/>
                </a:moveTo>
                <a:lnTo>
                  <a:pt x="2398325" y="650394"/>
                </a:lnTo>
                <a:lnTo>
                  <a:pt x="3772278" y="650394"/>
                </a:lnTo>
                <a:lnTo>
                  <a:pt x="4209856" y="650394"/>
                </a:lnTo>
                <a:lnTo>
                  <a:pt x="4209856" y="0"/>
                </a:lnTo>
                <a:lnTo>
                  <a:pt x="3395050" y="0"/>
                </a:lnTo>
                <a:lnTo>
                  <a:pt x="2775553" y="0"/>
                </a:lnTo>
                <a:lnTo>
                  <a:pt x="37722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C1B08523-7A22-483F-B81D-4A7BCF8C68BC}"/>
              </a:ext>
            </a:extLst>
          </p:cNvPr>
          <p:cNvSpPr/>
          <p:nvPr/>
        </p:nvSpPr>
        <p:spPr>
          <a:xfrm flipV="1">
            <a:off x="5761760" y="4504153"/>
            <a:ext cx="5965951" cy="1011427"/>
          </a:xfrm>
          <a:custGeom>
            <a:avLst/>
            <a:gdLst>
              <a:gd name="connsiteX0" fmla="*/ 0 w 3455402"/>
              <a:gd name="connsiteY0" fmla="*/ 650393 h 650393"/>
              <a:gd name="connsiteX1" fmla="*/ 499461 w 3455402"/>
              <a:gd name="connsiteY1" fmla="*/ 650393 h 650393"/>
              <a:gd name="connsiteX2" fmla="*/ 2263368 w 3455402"/>
              <a:gd name="connsiteY2" fmla="*/ 650393 h 650393"/>
              <a:gd name="connsiteX3" fmla="*/ 3455402 w 3455402"/>
              <a:gd name="connsiteY3" fmla="*/ 650393 h 650393"/>
              <a:gd name="connsiteX4" fmla="*/ 3455402 w 3455402"/>
              <a:gd name="connsiteY4" fmla="*/ 0 h 650393"/>
              <a:gd name="connsiteX5" fmla="*/ 1886140 w 3455402"/>
              <a:gd name="connsiteY5" fmla="*/ 0 h 650393"/>
              <a:gd name="connsiteX6" fmla="*/ 1516488 w 3455402"/>
              <a:gd name="connsiteY6" fmla="*/ 0 h 650393"/>
              <a:gd name="connsiteX7" fmla="*/ 377228 w 3455402"/>
              <a:gd name="connsiteY7" fmla="*/ 0 h 65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5402" h="650393">
                <a:moveTo>
                  <a:pt x="0" y="650393"/>
                </a:moveTo>
                <a:lnTo>
                  <a:pt x="499461" y="650393"/>
                </a:lnTo>
                <a:lnTo>
                  <a:pt x="2263368" y="650393"/>
                </a:lnTo>
                <a:lnTo>
                  <a:pt x="3455402" y="650393"/>
                </a:lnTo>
                <a:lnTo>
                  <a:pt x="3455402" y="0"/>
                </a:lnTo>
                <a:lnTo>
                  <a:pt x="1886140" y="0"/>
                </a:lnTo>
                <a:lnTo>
                  <a:pt x="1516488" y="0"/>
                </a:lnTo>
                <a:lnTo>
                  <a:pt x="37722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AFA9E48-A849-4539-B33B-F97D341DD585}"/>
              </a:ext>
            </a:extLst>
          </p:cNvPr>
          <p:cNvSpPr/>
          <p:nvPr/>
        </p:nvSpPr>
        <p:spPr>
          <a:xfrm rot="21147748">
            <a:off x="2186725" y="2484417"/>
            <a:ext cx="2024948" cy="584574"/>
          </a:xfrm>
          <a:custGeom>
            <a:avLst/>
            <a:gdLst>
              <a:gd name="connsiteX0" fmla="*/ 1421419 w 2024948"/>
              <a:gd name="connsiteY0" fmla="*/ 0 h 584574"/>
              <a:gd name="connsiteX1" fmla="*/ 2024948 w 2024948"/>
              <a:gd name="connsiteY1" fmla="*/ 564759 h 584574"/>
              <a:gd name="connsiteX2" fmla="*/ 1976767 w 2024948"/>
              <a:gd name="connsiteY2" fmla="*/ 584574 h 584574"/>
              <a:gd name="connsiteX3" fmla="*/ 0 w 2024948"/>
              <a:gd name="connsiteY3" fmla="*/ 584574 h 584574"/>
              <a:gd name="connsiteX0" fmla="*/ 1421419 w 2024948"/>
              <a:gd name="connsiteY0" fmla="*/ 0 h 584574"/>
              <a:gd name="connsiteX1" fmla="*/ 2024948 w 2024948"/>
              <a:gd name="connsiteY1" fmla="*/ 564759 h 584574"/>
              <a:gd name="connsiteX2" fmla="*/ 0 w 2024948"/>
              <a:gd name="connsiteY2" fmla="*/ 584574 h 584574"/>
              <a:gd name="connsiteX3" fmla="*/ 1421419 w 2024948"/>
              <a:gd name="connsiteY3" fmla="*/ 0 h 584574"/>
            </a:gdLst>
            <a:ahLst/>
            <a:cxnLst>
              <a:cxn ang="0">
                <a:pos x="connsiteX0" y="connsiteY0"/>
              </a:cxn>
              <a:cxn ang="0">
                <a:pos x="connsiteX1" y="connsiteY1"/>
              </a:cxn>
              <a:cxn ang="0">
                <a:pos x="connsiteX2" y="connsiteY2"/>
              </a:cxn>
              <a:cxn ang="0">
                <a:pos x="connsiteX3" y="connsiteY3"/>
              </a:cxn>
            </a:cxnLst>
            <a:rect l="l" t="t" r="r" b="b"/>
            <a:pathLst>
              <a:path w="2024948" h="584574">
                <a:moveTo>
                  <a:pt x="1421419" y="0"/>
                </a:moveTo>
                <a:lnTo>
                  <a:pt x="2024948" y="564759"/>
                </a:lnTo>
                <a:lnTo>
                  <a:pt x="0" y="584574"/>
                </a:lnTo>
                <a:lnTo>
                  <a:pt x="1421419" y="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5F6D8DD1-0B7C-4785-B92F-AC93CE69B376}"/>
              </a:ext>
            </a:extLst>
          </p:cNvPr>
          <p:cNvSpPr/>
          <p:nvPr/>
        </p:nvSpPr>
        <p:spPr>
          <a:xfrm rot="21147748">
            <a:off x="1096492" y="3855348"/>
            <a:ext cx="3875836" cy="650955"/>
          </a:xfrm>
          <a:custGeom>
            <a:avLst/>
            <a:gdLst>
              <a:gd name="connsiteX0" fmla="*/ 3202956 w 3875836"/>
              <a:gd name="connsiteY0" fmla="*/ 0 h 650955"/>
              <a:gd name="connsiteX1" fmla="*/ 3875836 w 3875836"/>
              <a:gd name="connsiteY1" fmla="*/ 616168 h 650955"/>
              <a:gd name="connsiteX2" fmla="*/ 3704669 w 3875836"/>
              <a:gd name="connsiteY2" fmla="*/ 650955 h 650955"/>
              <a:gd name="connsiteX3" fmla="*/ 0 w 3875836"/>
              <a:gd name="connsiteY3" fmla="*/ 650955 h 650955"/>
              <a:gd name="connsiteX0" fmla="*/ 3202956 w 3875836"/>
              <a:gd name="connsiteY0" fmla="*/ 0 h 650955"/>
              <a:gd name="connsiteX1" fmla="*/ 3875836 w 3875836"/>
              <a:gd name="connsiteY1" fmla="*/ 616168 h 650955"/>
              <a:gd name="connsiteX2" fmla="*/ 0 w 3875836"/>
              <a:gd name="connsiteY2" fmla="*/ 650955 h 650955"/>
              <a:gd name="connsiteX3" fmla="*/ 3202956 w 3875836"/>
              <a:gd name="connsiteY3" fmla="*/ 0 h 650955"/>
            </a:gdLst>
            <a:ahLst/>
            <a:cxnLst>
              <a:cxn ang="0">
                <a:pos x="connsiteX0" y="connsiteY0"/>
              </a:cxn>
              <a:cxn ang="0">
                <a:pos x="connsiteX1" y="connsiteY1"/>
              </a:cxn>
              <a:cxn ang="0">
                <a:pos x="connsiteX2" y="connsiteY2"/>
              </a:cxn>
              <a:cxn ang="0">
                <a:pos x="connsiteX3" y="connsiteY3"/>
              </a:cxn>
            </a:cxnLst>
            <a:rect l="l" t="t" r="r" b="b"/>
            <a:pathLst>
              <a:path w="3875836" h="650955">
                <a:moveTo>
                  <a:pt x="3202956" y="0"/>
                </a:moveTo>
                <a:lnTo>
                  <a:pt x="3875836" y="616168"/>
                </a:lnTo>
                <a:lnTo>
                  <a:pt x="0" y="650955"/>
                </a:lnTo>
                <a:lnTo>
                  <a:pt x="3202956" y="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6E734B76-DB4A-432E-BE87-A08908C34C22}"/>
              </a:ext>
            </a:extLst>
          </p:cNvPr>
          <p:cNvSpPr/>
          <p:nvPr/>
        </p:nvSpPr>
        <p:spPr>
          <a:xfrm>
            <a:off x="2353117" y="962832"/>
            <a:ext cx="1131684" cy="1470468"/>
          </a:xfrm>
          <a:custGeom>
            <a:avLst/>
            <a:gdLst>
              <a:gd name="connsiteX0" fmla="*/ 754456 w 1230099"/>
              <a:gd name="connsiteY0" fmla="*/ 1470468 h 1470468"/>
              <a:gd name="connsiteX1" fmla="*/ 0 w 1230099"/>
              <a:gd name="connsiteY1" fmla="*/ 1470468 h 1470468"/>
              <a:gd name="connsiteX2" fmla="*/ 98415 w 1230099"/>
              <a:gd name="connsiteY2" fmla="*/ 1300786 h 1470468"/>
              <a:gd name="connsiteX3" fmla="*/ 475643 w 1230099"/>
              <a:gd name="connsiteY3" fmla="*/ 650393 h 1470468"/>
              <a:gd name="connsiteX4" fmla="*/ 852871 w 1230099"/>
              <a:gd name="connsiteY4" fmla="*/ 0 h 1470468"/>
              <a:gd name="connsiteX5" fmla="*/ 1230099 w 1230099"/>
              <a:gd name="connsiteY5" fmla="*/ 650393 h 1470468"/>
              <a:gd name="connsiteX0" fmla="*/ 656041 w 1131684"/>
              <a:gd name="connsiteY0" fmla="*/ 1470468 h 1470468"/>
              <a:gd name="connsiteX1" fmla="*/ 0 w 1131684"/>
              <a:gd name="connsiteY1" fmla="*/ 1300786 h 1470468"/>
              <a:gd name="connsiteX2" fmla="*/ 377228 w 1131684"/>
              <a:gd name="connsiteY2" fmla="*/ 650393 h 1470468"/>
              <a:gd name="connsiteX3" fmla="*/ 754456 w 1131684"/>
              <a:gd name="connsiteY3" fmla="*/ 0 h 1470468"/>
              <a:gd name="connsiteX4" fmla="*/ 1131684 w 1131684"/>
              <a:gd name="connsiteY4" fmla="*/ 650393 h 1470468"/>
              <a:gd name="connsiteX5" fmla="*/ 656041 w 1131684"/>
              <a:gd name="connsiteY5" fmla="*/ 1470468 h 14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684" h="1470468">
                <a:moveTo>
                  <a:pt x="656041" y="1470468"/>
                </a:moveTo>
                <a:lnTo>
                  <a:pt x="0" y="1300786"/>
                </a:lnTo>
                <a:lnTo>
                  <a:pt x="377228" y="650393"/>
                </a:lnTo>
                <a:lnTo>
                  <a:pt x="754456" y="0"/>
                </a:lnTo>
                <a:lnTo>
                  <a:pt x="1131684" y="650393"/>
                </a:lnTo>
                <a:lnTo>
                  <a:pt x="656041" y="147046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C438B545-5EF5-4B02-8E86-0FB324D7A5DF}"/>
              </a:ext>
            </a:extLst>
          </p:cNvPr>
          <p:cNvSpPr/>
          <p:nvPr/>
        </p:nvSpPr>
        <p:spPr>
          <a:xfrm>
            <a:off x="1975889" y="2263617"/>
            <a:ext cx="2263368" cy="650393"/>
          </a:xfrm>
          <a:custGeom>
            <a:avLst/>
            <a:gdLst>
              <a:gd name="connsiteX0" fmla="*/ 2263368 w 2263368"/>
              <a:gd name="connsiteY0" fmla="*/ 650393 h 650393"/>
              <a:gd name="connsiteX1" fmla="*/ 0 w 2263368"/>
              <a:gd name="connsiteY1" fmla="*/ 650393 h 650393"/>
              <a:gd name="connsiteX2" fmla="*/ 377228 w 2263368"/>
              <a:gd name="connsiteY2" fmla="*/ 0 h 650393"/>
              <a:gd name="connsiteX3" fmla="*/ 1886140 w 2263368"/>
              <a:gd name="connsiteY3" fmla="*/ 0 h 650393"/>
            </a:gdLst>
            <a:ahLst/>
            <a:cxnLst>
              <a:cxn ang="0">
                <a:pos x="connsiteX0" y="connsiteY0"/>
              </a:cxn>
              <a:cxn ang="0">
                <a:pos x="connsiteX1" y="connsiteY1"/>
              </a:cxn>
              <a:cxn ang="0">
                <a:pos x="connsiteX2" y="connsiteY2"/>
              </a:cxn>
              <a:cxn ang="0">
                <a:pos x="connsiteX3" y="connsiteY3"/>
              </a:cxn>
            </a:cxnLst>
            <a:rect l="l" t="t" r="r" b="b"/>
            <a:pathLst>
              <a:path w="2263368" h="650393">
                <a:moveTo>
                  <a:pt x="2263368" y="650393"/>
                </a:moveTo>
                <a:lnTo>
                  <a:pt x="0" y="650393"/>
                </a:lnTo>
                <a:lnTo>
                  <a:pt x="377228" y="0"/>
                </a:lnTo>
                <a:lnTo>
                  <a:pt x="1886140" y="0"/>
                </a:lnTo>
                <a:close/>
              </a:path>
            </a:pathLst>
          </a:custGeom>
          <a:solidFill>
            <a:srgbClr val="EE67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2C85AA8-491A-45A4-A309-A6C18595E695}"/>
              </a:ext>
            </a:extLst>
          </p:cNvPr>
          <p:cNvSpPr txBox="1"/>
          <p:nvPr/>
        </p:nvSpPr>
        <p:spPr>
          <a:xfrm>
            <a:off x="2806848" y="2296426"/>
            <a:ext cx="601447" cy="58477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03</a:t>
            </a:r>
          </a:p>
        </p:txBody>
      </p:sp>
      <p:sp>
        <p:nvSpPr>
          <p:cNvPr id="17" name="Freeform: Shape 16">
            <a:extLst>
              <a:ext uri="{FF2B5EF4-FFF2-40B4-BE49-F238E27FC236}">
                <a16:creationId xmlns:a16="http://schemas.microsoft.com/office/drawing/2014/main" id="{90A314A9-4100-4E9E-B384-F16DD805B2D9}"/>
              </a:ext>
            </a:extLst>
          </p:cNvPr>
          <p:cNvSpPr/>
          <p:nvPr/>
        </p:nvSpPr>
        <p:spPr>
          <a:xfrm>
            <a:off x="1221434" y="3564402"/>
            <a:ext cx="3772278" cy="650393"/>
          </a:xfrm>
          <a:custGeom>
            <a:avLst/>
            <a:gdLst>
              <a:gd name="connsiteX0" fmla="*/ 3772278 w 3772278"/>
              <a:gd name="connsiteY0" fmla="*/ 650393 h 650393"/>
              <a:gd name="connsiteX1" fmla="*/ 0 w 3772278"/>
              <a:gd name="connsiteY1" fmla="*/ 650393 h 650393"/>
              <a:gd name="connsiteX2" fmla="*/ 377228 w 3772278"/>
              <a:gd name="connsiteY2" fmla="*/ 0 h 650393"/>
              <a:gd name="connsiteX3" fmla="*/ 3395050 w 3772278"/>
              <a:gd name="connsiteY3" fmla="*/ 0 h 650393"/>
            </a:gdLst>
            <a:ahLst/>
            <a:cxnLst>
              <a:cxn ang="0">
                <a:pos x="connsiteX0" y="connsiteY0"/>
              </a:cxn>
              <a:cxn ang="0">
                <a:pos x="connsiteX1" y="connsiteY1"/>
              </a:cxn>
              <a:cxn ang="0">
                <a:pos x="connsiteX2" y="connsiteY2"/>
              </a:cxn>
              <a:cxn ang="0">
                <a:pos x="connsiteX3" y="connsiteY3"/>
              </a:cxn>
            </a:cxnLst>
            <a:rect l="l" t="t" r="r" b="b"/>
            <a:pathLst>
              <a:path w="3772278" h="650393">
                <a:moveTo>
                  <a:pt x="3772278" y="650393"/>
                </a:moveTo>
                <a:lnTo>
                  <a:pt x="0" y="650393"/>
                </a:lnTo>
                <a:lnTo>
                  <a:pt x="377228" y="0"/>
                </a:lnTo>
                <a:lnTo>
                  <a:pt x="3395050" y="0"/>
                </a:lnTo>
                <a:close/>
              </a:path>
            </a:pathLst>
          </a:custGeom>
          <a:solidFill>
            <a:srgbClr val="25BE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FCF598C2-66EF-42C5-816A-D2DD294FA0E9}"/>
              </a:ext>
            </a:extLst>
          </p:cNvPr>
          <p:cNvSpPr txBox="1"/>
          <p:nvPr/>
        </p:nvSpPr>
        <p:spPr>
          <a:xfrm>
            <a:off x="2806848" y="3597212"/>
            <a:ext cx="601447" cy="58477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02</a:t>
            </a:r>
          </a:p>
        </p:txBody>
      </p:sp>
      <p:sp>
        <p:nvSpPr>
          <p:cNvPr id="23" name="Μέσω του προτεινόμενου κρατικού προϋπολογισμού καθίσταται εφικτή:…">
            <a:extLst>
              <a:ext uri="{FF2B5EF4-FFF2-40B4-BE49-F238E27FC236}">
                <a16:creationId xmlns:a16="http://schemas.microsoft.com/office/drawing/2014/main" id="{29C149A6-76FF-81E3-2EF5-75867290E400}"/>
              </a:ext>
            </a:extLst>
          </p:cNvPr>
          <p:cNvSpPr txBox="1"/>
          <p:nvPr/>
        </p:nvSpPr>
        <p:spPr>
          <a:xfrm>
            <a:off x="4877304" y="2087937"/>
            <a:ext cx="6972475"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Creation of a best-in-class competitive and modern, business-friendly  environment</a:t>
            </a:r>
          </a:p>
        </p:txBody>
      </p:sp>
      <p:sp>
        <p:nvSpPr>
          <p:cNvPr id="24" name="Μέσω του προτεινόμενου κρατικού προϋπολογισμού καθίσταται εφικτή:…">
            <a:extLst>
              <a:ext uri="{FF2B5EF4-FFF2-40B4-BE49-F238E27FC236}">
                <a16:creationId xmlns:a16="http://schemas.microsoft.com/office/drawing/2014/main" id="{B03B0BD9-2156-41A9-9CE6-DF4767CA64F7}"/>
              </a:ext>
            </a:extLst>
          </p:cNvPr>
          <p:cNvSpPr txBox="1"/>
          <p:nvPr/>
        </p:nvSpPr>
        <p:spPr>
          <a:xfrm>
            <a:off x="5687293" y="3240171"/>
            <a:ext cx="6321975" cy="97462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Comprehensive strategy that actively promotes continuous reforms and provides support and incentives to foreign investors &amp; companies.</a:t>
            </a:r>
          </a:p>
        </p:txBody>
      </p:sp>
      <p:sp>
        <p:nvSpPr>
          <p:cNvPr id="26" name="Μέσω του προτεινόμενου κρατικού προϋπολογισμού καθίσταται εφικτή:…">
            <a:extLst>
              <a:ext uri="{FF2B5EF4-FFF2-40B4-BE49-F238E27FC236}">
                <a16:creationId xmlns:a16="http://schemas.microsoft.com/office/drawing/2014/main" id="{660098AE-0F4A-837A-B70E-4B39ADCEECE9}"/>
              </a:ext>
            </a:extLst>
          </p:cNvPr>
          <p:cNvSpPr txBox="1"/>
          <p:nvPr/>
        </p:nvSpPr>
        <p:spPr>
          <a:xfrm>
            <a:off x="6430303" y="4504153"/>
            <a:ext cx="5354738" cy="97462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Specialised, highly professional services,  Fast-Track mechanism and ‘personalised service </a:t>
            </a:r>
          </a:p>
        </p:txBody>
      </p:sp>
      <p:pic>
        <p:nvPicPr>
          <p:cNvPr id="22" name="Image" descr="Image">
            <a:extLst>
              <a:ext uri="{FF2B5EF4-FFF2-40B4-BE49-F238E27FC236}">
                <a16:creationId xmlns:a16="http://schemas.microsoft.com/office/drawing/2014/main" id="{6D22F2A8-490E-AE4C-A64B-4873132CBF42}"/>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28" name="ΥΠΟΥΡΓΕΙΟ ΟΙΚΟΝΟΜΙΚΩΝ">
            <a:extLst>
              <a:ext uri="{FF2B5EF4-FFF2-40B4-BE49-F238E27FC236}">
                <a16:creationId xmlns:a16="http://schemas.microsoft.com/office/drawing/2014/main" id="{3999C8DA-A87C-5848-8834-AEBC108A0950}"/>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30" name="Picture 29">
            <a:extLst>
              <a:ext uri="{FF2B5EF4-FFF2-40B4-BE49-F238E27FC236}">
                <a16:creationId xmlns:a16="http://schemas.microsoft.com/office/drawing/2014/main" id="{61EE0FC6-02A1-4849-B86E-93D0EA9B931B}"/>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52724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p:cNvSpPr/>
          <p:nvPr/>
        </p:nvSpPr>
        <p:spPr>
          <a:xfrm>
            <a:off x="-28591" y="8271"/>
            <a:ext cx="8784045" cy="5557233"/>
          </a:xfrm>
          <a:prstGeom prst="rect">
            <a:avLst/>
          </a:prstGeom>
          <a:solidFill>
            <a:srgbClr val="307788"/>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Calibri"/>
              <a:ea typeface="+mn-ea"/>
              <a:cs typeface="+mn-cs"/>
              <a:sym typeface="Helvetica Neue Medium"/>
            </a:endParaRPr>
          </a:p>
        </p:txBody>
      </p:sp>
      <p:sp>
        <p:nvSpPr>
          <p:cNvPr id="204" name="headline goes here goes here"/>
          <p:cNvSpPr txBox="1"/>
          <p:nvPr/>
        </p:nvSpPr>
        <p:spPr>
          <a:xfrm>
            <a:off x="635000" y="568911"/>
            <a:ext cx="7494016" cy="453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lnSpc>
                <a:spcPct val="120000"/>
              </a:lnSpc>
              <a:defRPr sz="4000" cap="all">
                <a:solidFill>
                  <a:srgbClr val="FFFFFF"/>
                </a:solidFill>
                <a:latin typeface="Arial"/>
                <a:ea typeface="Arial"/>
                <a:cs typeface="Arial"/>
                <a:sym typeface="Arial"/>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FFFFFF"/>
                </a:solidFill>
                <a:effectLst/>
                <a:uLnTx/>
                <a:uFillTx/>
                <a:latin typeface="Arial"/>
                <a:cs typeface="Arial"/>
                <a:sym typeface="Arial"/>
              </a:rPr>
              <a:t>Numerous investment opportunities</a:t>
            </a:r>
            <a:endParaRPr kumimoji="0" sz="2400" b="1" i="0" u="none" strike="noStrike" kern="1200" cap="all" spc="0" normalizeH="0" baseline="0" noProof="0" dirty="0">
              <a:ln>
                <a:noFill/>
              </a:ln>
              <a:solidFill>
                <a:srgbClr val="FFFFFF"/>
              </a:solidFill>
              <a:effectLst/>
              <a:uLnTx/>
              <a:uFillTx/>
              <a:latin typeface="Arial"/>
              <a:cs typeface="Arial"/>
              <a:sym typeface="Arial"/>
            </a:endParaRPr>
          </a:p>
        </p:txBody>
      </p:sp>
      <p:sp>
        <p:nvSpPr>
          <p:cNvPr id="206"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634999" y="1472348"/>
            <a:ext cx="8120455" cy="4038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3500" b="0" i="1">
                <a:solidFill>
                  <a:srgbClr val="FFFFFF"/>
                </a:solidFill>
                <a:latin typeface="Arial"/>
                <a:ea typeface="Arial"/>
                <a:cs typeface="Arial"/>
                <a:sym typeface="Arial"/>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Cyprus has many new and existing projects seeking for expansion and in search of strategic investors and partners, in sectors such as:</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Renewable Energy</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Healthcare &amp; Bio-Technology</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Tourism and Hospitality</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Higher Education</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ICT and Fintech</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Real Estate</a:t>
            </a:r>
          </a:p>
          <a:p>
            <a:pPr marL="720000" marR="0" lvl="0" indent="-22860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Shipping</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75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26" name="Imagen 93">
            <a:extLst>
              <a:ext uri="{FF2B5EF4-FFF2-40B4-BE49-F238E27FC236}">
                <a16:creationId xmlns:a16="http://schemas.microsoft.com/office/drawing/2014/main" id="{A946393C-163C-4E5A-A31A-B1B0C388CAE8}"/>
              </a:ext>
            </a:extLst>
          </p:cNvPr>
          <p:cNvPicPr>
            <a:picLocks/>
          </p:cNvPicPr>
          <p:nvPr/>
        </p:nvPicPr>
        <p:blipFill rotWithShape="1">
          <a:blip r:embed="rId2">
            <a:extLst>
              <a:ext uri="{28A0092B-C50C-407E-A947-70E740481C1C}">
                <a14:useLocalDpi xmlns:a14="http://schemas.microsoft.com/office/drawing/2010/main" val="0"/>
              </a:ext>
            </a:extLst>
          </a:blip>
          <a:srcRect l="46868" r="4960"/>
          <a:stretch/>
        </p:blipFill>
        <p:spPr>
          <a:xfrm>
            <a:off x="8755455" y="8272"/>
            <a:ext cx="3436545" cy="5565204"/>
          </a:xfrm>
          <a:prstGeom prst="rect">
            <a:avLst/>
          </a:prstGeom>
        </p:spPr>
      </p:pic>
      <p:pic>
        <p:nvPicPr>
          <p:cNvPr id="6" name="Image" descr="Image">
            <a:extLst>
              <a:ext uri="{FF2B5EF4-FFF2-40B4-BE49-F238E27FC236}">
                <a16:creationId xmlns:a16="http://schemas.microsoft.com/office/drawing/2014/main" id="{38DFA932-2E7B-EB48-9585-10F2A96EE98C}"/>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7" name="ΥΠΟΥΡΓΕΙΟ ΟΙΚΟΝΟΜΙΚΩΝ">
            <a:extLst>
              <a:ext uri="{FF2B5EF4-FFF2-40B4-BE49-F238E27FC236}">
                <a16:creationId xmlns:a16="http://schemas.microsoft.com/office/drawing/2014/main" id="{62AE085A-F4A8-5343-852F-CF109B536B8E}"/>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8" name="Picture 7">
            <a:extLst>
              <a:ext uri="{FF2B5EF4-FFF2-40B4-BE49-F238E27FC236}">
                <a16:creationId xmlns:a16="http://schemas.microsoft.com/office/drawing/2014/main" id="{1EA37130-B73B-3449-BECB-EA535D95FA4D}"/>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165507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7336CE-9401-BB65-47D9-45E35DD53C9B}"/>
              </a:ext>
            </a:extLst>
          </p:cNvPr>
          <p:cNvGrpSpPr/>
          <p:nvPr/>
        </p:nvGrpSpPr>
        <p:grpSpPr>
          <a:xfrm>
            <a:off x="289932" y="677846"/>
            <a:ext cx="11586117" cy="5166288"/>
            <a:chOff x="85992" y="1097012"/>
            <a:chExt cx="11865175" cy="5573159"/>
          </a:xfrm>
          <a:solidFill>
            <a:schemeClr val="bg1"/>
          </a:solidFill>
        </p:grpSpPr>
        <p:pic>
          <p:nvPicPr>
            <p:cNvPr id="16" name="Picture 2" descr="Easybrain - Simple Mobile Experiences">
              <a:extLst>
                <a:ext uri="{FF2B5EF4-FFF2-40B4-BE49-F238E27FC236}">
                  <a16:creationId xmlns:a16="http://schemas.microsoft.com/office/drawing/2014/main" id="{592BC081-067A-4D3E-B5E4-3F6A6C5B06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87" t="16645" r="8694" b="20465"/>
            <a:stretch/>
          </p:blipFill>
          <p:spPr bwMode="auto">
            <a:xfrm>
              <a:off x="2304199" y="3658000"/>
              <a:ext cx="1782310" cy="725302"/>
            </a:xfrm>
            <a:prstGeom prst="rect">
              <a:avLst/>
            </a:prstGeom>
            <a:grpFill/>
          </p:spPr>
        </p:pic>
        <p:pic>
          <p:nvPicPr>
            <p:cNvPr id="23" name="Picture 2" descr="RHB Bank Gets Modern Capital Markets Tech with Murex - Global Ethical  Banking">
              <a:extLst>
                <a:ext uri="{FF2B5EF4-FFF2-40B4-BE49-F238E27FC236}">
                  <a16:creationId xmlns:a16="http://schemas.microsoft.com/office/drawing/2014/main" id="{2349324D-7D54-4033-AFE0-1E95AAB96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049" y="1375740"/>
              <a:ext cx="1498492" cy="768222"/>
            </a:xfrm>
            <a:prstGeom prst="rect">
              <a:avLst/>
            </a:prstGeom>
            <a:grpFill/>
          </p:spPr>
        </p:pic>
        <p:pic>
          <p:nvPicPr>
            <p:cNvPr id="4" name="Picture 34" descr="http://t0.gstatic.com/images?q=tbn:ANd9GcQcNzSVj9aee6Nrq3cRXSfgr_0S01qkfIdLIT6aw1nZpNatYdfj4g">
              <a:extLst>
                <a:ext uri="{FF2B5EF4-FFF2-40B4-BE49-F238E27FC236}">
                  <a16:creationId xmlns:a16="http://schemas.microsoft.com/office/drawing/2014/main" id="{4EC33BF2-A0F0-4F17-AE0B-2600190BF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6" t="7086" r="11068" b="10700"/>
            <a:stretch/>
          </p:blipFill>
          <p:spPr bwMode="auto">
            <a:xfrm>
              <a:off x="2104563" y="1107465"/>
              <a:ext cx="1662498" cy="10786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6" descr="http://t1.gstatic.com/images?q=tbn:ANd9GcSe4vwzHatq9tAAeIAsTan7fgxzFaXb7l8gFlBHJ2YTR0FeLojzSg">
              <a:extLst>
                <a:ext uri="{FF2B5EF4-FFF2-40B4-BE49-F238E27FC236}">
                  <a16:creationId xmlns:a16="http://schemas.microsoft.com/office/drawing/2014/main" id="{8843FB48-BD05-4546-A0EA-D0B9ED511D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869" y="2192955"/>
              <a:ext cx="1706427" cy="58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6" descr="Image result for 3CX logo">
              <a:extLst>
                <a:ext uri="{FF2B5EF4-FFF2-40B4-BE49-F238E27FC236}">
                  <a16:creationId xmlns:a16="http://schemas.microsoft.com/office/drawing/2014/main" id="{32D2BC41-F8FE-45CD-B96F-F4B8BEDDF78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52" t="9886" r="3295" b="11362"/>
            <a:stretch/>
          </p:blipFill>
          <p:spPr bwMode="auto">
            <a:xfrm>
              <a:off x="5102001" y="2379188"/>
              <a:ext cx="1156490" cy="585386"/>
            </a:xfrm>
            <a:prstGeom prst="rect">
              <a:avLst/>
            </a:prstGeom>
            <a:grpFill/>
          </p:spPr>
        </p:pic>
        <p:pic>
          <p:nvPicPr>
            <p:cNvPr id="7" name="Picture 2" descr="Image result for etoro cyprus logo">
              <a:extLst>
                <a:ext uri="{FF2B5EF4-FFF2-40B4-BE49-F238E27FC236}">
                  <a16:creationId xmlns:a16="http://schemas.microsoft.com/office/drawing/2014/main" id="{54206D02-9991-4059-A6DE-2D359FB4DF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1496" y="1302459"/>
              <a:ext cx="1631541" cy="775801"/>
            </a:xfrm>
            <a:prstGeom prst="rect">
              <a:avLst/>
            </a:prstGeom>
            <a:grpFill/>
          </p:spPr>
        </p:pic>
        <p:pic>
          <p:nvPicPr>
            <p:cNvPr id="8" name="Picture 8" descr="Image result for isignthis logo">
              <a:extLst>
                <a:ext uri="{FF2B5EF4-FFF2-40B4-BE49-F238E27FC236}">
                  <a16:creationId xmlns:a16="http://schemas.microsoft.com/office/drawing/2014/main" id="{829087DC-95DD-43B2-9191-5A0006B463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9938" y="4609179"/>
              <a:ext cx="2001229" cy="522483"/>
            </a:xfrm>
            <a:prstGeom prst="rect">
              <a:avLst/>
            </a:prstGeom>
            <a:grpFill/>
          </p:spPr>
        </p:pic>
        <p:pic>
          <p:nvPicPr>
            <p:cNvPr id="9" name="Picture 8" descr="A close up of a logo&#10;&#10;Description automatically generated">
              <a:extLst>
                <a:ext uri="{FF2B5EF4-FFF2-40B4-BE49-F238E27FC236}">
                  <a16:creationId xmlns:a16="http://schemas.microsoft.com/office/drawing/2014/main" id="{F03B457A-F8EE-4D66-BD79-3366BB1C2F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611" b="22139"/>
            <a:stretch/>
          </p:blipFill>
          <p:spPr>
            <a:xfrm>
              <a:off x="9924046" y="1097012"/>
              <a:ext cx="1977468" cy="956680"/>
            </a:xfrm>
            <a:prstGeom prst="rect">
              <a:avLst/>
            </a:prstGeom>
            <a:grpFill/>
          </p:spPr>
        </p:pic>
        <p:pic>
          <p:nvPicPr>
            <p:cNvPr id="11" name="Picture 10">
              <a:extLst>
                <a:ext uri="{FF2B5EF4-FFF2-40B4-BE49-F238E27FC236}">
                  <a16:creationId xmlns:a16="http://schemas.microsoft.com/office/drawing/2014/main" id="{CEF9BD39-05BC-429B-92EC-2A6D66ABAE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3291" y="4304758"/>
              <a:ext cx="1309555" cy="397988"/>
            </a:xfrm>
            <a:prstGeom prst="rect">
              <a:avLst/>
            </a:prstGeom>
            <a:grpFill/>
          </p:spPr>
        </p:pic>
        <p:pic>
          <p:nvPicPr>
            <p:cNvPr id="12" name="Picture 11">
              <a:extLst>
                <a:ext uri="{FF2B5EF4-FFF2-40B4-BE49-F238E27FC236}">
                  <a16:creationId xmlns:a16="http://schemas.microsoft.com/office/drawing/2014/main" id="{5603D8A3-F015-47C1-A91D-50940A52C8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76974" y="4191992"/>
              <a:ext cx="1374106" cy="755245"/>
            </a:xfrm>
            <a:prstGeom prst="rect">
              <a:avLst/>
            </a:prstGeom>
            <a:grpFill/>
          </p:spPr>
        </p:pic>
        <p:pic>
          <p:nvPicPr>
            <p:cNvPr id="13" name="Picture 12" descr="A close up of a sign&#10;&#10;Description automatically generated">
              <a:extLst>
                <a:ext uri="{FF2B5EF4-FFF2-40B4-BE49-F238E27FC236}">
                  <a16:creationId xmlns:a16="http://schemas.microsoft.com/office/drawing/2014/main" id="{9BF7DE3F-51A7-4FAC-8BA7-45782327A2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7377" y="1365638"/>
              <a:ext cx="1156490" cy="636288"/>
            </a:xfrm>
            <a:prstGeom prst="rect">
              <a:avLst/>
            </a:prstGeom>
            <a:grpFill/>
          </p:spPr>
        </p:pic>
        <p:pic>
          <p:nvPicPr>
            <p:cNvPr id="14" name="Picture 13" descr="A close up of a logo&#10;&#10;Description automatically generated">
              <a:extLst>
                <a:ext uri="{FF2B5EF4-FFF2-40B4-BE49-F238E27FC236}">
                  <a16:creationId xmlns:a16="http://schemas.microsoft.com/office/drawing/2014/main" id="{0EEC8418-EBD9-4C21-B1E0-9E92F65542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2310" y="5918157"/>
              <a:ext cx="1706427" cy="522483"/>
            </a:xfrm>
            <a:prstGeom prst="rect">
              <a:avLst/>
            </a:prstGeom>
            <a:grpFill/>
          </p:spPr>
        </p:pic>
        <p:pic>
          <p:nvPicPr>
            <p:cNvPr id="15" name="Picture 14" descr="A picture containing drawing, computer&#10;&#10;Description automatically generated">
              <a:extLst>
                <a:ext uri="{FF2B5EF4-FFF2-40B4-BE49-F238E27FC236}">
                  <a16:creationId xmlns:a16="http://schemas.microsoft.com/office/drawing/2014/main" id="{DC535992-5817-4B47-9355-2EFF5D4698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21133" y="5153597"/>
              <a:ext cx="2352028" cy="464020"/>
            </a:xfrm>
            <a:prstGeom prst="rect">
              <a:avLst/>
            </a:prstGeom>
            <a:grpFill/>
          </p:spPr>
        </p:pic>
        <p:pic>
          <p:nvPicPr>
            <p:cNvPr id="17" name="Picture 4" descr="Dmitrii Polezhaev | Dribbble">
              <a:extLst>
                <a:ext uri="{FF2B5EF4-FFF2-40B4-BE49-F238E27FC236}">
                  <a16:creationId xmlns:a16="http://schemas.microsoft.com/office/drawing/2014/main" id="{45A1236D-477E-4DE5-9432-4184B6528F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000" t="39153" r="13750" b="40528"/>
            <a:stretch/>
          </p:blipFill>
          <p:spPr bwMode="auto">
            <a:xfrm>
              <a:off x="4616679" y="5143822"/>
              <a:ext cx="2383617" cy="457483"/>
            </a:xfrm>
            <a:prstGeom prst="rect">
              <a:avLst/>
            </a:prstGeom>
            <a:grpFill/>
          </p:spPr>
        </p:pic>
        <p:pic>
          <p:nvPicPr>
            <p:cNvPr id="18" name="Picture 6">
              <a:extLst>
                <a:ext uri="{FF2B5EF4-FFF2-40B4-BE49-F238E27FC236}">
                  <a16:creationId xmlns:a16="http://schemas.microsoft.com/office/drawing/2014/main" id="{AD3AC7FA-98AC-496B-9A98-0189BC0AA92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8013" t="17986" r="13799" b="24611"/>
            <a:stretch/>
          </p:blipFill>
          <p:spPr bwMode="auto">
            <a:xfrm>
              <a:off x="5475701" y="3216348"/>
              <a:ext cx="1603588" cy="686517"/>
            </a:xfrm>
            <a:prstGeom prst="rect">
              <a:avLst/>
            </a:prstGeom>
            <a:grpFill/>
          </p:spPr>
        </p:pic>
        <p:pic>
          <p:nvPicPr>
            <p:cNvPr id="19" name="Picture 8" descr="BrainRocket | The IT Company of the Future">
              <a:extLst>
                <a:ext uri="{FF2B5EF4-FFF2-40B4-BE49-F238E27FC236}">
                  <a16:creationId xmlns:a16="http://schemas.microsoft.com/office/drawing/2014/main" id="{C17B277D-A68B-44AD-9127-808EB96E40A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1470" y="2679238"/>
              <a:ext cx="1417314" cy="677056"/>
            </a:xfrm>
            <a:prstGeom prst="rect">
              <a:avLst/>
            </a:prstGeom>
            <a:grpFill/>
          </p:spPr>
        </p:pic>
        <p:pic>
          <p:nvPicPr>
            <p:cNvPr id="20" name="Picture 10" descr="Jobs in MUFG Investor Services FinTech Limited">
              <a:extLst>
                <a:ext uri="{FF2B5EF4-FFF2-40B4-BE49-F238E27FC236}">
                  <a16:creationId xmlns:a16="http://schemas.microsoft.com/office/drawing/2014/main" id="{9199E10B-95A0-4B96-97B4-99D3A919384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21685" y="4482758"/>
              <a:ext cx="1782310" cy="587671"/>
            </a:xfrm>
            <a:prstGeom prst="rect">
              <a:avLst/>
            </a:prstGeom>
            <a:grpFill/>
          </p:spPr>
        </p:pic>
        <p:pic>
          <p:nvPicPr>
            <p:cNvPr id="21" name="Picture 12" descr="Daily Exness Rebates $3.75 | Exness Review">
              <a:extLst>
                <a:ext uri="{FF2B5EF4-FFF2-40B4-BE49-F238E27FC236}">
                  <a16:creationId xmlns:a16="http://schemas.microsoft.com/office/drawing/2014/main" id="{92D38A15-5A87-45ED-B83E-0FFAC52308F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0567" t="38483" r="8379" b="33561"/>
            <a:stretch/>
          </p:blipFill>
          <p:spPr bwMode="auto">
            <a:xfrm>
              <a:off x="310540" y="2540292"/>
              <a:ext cx="2054869" cy="418314"/>
            </a:xfrm>
            <a:prstGeom prst="rect">
              <a:avLst/>
            </a:prstGeom>
            <a:grpFill/>
          </p:spPr>
        </p:pic>
        <p:pic>
          <p:nvPicPr>
            <p:cNvPr id="24" name="Picture 16" descr="Image result for Openway logo">
              <a:extLst>
                <a:ext uri="{FF2B5EF4-FFF2-40B4-BE49-F238E27FC236}">
                  <a16:creationId xmlns:a16="http://schemas.microsoft.com/office/drawing/2014/main" id="{D283A857-37ED-473B-A20B-7C5F556C625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830" t="31170" r="3830" b="25632"/>
            <a:stretch/>
          </p:blipFill>
          <p:spPr bwMode="auto">
            <a:xfrm>
              <a:off x="2015037" y="5369017"/>
              <a:ext cx="1842505" cy="795927"/>
            </a:xfrm>
            <a:prstGeom prst="rect">
              <a:avLst/>
            </a:prstGeom>
            <a:grpFill/>
          </p:spPr>
        </p:pic>
        <p:sp>
          <p:nvSpPr>
            <p:cNvPr id="30" name="ΥΠΟΥΡΓΕΙΟ ΟΙΚΟΝΟΜΙΚΩΝ">
              <a:extLst>
                <a:ext uri="{FF2B5EF4-FFF2-40B4-BE49-F238E27FC236}">
                  <a16:creationId xmlns:a16="http://schemas.microsoft.com/office/drawing/2014/main" id="{831B4650-B09B-406D-B203-E806F4499274}"/>
                </a:ext>
              </a:extLst>
            </p:cNvPr>
            <p:cNvSpPr txBox="1">
              <a:spLocks/>
            </p:cNvSpPr>
            <p:nvPr/>
          </p:nvSpPr>
          <p:spPr>
            <a:xfrm>
              <a:off x="7168746" y="6337988"/>
              <a:ext cx="3630109" cy="237424"/>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fontScale="92500" lnSpcReduction="10000"/>
            </a:bodyPr>
            <a:lstStyle>
              <a:lvl1pPr marL="635000" marR="0" indent="-635000" algn="l" defTabSz="825500" latinLnBrk="0">
                <a:lnSpc>
                  <a:spcPct val="100000"/>
                </a:lnSpc>
                <a:spcBef>
                  <a:spcPts val="5900"/>
                </a:spcBef>
                <a:spcAft>
                  <a:spcPts val="0"/>
                </a:spcAft>
                <a:buClrTx/>
                <a:buSzPct val="125000"/>
                <a:buFontTx/>
                <a:buChar char="•"/>
                <a:tabLst/>
                <a:defRPr sz="2500" b="1" i="0" u="none" strike="noStrike" cap="none" spc="0" baseline="0">
                  <a:solidFill>
                    <a:srgbClr val="FFFFFF"/>
                  </a:solidFill>
                  <a:uFillTx/>
                  <a:latin typeface="Arial"/>
                  <a:ea typeface="Arial"/>
                  <a:cs typeface="Arial"/>
                  <a:sym typeface="Arial"/>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825500" rtl="0" eaLnBrk="1" fontAlgn="auto" latinLnBrk="0" hangingPunct="1">
                <a:lnSpc>
                  <a:spcPct val="100000"/>
                </a:lnSpc>
                <a:spcBef>
                  <a:spcPts val="5900"/>
                </a:spcBef>
                <a:spcAft>
                  <a:spcPts val="0"/>
                </a:spcAft>
                <a:buClrTx/>
                <a:buSzPct val="125000"/>
                <a:buFontTx/>
                <a:buNone/>
                <a:tabLst/>
                <a:defRPr/>
              </a:pPr>
              <a:r>
                <a:rPr kumimoji="0" lang="en-US" sz="1250" b="1" i="0" u="none" strike="noStrike" kern="1200" cap="none" spc="0" normalizeH="0" baseline="0" noProof="0" dirty="0">
                  <a:ln>
                    <a:noFill/>
                  </a:ln>
                  <a:solidFill>
                    <a:srgbClr val="FFFFFF"/>
                  </a:solidFill>
                  <a:effectLst/>
                  <a:uLnTx/>
                  <a:uFillTx/>
                  <a:latin typeface="Arial"/>
                  <a:cs typeface="Arial"/>
                  <a:sym typeface="Arial"/>
                </a:rPr>
                <a:t>MINISTRY OF INTERIOR</a:t>
              </a:r>
            </a:p>
          </p:txBody>
        </p:sp>
        <p:sp>
          <p:nvSpPr>
            <p:cNvPr id="32" name="ΚΥΠΡΙΑΚΗ ΔΗΜΟΚΡΑΤΙΑ / ΠΝΕΥΜΑΤΙΚΑ ΔΙΚΑΙΩΜΑΤΑ 2020">
              <a:extLst>
                <a:ext uri="{FF2B5EF4-FFF2-40B4-BE49-F238E27FC236}">
                  <a16:creationId xmlns:a16="http://schemas.microsoft.com/office/drawing/2014/main" id="{523285B3-6184-4442-B02E-9B65C3CF729F}"/>
                </a:ext>
              </a:extLst>
            </p:cNvPr>
            <p:cNvSpPr txBox="1"/>
            <p:nvPr/>
          </p:nvSpPr>
          <p:spPr>
            <a:xfrm>
              <a:off x="605309" y="6429413"/>
              <a:ext cx="2007531" cy="24075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b="0">
                  <a:solidFill>
                    <a:srgbClr val="FFFFFF"/>
                  </a:solidFill>
                  <a:latin typeface="Arial"/>
                  <a:ea typeface="Arial"/>
                  <a:cs typeface="Arial"/>
                  <a:sym typeface="Arial"/>
                </a:defRPr>
              </a:pPr>
              <a:r>
                <a:rPr kumimoji="0" lang="en-US" sz="500" b="1" i="0" u="none" strike="noStrike" kern="1200" cap="none" spc="0" normalizeH="0" baseline="0" noProof="0" dirty="0">
                  <a:ln>
                    <a:noFill/>
                  </a:ln>
                  <a:solidFill>
                    <a:srgbClr val="FFFFFF"/>
                  </a:solidFill>
                  <a:effectLst/>
                  <a:uLnTx/>
                  <a:uFillTx/>
                  <a:latin typeface="Arial"/>
                  <a:cs typeface="Arial"/>
                  <a:sym typeface="Arial"/>
                </a:rPr>
                <a:t>Republic of Cyprus / copyright 2021</a:t>
              </a:r>
              <a:endParaRPr kumimoji="0" sz="5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339FF391-C5DA-4FF5-BF02-89D527CF3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51654" y="4275025"/>
              <a:ext cx="776878" cy="310751"/>
            </a:xfrm>
            <a:prstGeom prst="rect">
              <a:avLst/>
            </a:prstGeom>
            <a:grpFill/>
          </p:spPr>
        </p:pic>
        <p:pic>
          <p:nvPicPr>
            <p:cNvPr id="1028" name="Picture 4" descr="microsoft-logo | The Fintech Times">
              <a:extLst>
                <a:ext uri="{FF2B5EF4-FFF2-40B4-BE49-F238E27FC236}">
                  <a16:creationId xmlns:a16="http://schemas.microsoft.com/office/drawing/2014/main" id="{1AF2C636-8338-44A9-85C0-FAB75B829B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62423" y="4220397"/>
              <a:ext cx="781118" cy="622405"/>
            </a:xfrm>
            <a:prstGeom prst="rect">
              <a:avLst/>
            </a:prstGeom>
            <a:grpFill/>
          </p:spPr>
        </p:pic>
        <p:pic>
          <p:nvPicPr>
            <p:cNvPr id="1030" name="Picture 6">
              <a:extLst>
                <a:ext uri="{FF2B5EF4-FFF2-40B4-BE49-F238E27FC236}">
                  <a16:creationId xmlns:a16="http://schemas.microsoft.com/office/drawing/2014/main" id="{A40328DC-FD16-45B6-8E2D-E1281B72563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998061" y="5914475"/>
              <a:ext cx="1717478" cy="631978"/>
            </a:xfrm>
            <a:prstGeom prst="rect">
              <a:avLst/>
            </a:prstGeom>
            <a:grpFill/>
          </p:spPr>
        </p:pic>
        <p:pic>
          <p:nvPicPr>
            <p:cNvPr id="1034" name="Picture 10" descr="Techrelam: ABAP System Logs and Traces">
              <a:extLst>
                <a:ext uri="{FF2B5EF4-FFF2-40B4-BE49-F238E27FC236}">
                  <a16:creationId xmlns:a16="http://schemas.microsoft.com/office/drawing/2014/main" id="{458AE5D2-0286-4E12-9AC0-0E9405D5BE0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7457" y="5520480"/>
              <a:ext cx="1247764" cy="784813"/>
            </a:xfrm>
            <a:prstGeom prst="rect">
              <a:avLst/>
            </a:prstGeom>
            <a:grpFill/>
          </p:spPr>
        </p:pic>
        <p:pic>
          <p:nvPicPr>
            <p:cNvPr id="1036" name="Picture 12" descr="Soffos - Crunchbase Company Profile &amp; Funding">
              <a:extLst>
                <a:ext uri="{FF2B5EF4-FFF2-40B4-BE49-F238E27FC236}">
                  <a16:creationId xmlns:a16="http://schemas.microsoft.com/office/drawing/2014/main" id="{979D84C0-41D2-4428-AD18-9EBF158A1C4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95095" y="3288893"/>
              <a:ext cx="1071563" cy="1071563"/>
            </a:xfrm>
            <a:prstGeom prst="rect">
              <a:avLst/>
            </a:prstGeom>
            <a:grpFill/>
          </p:spPr>
        </p:pic>
        <p:pic>
          <p:nvPicPr>
            <p:cNvPr id="22" name="Picture 8" descr="Image result for U-TX logo">
              <a:extLst>
                <a:ext uri="{FF2B5EF4-FFF2-40B4-BE49-F238E27FC236}">
                  <a16:creationId xmlns:a16="http://schemas.microsoft.com/office/drawing/2014/main" id="{F1350821-B09B-4CAE-A210-3FE8551304F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09381" y="3208491"/>
              <a:ext cx="1187525" cy="967618"/>
            </a:xfrm>
            <a:prstGeom prst="rect">
              <a:avLst/>
            </a:prstGeom>
            <a:grpFill/>
          </p:spPr>
        </p:pic>
        <p:pic>
          <p:nvPicPr>
            <p:cNvPr id="34" name="Picture 2" descr="Image result for columbia shipmanagement logo">
              <a:extLst>
                <a:ext uri="{FF2B5EF4-FFF2-40B4-BE49-F238E27FC236}">
                  <a16:creationId xmlns:a16="http://schemas.microsoft.com/office/drawing/2014/main" id="{D666585B-0F1B-4603-B977-598A3EE1E5D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601287" y="1369901"/>
              <a:ext cx="1325940" cy="816196"/>
            </a:xfrm>
            <a:prstGeom prst="rect">
              <a:avLst/>
            </a:prstGeom>
            <a:grpFill/>
          </p:spPr>
        </p:pic>
        <p:pic>
          <p:nvPicPr>
            <p:cNvPr id="35" name="Picture 6" descr="Image result for msc ship management logo">
              <a:extLst>
                <a:ext uri="{FF2B5EF4-FFF2-40B4-BE49-F238E27FC236}">
                  <a16:creationId xmlns:a16="http://schemas.microsoft.com/office/drawing/2014/main" id="{0AB45A09-D12E-4DC9-A65B-5B7B133B4BF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31876" y="2053692"/>
              <a:ext cx="923524" cy="923524"/>
            </a:xfrm>
            <a:prstGeom prst="rect">
              <a:avLst/>
            </a:prstGeom>
            <a:grpFill/>
          </p:spPr>
        </p:pic>
        <p:pic>
          <p:nvPicPr>
            <p:cNvPr id="36" name="Picture 8" descr="Image result for fml ship management ltd logo">
              <a:extLst>
                <a:ext uri="{FF2B5EF4-FFF2-40B4-BE49-F238E27FC236}">
                  <a16:creationId xmlns:a16="http://schemas.microsoft.com/office/drawing/2014/main" id="{CBE0F179-8CA9-41B8-A2B0-0226D74C4AC4}"/>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3000" t="28890" r="20959" b="740"/>
            <a:stretch/>
          </p:blipFill>
          <p:spPr bwMode="auto">
            <a:xfrm>
              <a:off x="7522441" y="3562926"/>
              <a:ext cx="1665945" cy="470676"/>
            </a:xfrm>
            <a:prstGeom prst="rect">
              <a:avLst/>
            </a:prstGeom>
            <a:grpFill/>
          </p:spPr>
        </p:pic>
        <p:pic>
          <p:nvPicPr>
            <p:cNvPr id="37" name="Picture 10" descr="Image result for interorient shipmanagement logo">
              <a:extLst>
                <a:ext uri="{FF2B5EF4-FFF2-40B4-BE49-F238E27FC236}">
                  <a16:creationId xmlns:a16="http://schemas.microsoft.com/office/drawing/2014/main" id="{F433208C-9E12-4CCF-95B1-CFBF96CB1EA9}"/>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9173" t="17116" r="8632" b="20617"/>
            <a:stretch/>
          </p:blipFill>
          <p:spPr bwMode="auto">
            <a:xfrm>
              <a:off x="146540" y="1423928"/>
              <a:ext cx="1966221" cy="796658"/>
            </a:xfrm>
            <a:prstGeom prst="rect">
              <a:avLst/>
            </a:prstGeom>
            <a:grpFill/>
          </p:spPr>
        </p:pic>
        <p:pic>
          <p:nvPicPr>
            <p:cNvPr id="39" name="Picture 14" descr="Image result for intership navigation logo">
              <a:extLst>
                <a:ext uri="{FF2B5EF4-FFF2-40B4-BE49-F238E27FC236}">
                  <a16:creationId xmlns:a16="http://schemas.microsoft.com/office/drawing/2014/main" id="{BEEAD615-D407-4312-969F-EFA1A9D4110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51250" y="5684652"/>
              <a:ext cx="907329" cy="907329"/>
            </a:xfrm>
            <a:prstGeom prst="rect">
              <a:avLst/>
            </a:prstGeom>
            <a:grpFill/>
          </p:spPr>
        </p:pic>
        <p:pic>
          <p:nvPicPr>
            <p:cNvPr id="40" name="Picture 16" descr="Image result for marlow navigation logo">
              <a:extLst>
                <a:ext uri="{FF2B5EF4-FFF2-40B4-BE49-F238E27FC236}">
                  <a16:creationId xmlns:a16="http://schemas.microsoft.com/office/drawing/2014/main" id="{C3E3AA92-8334-411A-9257-C63975B7B78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9922" t="20697" r="21094" b="10626"/>
            <a:stretch/>
          </p:blipFill>
          <p:spPr bwMode="auto">
            <a:xfrm>
              <a:off x="217315" y="4409348"/>
              <a:ext cx="1340635" cy="1228282"/>
            </a:xfrm>
            <a:prstGeom prst="rect">
              <a:avLst/>
            </a:prstGeom>
            <a:grpFill/>
          </p:spPr>
        </p:pic>
        <p:pic>
          <p:nvPicPr>
            <p:cNvPr id="41" name="Picture 18" descr="Image result for scf shipping cyprus logo">
              <a:extLst>
                <a:ext uri="{FF2B5EF4-FFF2-40B4-BE49-F238E27FC236}">
                  <a16:creationId xmlns:a16="http://schemas.microsoft.com/office/drawing/2014/main" id="{D9EA4966-0E69-4F50-BFAF-CEBA3AB9E72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340092" y="2322389"/>
              <a:ext cx="1167907" cy="867588"/>
            </a:xfrm>
            <a:prstGeom prst="rect">
              <a:avLst/>
            </a:prstGeom>
            <a:grpFill/>
          </p:spPr>
        </p:pic>
        <p:pic>
          <p:nvPicPr>
            <p:cNvPr id="42" name="Picture 22" descr="Image result for bsm shipping management logo">
              <a:extLst>
                <a:ext uri="{FF2B5EF4-FFF2-40B4-BE49-F238E27FC236}">
                  <a16:creationId xmlns:a16="http://schemas.microsoft.com/office/drawing/2014/main" id="{A9096F0C-B5A5-4E15-9B68-BD958706FFA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856800" y="4012083"/>
              <a:ext cx="977557" cy="470676"/>
            </a:xfrm>
            <a:prstGeom prst="rect">
              <a:avLst/>
            </a:prstGeom>
            <a:grpFill/>
          </p:spPr>
        </p:pic>
        <p:pic>
          <p:nvPicPr>
            <p:cNvPr id="43" name="Picture 24" descr="Image result for uniteam marine cyprus logo">
              <a:extLst>
                <a:ext uri="{FF2B5EF4-FFF2-40B4-BE49-F238E27FC236}">
                  <a16:creationId xmlns:a16="http://schemas.microsoft.com/office/drawing/2014/main" id="{B54371D9-DE42-4779-9DAC-1259E3F6FF4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53004" y="6056144"/>
              <a:ext cx="2419194" cy="412300"/>
            </a:xfrm>
            <a:prstGeom prst="rect">
              <a:avLst/>
            </a:prstGeom>
            <a:grpFill/>
          </p:spPr>
        </p:pic>
        <p:pic>
          <p:nvPicPr>
            <p:cNvPr id="44" name="Picture 26" descr="Image result for safe bulkers management logo">
              <a:extLst>
                <a:ext uri="{FF2B5EF4-FFF2-40B4-BE49-F238E27FC236}">
                  <a16:creationId xmlns:a16="http://schemas.microsoft.com/office/drawing/2014/main" id="{955D42E9-9C92-4485-860D-EA0821D955E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612840" y="3028036"/>
              <a:ext cx="1447021" cy="454675"/>
            </a:xfrm>
            <a:prstGeom prst="rect">
              <a:avLst/>
            </a:prstGeom>
            <a:grpFill/>
          </p:spPr>
        </p:pic>
        <p:pic>
          <p:nvPicPr>
            <p:cNvPr id="45" name="Picture 28" descr="Image result for lmz logo">
              <a:extLst>
                <a:ext uri="{FF2B5EF4-FFF2-40B4-BE49-F238E27FC236}">
                  <a16:creationId xmlns:a16="http://schemas.microsoft.com/office/drawing/2014/main" id="{D2B196B3-ADC4-41D2-B482-E57E18283452}"/>
                </a:ext>
              </a:extLst>
            </p:cNvP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18878" b="21744"/>
            <a:stretch/>
          </p:blipFill>
          <p:spPr bwMode="auto">
            <a:xfrm>
              <a:off x="4015293" y="2181098"/>
              <a:ext cx="893073" cy="530288"/>
            </a:xfrm>
            <a:prstGeom prst="rect">
              <a:avLst/>
            </a:prstGeom>
            <a:grpFill/>
          </p:spPr>
        </p:pic>
        <p:pic>
          <p:nvPicPr>
            <p:cNvPr id="46" name="Picture 30" descr="Image result for osm shipping logo">
              <a:extLst>
                <a:ext uri="{FF2B5EF4-FFF2-40B4-BE49-F238E27FC236}">
                  <a16:creationId xmlns:a16="http://schemas.microsoft.com/office/drawing/2014/main" id="{4E22521B-5260-4101-9B0A-03C62BCD26BD}"/>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275419" y="3037460"/>
              <a:ext cx="948666" cy="839436"/>
            </a:xfrm>
            <a:prstGeom prst="rect">
              <a:avLst/>
            </a:prstGeom>
            <a:grpFill/>
          </p:spPr>
        </p:pic>
        <p:pic>
          <p:nvPicPr>
            <p:cNvPr id="48" name="Picture 34" descr="Image result for lowland shipping logo">
              <a:extLst>
                <a:ext uri="{FF2B5EF4-FFF2-40B4-BE49-F238E27FC236}">
                  <a16:creationId xmlns:a16="http://schemas.microsoft.com/office/drawing/2014/main" id="{62F58C87-53CA-4E81-B33D-B7C393E6280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590744" y="2275409"/>
              <a:ext cx="1266798" cy="530288"/>
            </a:xfrm>
            <a:prstGeom prst="rect">
              <a:avLst/>
            </a:prstGeom>
            <a:grpFill/>
          </p:spPr>
        </p:pic>
        <p:pic>
          <p:nvPicPr>
            <p:cNvPr id="38" name="Picture 12" descr="Image result for edt offshore logo">
              <a:extLst>
                <a:ext uri="{FF2B5EF4-FFF2-40B4-BE49-F238E27FC236}">
                  <a16:creationId xmlns:a16="http://schemas.microsoft.com/office/drawing/2014/main" id="{F75F7538-B21F-43ED-A9BA-3A9AAB96E5AC}"/>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5992" y="3200063"/>
              <a:ext cx="1109104" cy="822585"/>
            </a:xfrm>
            <a:prstGeom prst="rect">
              <a:avLst/>
            </a:prstGeom>
            <a:grpFill/>
          </p:spPr>
        </p:pic>
      </p:grpSp>
      <p:sp>
        <p:nvSpPr>
          <p:cNvPr id="47" name="Title 39">
            <a:extLst>
              <a:ext uri="{FF2B5EF4-FFF2-40B4-BE49-F238E27FC236}">
                <a16:creationId xmlns:a16="http://schemas.microsoft.com/office/drawing/2014/main" id="{EB00A7A8-3E36-F465-D03E-DB72CA4FB6E9}"/>
              </a:ext>
            </a:extLst>
          </p:cNvPr>
          <p:cNvSpPr txBox="1">
            <a:spLocks/>
          </p:cNvSpPr>
          <p:nvPr/>
        </p:nvSpPr>
        <p:spPr>
          <a:xfrm>
            <a:off x="-15137" y="-29715"/>
            <a:ext cx="9762005" cy="707560"/>
          </a:xfrm>
          <a:prstGeom prst="rect">
            <a:avLst/>
          </a:prstGeom>
          <a:solidFill>
            <a:srgbClr val="0A798A"/>
          </a:solidFill>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white">
                    <a:lumMod val="95000"/>
                  </a:prstClr>
                </a:solidFill>
                <a:effectLst/>
                <a:uLnTx/>
                <a:uFillTx/>
                <a:latin typeface="Arial" panose="020B0604020202020204" pitchFamily="34" charset="0"/>
                <a:ea typeface="+mj-ea"/>
                <a:cs typeface="Arial" panose="020B0604020202020204" pitchFamily="34" charset="0"/>
              </a:rPr>
              <a:t>Home to tech multinationals, and more …</a:t>
            </a:r>
            <a:endParaRPr kumimoji="0" lang="el-GR" sz="4000" b="0" i="1" u="none" strike="noStrike" kern="1200" cap="none" spc="0" normalizeH="0" baseline="0" noProof="0" dirty="0">
              <a:ln>
                <a:noFill/>
              </a:ln>
              <a:solidFill>
                <a:prstClr val="white">
                  <a:lumMod val="95000"/>
                </a:prstClr>
              </a:solidFill>
              <a:effectLst/>
              <a:uLnTx/>
              <a:uFillTx/>
              <a:latin typeface="Arial" panose="020B0604020202020204" pitchFamily="34" charset="0"/>
              <a:ea typeface="+mj-ea"/>
              <a:cs typeface="Arial" panose="020B0604020202020204" pitchFamily="34" charset="0"/>
            </a:endParaRPr>
          </a:p>
        </p:txBody>
      </p:sp>
      <p:sp>
        <p:nvSpPr>
          <p:cNvPr id="50" name="ΥΠΟΥΡΓΕΙΟ ΟΙΚΟΝΟΜΙΚΩΝ">
            <a:extLst>
              <a:ext uri="{FF2B5EF4-FFF2-40B4-BE49-F238E27FC236}">
                <a16:creationId xmlns:a16="http://schemas.microsoft.com/office/drawing/2014/main" id="{6B001308-B2F0-666B-B38F-3EEF212AF882}"/>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FFFFFF"/>
                </a:solidFill>
                <a:effectLst/>
                <a:uLnTx/>
                <a:uFillTx/>
                <a:latin typeface="Arial"/>
                <a:cs typeface="Arial"/>
                <a:sym typeface="Arial"/>
              </a:rPr>
              <a:t>DEPUTY MINISTRY OF RESEARCH, INNOVATION AND DIGITAL POLICY</a:t>
            </a:r>
            <a:endParaRPr kumimoji="0" lang="el-GR" sz="1600" b="1" i="0" u="none" strike="noStrike" kern="1200" cap="none" spc="0" normalizeH="0" baseline="0" noProof="0" dirty="0">
              <a:ln>
                <a:noFill/>
              </a:ln>
              <a:solidFill>
                <a:srgbClr val="FFFFFF"/>
              </a:solidFill>
              <a:effectLst/>
              <a:uLnTx/>
              <a:uFillTx/>
              <a:latin typeface="Arial"/>
              <a:cs typeface="Arial"/>
              <a:sym typeface="Arial"/>
            </a:endParaRPr>
          </a:p>
        </p:txBody>
      </p:sp>
      <p:pic>
        <p:nvPicPr>
          <p:cNvPr id="51" name="Image" descr="Image">
            <a:extLst>
              <a:ext uri="{FF2B5EF4-FFF2-40B4-BE49-F238E27FC236}">
                <a16:creationId xmlns:a16="http://schemas.microsoft.com/office/drawing/2014/main" id="{40B594BC-E6BA-9E4E-AE6A-C95711107734}"/>
              </a:ext>
            </a:extLst>
          </p:cNvPr>
          <p:cNvPicPr>
            <a:picLocks noChangeAspect="1"/>
          </p:cNvPicPr>
          <p:nvPr/>
        </p:nvPicPr>
        <p:blipFill>
          <a:blip r:embed="rId41"/>
          <a:stretch>
            <a:fillRect/>
          </a:stretch>
        </p:blipFill>
        <p:spPr>
          <a:xfrm>
            <a:off x="3598545" y="5326103"/>
            <a:ext cx="8767554" cy="1712521"/>
          </a:xfrm>
          <a:prstGeom prst="rect">
            <a:avLst/>
          </a:prstGeom>
          <a:ln w="12700">
            <a:miter lim="400000"/>
          </a:ln>
        </p:spPr>
      </p:pic>
      <p:sp>
        <p:nvSpPr>
          <p:cNvPr id="52" name="ΥΠΟΥΡΓΕΙΟ ΟΙΚΟΝΟΜΙΚΩΝ">
            <a:extLst>
              <a:ext uri="{FF2B5EF4-FFF2-40B4-BE49-F238E27FC236}">
                <a16:creationId xmlns:a16="http://schemas.microsoft.com/office/drawing/2014/main" id="{0EA7A1F8-F847-664C-8B7E-5C29F67FF59C}"/>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53" name="Picture 52">
            <a:extLst>
              <a:ext uri="{FF2B5EF4-FFF2-40B4-BE49-F238E27FC236}">
                <a16:creationId xmlns:a16="http://schemas.microsoft.com/office/drawing/2014/main" id="{2E5E6530-4E0D-B74D-8BC1-E857F4A63E3F}"/>
              </a:ext>
            </a:extLst>
          </p:cNvPr>
          <p:cNvPicPr>
            <a:picLocks noChangeAspect="1"/>
          </p:cNvPicPr>
          <p:nvPr/>
        </p:nvPicPr>
        <p:blipFill>
          <a:blip r:embed="rId42"/>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998747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6AE30D7-150A-46DD-A4A7-9AAA552B5784}"/>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tretch>
            <a:fillRect/>
          </a:stretch>
        </p:blipFill>
        <p:spPr>
          <a:xfrm>
            <a:off x="-1671" y="-18012"/>
            <a:ext cx="12193671" cy="6894023"/>
          </a:xfrm>
          <a:prstGeom prst="rect">
            <a:avLst/>
          </a:prstGeom>
          <a:effectLst>
            <a:softEdge rad="0"/>
          </a:effectLst>
        </p:spPr>
      </p:pic>
      <p:sp>
        <p:nvSpPr>
          <p:cNvPr id="2" name="Title 1">
            <a:extLst>
              <a:ext uri="{FF2B5EF4-FFF2-40B4-BE49-F238E27FC236}">
                <a16:creationId xmlns:a16="http://schemas.microsoft.com/office/drawing/2014/main" id="{B637A423-4559-4CD0-BBE7-D66088A961BF}"/>
              </a:ext>
            </a:extLst>
          </p:cNvPr>
          <p:cNvSpPr>
            <a:spLocks noGrp="1"/>
          </p:cNvSpPr>
          <p:nvPr>
            <p:ph type="title"/>
          </p:nvPr>
        </p:nvSpPr>
        <p:spPr>
          <a:xfrm>
            <a:off x="795130" y="473542"/>
            <a:ext cx="10863470" cy="713709"/>
          </a:xfrm>
        </p:spPr>
        <p:txBody>
          <a:bodyPr>
            <a:normAutofit/>
          </a:bodyPr>
          <a:lstStyle/>
          <a:p>
            <a:pPr algn="ctr"/>
            <a:r>
              <a:rPr lang="en-US" b="1" dirty="0">
                <a:solidFill>
                  <a:schemeClr val="bg1"/>
                </a:solidFill>
              </a:rPr>
              <a:t>We invest in </a:t>
            </a:r>
            <a:r>
              <a:rPr lang="en-US" b="1" dirty="0">
                <a:solidFill>
                  <a:srgbClr val="F36E3B"/>
                </a:solidFill>
              </a:rPr>
              <a:t>TECHNOLOGY </a:t>
            </a:r>
            <a:r>
              <a:rPr lang="en-US" b="1" dirty="0">
                <a:solidFill>
                  <a:schemeClr val="bg1"/>
                </a:solidFill>
              </a:rPr>
              <a:t>and </a:t>
            </a:r>
            <a:r>
              <a:rPr lang="en-US" b="1" dirty="0">
                <a:solidFill>
                  <a:srgbClr val="F36E3B"/>
                </a:solidFill>
              </a:rPr>
              <a:t>HUMANS</a:t>
            </a:r>
          </a:p>
        </p:txBody>
      </p:sp>
      <p:sp>
        <p:nvSpPr>
          <p:cNvPr id="127" name="Google Shape;115;p16">
            <a:extLst>
              <a:ext uri="{FF2B5EF4-FFF2-40B4-BE49-F238E27FC236}">
                <a16:creationId xmlns:a16="http://schemas.microsoft.com/office/drawing/2014/main" id="{D11008E0-2128-42B0-8FDF-BA98681E9725}"/>
              </a:ext>
            </a:extLst>
          </p:cNvPr>
          <p:cNvSpPr txBox="1"/>
          <p:nvPr/>
        </p:nvSpPr>
        <p:spPr>
          <a:xfrm>
            <a:off x="795130" y="1955090"/>
            <a:ext cx="4418653" cy="121648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STEM</a:t>
            </a:r>
          </a:p>
        </p:txBody>
      </p:sp>
      <p:sp>
        <p:nvSpPr>
          <p:cNvPr id="14" name="Google Shape;685;p29">
            <a:extLst>
              <a:ext uri="{FF2B5EF4-FFF2-40B4-BE49-F238E27FC236}">
                <a16:creationId xmlns:a16="http://schemas.microsoft.com/office/drawing/2014/main" id="{122F15EB-FB6B-4ED0-8FAF-FBB99410C13E}"/>
              </a:ext>
            </a:extLst>
          </p:cNvPr>
          <p:cNvSpPr/>
          <p:nvPr/>
        </p:nvSpPr>
        <p:spPr>
          <a:xfrm>
            <a:off x="1093274" y="3352917"/>
            <a:ext cx="2410562" cy="583870"/>
          </a:xfrm>
          <a:prstGeom prst="roundRect">
            <a:avLst>
              <a:gd name="adj" fmla="val 50000"/>
            </a:avLst>
          </a:prstGeom>
          <a:solidFill>
            <a:srgbClr val="0EB1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cience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Google Shape;692;p29">
            <a:extLst>
              <a:ext uri="{FF2B5EF4-FFF2-40B4-BE49-F238E27FC236}">
                <a16:creationId xmlns:a16="http://schemas.microsoft.com/office/drawing/2014/main" id="{3154CC72-85AE-462C-BD8A-1F5A52D6C70C}"/>
              </a:ext>
            </a:extLst>
          </p:cNvPr>
          <p:cNvSpPr/>
          <p:nvPr/>
        </p:nvSpPr>
        <p:spPr>
          <a:xfrm>
            <a:off x="1093274" y="4051661"/>
            <a:ext cx="2448893" cy="558836"/>
          </a:xfrm>
          <a:prstGeom prst="roundRect">
            <a:avLst>
              <a:gd name="adj" fmla="val 50000"/>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T</a:t>
            </a:r>
            <a:r>
              <a:rPr kumimoji="0" lang="e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echnology</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Google Shape;699;p29">
            <a:extLst>
              <a:ext uri="{FF2B5EF4-FFF2-40B4-BE49-F238E27FC236}">
                <a16:creationId xmlns:a16="http://schemas.microsoft.com/office/drawing/2014/main" id="{EE8DB736-B3A7-4CDD-A301-2B6FE46F09DE}"/>
              </a:ext>
            </a:extLst>
          </p:cNvPr>
          <p:cNvSpPr/>
          <p:nvPr/>
        </p:nvSpPr>
        <p:spPr>
          <a:xfrm>
            <a:off x="1093274" y="4716727"/>
            <a:ext cx="2509588" cy="630924"/>
          </a:xfrm>
          <a:prstGeom prst="roundRect">
            <a:avLst>
              <a:gd name="adj" fmla="val 50000"/>
            </a:avLst>
          </a:prstGeom>
          <a:solidFill>
            <a:srgbClr val="0EB1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E</a:t>
            </a:r>
            <a:r>
              <a:rPr kumimoji="0" lang="e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ngineering</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Google Shape;115;p16">
            <a:extLst>
              <a:ext uri="{FF2B5EF4-FFF2-40B4-BE49-F238E27FC236}">
                <a16:creationId xmlns:a16="http://schemas.microsoft.com/office/drawing/2014/main" id="{5E094970-202F-49C2-ABD1-17FDBA21255D}"/>
              </a:ext>
            </a:extLst>
          </p:cNvPr>
          <p:cNvSpPr txBox="1"/>
          <p:nvPr/>
        </p:nvSpPr>
        <p:spPr>
          <a:xfrm>
            <a:off x="4605091" y="1955090"/>
            <a:ext cx="2761770" cy="1182277"/>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HECI</a:t>
            </a:r>
            <a:endParaRPr kumimoji="0" sz="8000" b="0" i="0" u="none" strike="noStrike" kern="1200" cap="none" spc="0" normalizeH="0" baseline="0" noProof="0" dirty="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sp>
        <p:nvSpPr>
          <p:cNvPr id="33" name="Google Shape;699;p29">
            <a:extLst>
              <a:ext uri="{FF2B5EF4-FFF2-40B4-BE49-F238E27FC236}">
                <a16:creationId xmlns:a16="http://schemas.microsoft.com/office/drawing/2014/main" id="{69AB2767-1FEB-9844-88C3-B779808E2CBD}"/>
              </a:ext>
            </a:extLst>
          </p:cNvPr>
          <p:cNvSpPr/>
          <p:nvPr/>
        </p:nvSpPr>
        <p:spPr>
          <a:xfrm>
            <a:off x="1093274" y="5459236"/>
            <a:ext cx="2509588" cy="630924"/>
          </a:xfrm>
          <a:prstGeom prst="roundRect">
            <a:avLst>
              <a:gd name="adj" fmla="val 50000"/>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rPr>
              <a:t>M</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athematics</a:t>
            </a:r>
          </a:p>
        </p:txBody>
      </p:sp>
      <p:sp>
        <p:nvSpPr>
          <p:cNvPr id="17" name="Google Shape;685;p29">
            <a:extLst>
              <a:ext uri="{FF2B5EF4-FFF2-40B4-BE49-F238E27FC236}">
                <a16:creationId xmlns:a16="http://schemas.microsoft.com/office/drawing/2014/main" id="{DBF16495-0B4C-4B41-B141-82297C6CDD71}"/>
              </a:ext>
            </a:extLst>
          </p:cNvPr>
          <p:cNvSpPr/>
          <p:nvPr/>
        </p:nvSpPr>
        <p:spPr>
          <a:xfrm>
            <a:off x="4780695" y="3352917"/>
            <a:ext cx="2410562" cy="583870"/>
          </a:xfrm>
          <a:prstGeom prst="roundRect">
            <a:avLst>
              <a:gd name="adj" fmla="val 50000"/>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H</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umanities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Google Shape;692;p29">
            <a:extLst>
              <a:ext uri="{FF2B5EF4-FFF2-40B4-BE49-F238E27FC236}">
                <a16:creationId xmlns:a16="http://schemas.microsoft.com/office/drawing/2014/main" id="{64F37C7C-C846-4E6C-A41C-4DC227CFC940}"/>
              </a:ext>
            </a:extLst>
          </p:cNvPr>
          <p:cNvSpPr/>
          <p:nvPr/>
        </p:nvSpPr>
        <p:spPr>
          <a:xfrm>
            <a:off x="4780695" y="4051661"/>
            <a:ext cx="2448893" cy="558836"/>
          </a:xfrm>
          <a:prstGeom prst="roundRect">
            <a:avLst>
              <a:gd name="adj" fmla="val 50000"/>
            </a:avLst>
          </a:prstGeom>
          <a:solidFill>
            <a:srgbClr val="0EB1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E</a:t>
            </a:r>
            <a:r>
              <a:rPr kumimoji="0" lang="e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thics</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Google Shape;699;p29">
            <a:extLst>
              <a:ext uri="{FF2B5EF4-FFF2-40B4-BE49-F238E27FC236}">
                <a16:creationId xmlns:a16="http://schemas.microsoft.com/office/drawing/2014/main" id="{8B18D183-DD62-41F1-87C8-2941BC0DF079}"/>
              </a:ext>
            </a:extLst>
          </p:cNvPr>
          <p:cNvSpPr/>
          <p:nvPr/>
        </p:nvSpPr>
        <p:spPr>
          <a:xfrm>
            <a:off x="4780695" y="4716727"/>
            <a:ext cx="2509588" cy="630924"/>
          </a:xfrm>
          <a:prstGeom prst="roundRect">
            <a:avLst>
              <a:gd name="adj" fmla="val 50000"/>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sym typeface="Fira Sans Extra Condensed Medium"/>
              </a:rPr>
              <a:t>C</a:t>
            </a:r>
            <a:r>
              <a:rPr kumimoji="0" lang="e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Fira Sans Extra Condensed Medium"/>
              </a:rPr>
              <a:t>reativity</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Google Shape;699;p29">
            <a:extLst>
              <a:ext uri="{FF2B5EF4-FFF2-40B4-BE49-F238E27FC236}">
                <a16:creationId xmlns:a16="http://schemas.microsoft.com/office/drawing/2014/main" id="{CCC4AF1E-61B0-4230-AD99-A73CF5FFD66B}"/>
              </a:ext>
            </a:extLst>
          </p:cNvPr>
          <p:cNvSpPr/>
          <p:nvPr/>
        </p:nvSpPr>
        <p:spPr>
          <a:xfrm>
            <a:off x="4780695" y="5459236"/>
            <a:ext cx="2509588" cy="630924"/>
          </a:xfrm>
          <a:prstGeom prst="roundRect">
            <a:avLst>
              <a:gd name="adj" fmla="val 50000"/>
            </a:avLst>
          </a:prstGeom>
          <a:solidFill>
            <a:srgbClr val="0EB1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2800" b="1" i="0" u="none" strike="noStrike" kern="1200" cap="none" spc="0" normalizeH="0" baseline="0" noProof="0" dirty="0">
                <a:ln>
                  <a:noFill/>
                </a:ln>
                <a:solidFill>
                  <a:srgbClr val="F36E3B"/>
                </a:solidFill>
                <a:effectLst/>
                <a:uLnTx/>
                <a:uFillTx/>
                <a:latin typeface="Arial" panose="020B0604020202020204" pitchFamily="34" charset="0"/>
                <a:ea typeface="+mn-ea"/>
                <a:cs typeface="Arial" panose="020B0604020202020204" pitchFamily="34" charset="0"/>
              </a:rPr>
              <a:t>I</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magination</a:t>
            </a:r>
          </a:p>
        </p:txBody>
      </p:sp>
    </p:spTree>
    <p:extLst>
      <p:ext uri="{BB962C8B-B14F-4D97-AF65-F5344CB8AC3E}">
        <p14:creationId xmlns:p14="http://schemas.microsoft.com/office/powerpoint/2010/main" val="2996368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D3E88F-3E7E-4E8E-BAD7-7A482C7CE102}"/>
              </a:ext>
            </a:extLst>
          </p:cNvPr>
          <p:cNvSpPr txBox="1"/>
          <p:nvPr/>
        </p:nvSpPr>
        <p:spPr>
          <a:xfrm>
            <a:off x="7878832" y="2835282"/>
            <a:ext cx="3755688" cy="1569660"/>
          </a:xfrm>
          <a:prstGeom prst="rect">
            <a:avLst/>
          </a:prstGeom>
        </p:spPr>
        <p:txBody>
          <a:bodyPr wrap="square">
            <a:spAutoFit/>
          </a:bodyPr>
          <a:lstStyle>
            <a:defPPr lvl="0">
              <a:defRPr lang="en-US"/>
            </a:defPPr>
            <a:lvl1pPr algn="ctr">
              <a:defRPr sz="2400" b="1">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cannot discover new oceans unless you have the courage to lose sight of the shore</a:t>
            </a:r>
            <a:endParaRPr kumimoji="0" lang="el-GR"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2" descr="Image result for quotation marks">
            <a:extLst>
              <a:ext uri="{FF2B5EF4-FFF2-40B4-BE49-F238E27FC236}">
                <a16:creationId xmlns:a16="http://schemas.microsoft.com/office/drawing/2014/main" id="{18D31B70-439A-4DE9-A877-C79FD150FC48}"/>
              </a:ext>
            </a:extLst>
          </p:cNvPr>
          <p:cNvPicPr>
            <a:picLocks noChangeAspect="1" noChangeArrowheads="1"/>
          </p:cNvPicPr>
          <p:nvPr/>
        </p:nvPicPr>
        <p:blipFill rotWithShape="1">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50000"/>
          <a:stretch/>
        </p:blipFill>
        <p:spPr bwMode="auto">
          <a:xfrm>
            <a:off x="7458043" y="2624514"/>
            <a:ext cx="623076" cy="484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quotation marks">
            <a:extLst>
              <a:ext uri="{FF2B5EF4-FFF2-40B4-BE49-F238E27FC236}">
                <a16:creationId xmlns:a16="http://schemas.microsoft.com/office/drawing/2014/main" id="{94A9BD2C-CF63-4D1A-8F8E-ECB712C84FF6}"/>
              </a:ext>
            </a:extLst>
          </p:cNvPr>
          <p:cNvPicPr>
            <a:picLocks noChangeAspect="1" noChangeArrowheads="1"/>
          </p:cNvPicPr>
          <p:nvPr/>
        </p:nvPicPr>
        <p:blipFill rotWithShape="1">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49698"/>
          <a:stretch/>
        </p:blipFill>
        <p:spPr bwMode="auto">
          <a:xfrm>
            <a:off x="11277925" y="4094812"/>
            <a:ext cx="626839" cy="48461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26ECEBC-5B7B-4AEE-82FD-0C4B67A5B09B}"/>
              </a:ext>
            </a:extLst>
          </p:cNvPr>
          <p:cNvSpPr/>
          <p:nvPr/>
        </p:nvSpPr>
        <p:spPr>
          <a:xfrm>
            <a:off x="8081119" y="4455539"/>
            <a:ext cx="304716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Andre Gide</a:t>
            </a:r>
            <a:endPar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itle 1">
            <a:extLst>
              <a:ext uri="{FF2B5EF4-FFF2-40B4-BE49-F238E27FC236}">
                <a16:creationId xmlns:a16="http://schemas.microsoft.com/office/drawing/2014/main" id="{76DC2CD0-1911-44DC-AFDB-02960CE8C611}"/>
              </a:ext>
            </a:extLst>
          </p:cNvPr>
          <p:cNvSpPr>
            <a:spLocks noGrp="1"/>
          </p:cNvSpPr>
          <p:nvPr>
            <p:ph type="title"/>
          </p:nvPr>
        </p:nvSpPr>
        <p:spPr>
          <a:xfrm>
            <a:off x="314050" y="1383860"/>
            <a:ext cx="5092838" cy="2346172"/>
          </a:xfrm>
        </p:spPr>
        <p:txBody>
          <a:bodyPr>
            <a:normAutofit/>
          </a:bodyPr>
          <a:lstStyle/>
          <a:p>
            <a:r>
              <a:rPr lang="en-US" dirty="0">
                <a:solidFill>
                  <a:schemeClr val="bg1"/>
                </a:solidFill>
              </a:rPr>
              <a:t>Innovation </a:t>
            </a:r>
            <a:br>
              <a:rPr lang="en-US" dirty="0">
                <a:solidFill>
                  <a:schemeClr val="bg1"/>
                </a:solidFill>
              </a:rPr>
            </a:br>
            <a:r>
              <a:rPr lang="en-US" dirty="0">
                <a:solidFill>
                  <a:schemeClr val="bg1"/>
                </a:solidFill>
              </a:rPr>
              <a:t>and </a:t>
            </a:r>
            <a:br>
              <a:rPr lang="en-US" dirty="0">
                <a:solidFill>
                  <a:schemeClr val="bg1"/>
                </a:solidFill>
              </a:rPr>
            </a:br>
            <a:r>
              <a:rPr lang="en-US" dirty="0">
                <a:solidFill>
                  <a:schemeClr val="bg1"/>
                </a:solidFill>
              </a:rPr>
              <a:t>Entrepreneurship</a:t>
            </a:r>
            <a:endParaRPr lang="el-GR" dirty="0">
              <a:solidFill>
                <a:schemeClr val="bg1"/>
              </a:solidFill>
            </a:endParaRPr>
          </a:p>
        </p:txBody>
      </p:sp>
      <p:sp>
        <p:nvSpPr>
          <p:cNvPr id="2" name="Title 1">
            <a:extLst>
              <a:ext uri="{FF2B5EF4-FFF2-40B4-BE49-F238E27FC236}">
                <a16:creationId xmlns:a16="http://schemas.microsoft.com/office/drawing/2014/main" id="{F3B69179-D31D-75F7-F51A-5A8F83029F81}"/>
              </a:ext>
            </a:extLst>
          </p:cNvPr>
          <p:cNvSpPr txBox="1">
            <a:spLocks/>
          </p:cNvSpPr>
          <p:nvPr/>
        </p:nvSpPr>
        <p:spPr>
          <a:xfrm>
            <a:off x="602284" y="104975"/>
            <a:ext cx="10311581" cy="69669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The skills of the future</a:t>
            </a:r>
            <a:endParaRPr kumimoji="0" lang="el-GR" sz="4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DDED5829-ED4D-05BF-C040-9014DF854B68}"/>
              </a:ext>
            </a:extLst>
          </p:cNvPr>
          <p:cNvSpPr/>
          <p:nvPr/>
        </p:nvSpPr>
        <p:spPr>
          <a:xfrm>
            <a:off x="277403" y="5319161"/>
            <a:ext cx="1037908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A7A8B"/>
                </a:solidFill>
                <a:effectLst/>
                <a:uLnTx/>
                <a:uFillTx/>
                <a:latin typeface="Arial" panose="020B0604020202020204" pitchFamily="34" charset="0"/>
                <a:ea typeface="+mn-ea"/>
                <a:cs typeface="Arial" panose="020B0604020202020204" pitchFamily="34" charset="0"/>
                <a:sym typeface="Wingdings" panose="05000000000000000000" pitchFamily="2" charset="2"/>
              </a:rPr>
              <a:t>Emphasis on digital and social skills (“soft skills”)</a:t>
            </a:r>
            <a:endParaRPr kumimoji="0" lang="el-GR" sz="2000" b="1" i="1" u="none" strike="noStrike" kern="1200" cap="none" spc="0" normalizeH="0" baseline="0" noProof="0" dirty="0">
              <a:ln>
                <a:noFill/>
              </a:ln>
              <a:solidFill>
                <a:srgbClr val="0A7A8B"/>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4" name="Rectangle 3">
            <a:extLst>
              <a:ext uri="{FF2B5EF4-FFF2-40B4-BE49-F238E27FC236}">
                <a16:creationId xmlns:a16="http://schemas.microsoft.com/office/drawing/2014/main" id="{8A2FB0DD-19C6-EB81-D333-0526ED9E3D5E}"/>
              </a:ext>
            </a:extLst>
          </p:cNvPr>
          <p:cNvSpPr/>
          <p:nvPr/>
        </p:nvSpPr>
        <p:spPr>
          <a:xfrm>
            <a:off x="9474001" y="5118021"/>
            <a:ext cx="38506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a:t>
            </a:r>
            <a:r>
              <a:rPr kumimoji="0" 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McKinsey,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Future of Work</a:t>
            </a:r>
            <a:endParaRPr kumimoji="0" lang="el-G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5" name="Diagram 4">
            <a:extLst>
              <a:ext uri="{FF2B5EF4-FFF2-40B4-BE49-F238E27FC236}">
                <a16:creationId xmlns:a16="http://schemas.microsoft.com/office/drawing/2014/main" id="{51E6DA77-D404-E718-CD2E-83ABC88A5399}"/>
              </a:ext>
            </a:extLst>
          </p:cNvPr>
          <p:cNvGraphicFramePr/>
          <p:nvPr/>
        </p:nvGraphicFramePr>
        <p:xfrm>
          <a:off x="379542" y="1155204"/>
          <a:ext cx="11229654" cy="4070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FD01537-AA59-2A07-DD51-1A470E1D0AE5}"/>
              </a:ext>
            </a:extLst>
          </p:cNvPr>
          <p:cNvSpPr txBox="1"/>
          <p:nvPr/>
        </p:nvSpPr>
        <p:spPr>
          <a:xfrm>
            <a:off x="681451" y="1402376"/>
            <a:ext cx="3678352" cy="139140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Critical thinking</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Communication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Planning &amp; ways of working</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Mental flexibility</a:t>
            </a:r>
          </a:p>
        </p:txBody>
      </p:sp>
      <p:sp>
        <p:nvSpPr>
          <p:cNvPr id="7" name="TextBox 6">
            <a:extLst>
              <a:ext uri="{FF2B5EF4-FFF2-40B4-BE49-F238E27FC236}">
                <a16:creationId xmlns:a16="http://schemas.microsoft.com/office/drawing/2014/main" id="{27A564F1-1CDF-06DB-8A2D-F2582C0E24F1}"/>
              </a:ext>
            </a:extLst>
          </p:cNvPr>
          <p:cNvSpPr txBox="1"/>
          <p:nvPr/>
        </p:nvSpPr>
        <p:spPr>
          <a:xfrm>
            <a:off x="8761995" y="1734735"/>
            <a:ext cx="3562212" cy="105900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Mobilizing systems</a:t>
            </a:r>
            <a:endPar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Developing relationships</a:t>
            </a:r>
            <a:endPar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Teamwork effectiveness</a:t>
            </a:r>
            <a:endPar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66F9C2C-FF69-0798-7F9D-4EAF72DE92F4}"/>
              </a:ext>
            </a:extLst>
          </p:cNvPr>
          <p:cNvSpPr txBox="1"/>
          <p:nvPr/>
        </p:nvSpPr>
        <p:spPr>
          <a:xfrm>
            <a:off x="492639" y="3689949"/>
            <a:ext cx="3562212" cy="105900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Digital fluency &amp; citizenship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Software use &amp; development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Understanding digital systems</a:t>
            </a:r>
          </a:p>
        </p:txBody>
      </p:sp>
      <p:sp>
        <p:nvSpPr>
          <p:cNvPr id="16" name="TextBox 15">
            <a:extLst>
              <a:ext uri="{FF2B5EF4-FFF2-40B4-BE49-F238E27FC236}">
                <a16:creationId xmlns:a16="http://schemas.microsoft.com/office/drawing/2014/main" id="{3E8FEE00-7DF6-27C6-9EBB-E487B723E594}"/>
              </a:ext>
            </a:extLst>
          </p:cNvPr>
          <p:cNvSpPr txBox="1"/>
          <p:nvPr/>
        </p:nvSpPr>
        <p:spPr>
          <a:xfrm>
            <a:off x="8865949" y="3474131"/>
            <a:ext cx="3655380" cy="139140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Self-awareness and self-management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Entrepreneurship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Goals achievement</a:t>
            </a:r>
          </a:p>
        </p:txBody>
      </p:sp>
      <p:grpSp>
        <p:nvGrpSpPr>
          <p:cNvPr id="17" name="Group 16">
            <a:extLst>
              <a:ext uri="{FF2B5EF4-FFF2-40B4-BE49-F238E27FC236}">
                <a16:creationId xmlns:a16="http://schemas.microsoft.com/office/drawing/2014/main" id="{BCCD5A05-1333-1442-CC6F-0F71DD6B9A41}"/>
              </a:ext>
            </a:extLst>
          </p:cNvPr>
          <p:cNvGrpSpPr/>
          <p:nvPr/>
        </p:nvGrpSpPr>
        <p:grpSpPr>
          <a:xfrm>
            <a:off x="249429" y="1397366"/>
            <a:ext cx="515580" cy="1408059"/>
            <a:chOff x="367119" y="2371883"/>
            <a:chExt cx="538306" cy="1323864"/>
          </a:xfrm>
        </p:grpSpPr>
        <p:pic>
          <p:nvPicPr>
            <p:cNvPr id="18" name="Picture 17">
              <a:extLst>
                <a:ext uri="{FF2B5EF4-FFF2-40B4-BE49-F238E27FC236}">
                  <a16:creationId xmlns:a16="http://schemas.microsoft.com/office/drawing/2014/main" id="{3A0FC34C-7399-00E8-E83B-75A26B9EAD9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67119" y="2371883"/>
              <a:ext cx="528559" cy="1057117"/>
            </a:xfrm>
            <a:prstGeom prst="rect">
              <a:avLst/>
            </a:prstGeom>
          </p:spPr>
        </p:pic>
        <p:pic>
          <p:nvPicPr>
            <p:cNvPr id="19" name="Picture 18">
              <a:extLst>
                <a:ext uri="{FF2B5EF4-FFF2-40B4-BE49-F238E27FC236}">
                  <a16:creationId xmlns:a16="http://schemas.microsoft.com/office/drawing/2014/main" id="{836503FC-D129-7C10-AEC1-8C87A185EBA9}"/>
                </a:ext>
              </a:extLst>
            </p:cNvPr>
            <p:cNvPicPr>
              <a:picLocks noChangeAspect="1"/>
            </p:cNvPicPr>
            <p:nvPr/>
          </p:nvPicPr>
          <p:blipFill rotWithShape="1">
            <a:blip r:embed="rId8">
              <a:clrChange>
                <a:clrFrom>
                  <a:srgbClr val="FFFFFF"/>
                </a:clrFrom>
                <a:clrTo>
                  <a:srgbClr val="FFFFFF">
                    <a:alpha val="0"/>
                  </a:srgbClr>
                </a:clrTo>
              </a:clrChange>
            </a:blip>
            <a:srcRect b="67442"/>
            <a:stretch/>
          </p:blipFill>
          <p:spPr>
            <a:xfrm>
              <a:off x="376866" y="3351570"/>
              <a:ext cx="528559" cy="344177"/>
            </a:xfrm>
            <a:prstGeom prst="rect">
              <a:avLst/>
            </a:prstGeom>
          </p:spPr>
        </p:pic>
      </p:grpSp>
      <p:pic>
        <p:nvPicPr>
          <p:cNvPr id="20" name="Picture 19">
            <a:extLst>
              <a:ext uri="{FF2B5EF4-FFF2-40B4-BE49-F238E27FC236}">
                <a16:creationId xmlns:a16="http://schemas.microsoft.com/office/drawing/2014/main" id="{397E5595-3CE7-D497-C9F2-8DDAA544320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51470" y="3606306"/>
            <a:ext cx="452419" cy="1226294"/>
          </a:xfrm>
          <a:prstGeom prst="rect">
            <a:avLst/>
          </a:prstGeom>
        </p:spPr>
      </p:pic>
      <p:pic>
        <p:nvPicPr>
          <p:cNvPr id="21" name="Picture 20">
            <a:extLst>
              <a:ext uri="{FF2B5EF4-FFF2-40B4-BE49-F238E27FC236}">
                <a16:creationId xmlns:a16="http://schemas.microsoft.com/office/drawing/2014/main" id="{BCCF555F-CD6F-568E-DDDF-2DE64B91DB6C}"/>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8413530" y="1655072"/>
            <a:ext cx="452419" cy="1226294"/>
          </a:xfrm>
          <a:prstGeom prst="rect">
            <a:avLst/>
          </a:prstGeom>
        </p:spPr>
      </p:pic>
      <p:pic>
        <p:nvPicPr>
          <p:cNvPr id="22" name="Picture 21">
            <a:extLst>
              <a:ext uri="{FF2B5EF4-FFF2-40B4-BE49-F238E27FC236}">
                <a16:creationId xmlns:a16="http://schemas.microsoft.com/office/drawing/2014/main" id="{41997E60-560C-1BE1-3504-6DEF80B9514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450387" y="3456300"/>
            <a:ext cx="506244" cy="1542840"/>
          </a:xfrm>
          <a:prstGeom prst="rect">
            <a:avLst/>
          </a:prstGeom>
        </p:spPr>
      </p:pic>
      <p:pic>
        <p:nvPicPr>
          <p:cNvPr id="24" name="Image" descr="Image">
            <a:extLst>
              <a:ext uri="{FF2B5EF4-FFF2-40B4-BE49-F238E27FC236}">
                <a16:creationId xmlns:a16="http://schemas.microsoft.com/office/drawing/2014/main" id="{A7E0BF72-C112-F244-88D2-D76B57C2DB50}"/>
              </a:ext>
            </a:extLst>
          </p:cNvPr>
          <p:cNvPicPr>
            <a:picLocks noChangeAspect="1"/>
          </p:cNvPicPr>
          <p:nvPr/>
        </p:nvPicPr>
        <p:blipFill>
          <a:blip r:embed="rId13"/>
          <a:stretch>
            <a:fillRect/>
          </a:stretch>
        </p:blipFill>
        <p:spPr>
          <a:xfrm>
            <a:off x="3598545" y="5326103"/>
            <a:ext cx="8767554" cy="1712521"/>
          </a:xfrm>
          <a:prstGeom prst="rect">
            <a:avLst/>
          </a:prstGeom>
          <a:ln w="12700">
            <a:miter lim="400000"/>
          </a:ln>
        </p:spPr>
      </p:pic>
      <p:sp>
        <p:nvSpPr>
          <p:cNvPr id="25" name="ΥΠΟΥΡΓΕΙΟ ΟΙΚΟΝΟΜΙΚΩΝ">
            <a:extLst>
              <a:ext uri="{FF2B5EF4-FFF2-40B4-BE49-F238E27FC236}">
                <a16:creationId xmlns:a16="http://schemas.microsoft.com/office/drawing/2014/main" id="{A9DDB95F-D057-9446-8972-7381EDCD9D98}"/>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26" name="Picture 25">
            <a:extLst>
              <a:ext uri="{FF2B5EF4-FFF2-40B4-BE49-F238E27FC236}">
                <a16:creationId xmlns:a16="http://schemas.microsoft.com/office/drawing/2014/main" id="{597FD83E-20DC-5549-B151-53BAF6A34E2B}"/>
              </a:ext>
            </a:extLst>
          </p:cNvPr>
          <p:cNvPicPr>
            <a:picLocks noChangeAspect="1"/>
          </p:cNvPicPr>
          <p:nvPr/>
        </p:nvPicPr>
        <p:blipFill>
          <a:blip r:embed="rId1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65531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3CEE7C6-48A7-4BD8-BA68-C2F5877F65AA}"/>
              </a:ext>
            </a:extLst>
          </p:cNvPr>
          <p:cNvSpPr/>
          <p:nvPr/>
        </p:nvSpPr>
        <p:spPr>
          <a:xfrm flipH="1">
            <a:off x="7386590" y="2078647"/>
            <a:ext cx="1472184" cy="3689791"/>
          </a:xfrm>
          <a:custGeom>
            <a:avLst/>
            <a:gdLst>
              <a:gd name="connsiteX0" fmla="*/ 1455018 w 1469764"/>
              <a:gd name="connsiteY0" fmla="*/ 3231748 h 3689791"/>
              <a:gd name="connsiteX1" fmla="*/ 1469764 w 1469764"/>
              <a:gd name="connsiteY1" fmla="*/ 3244471 h 3689791"/>
              <a:gd name="connsiteX2" fmla="*/ 952391 w 1469764"/>
              <a:gd name="connsiteY2" fmla="*/ 3689791 h 3689791"/>
              <a:gd name="connsiteX3" fmla="*/ 0 w 1469764"/>
              <a:gd name="connsiteY3" fmla="*/ 3689791 h 3689791"/>
              <a:gd name="connsiteX4" fmla="*/ 0 w 1469764"/>
              <a:gd name="connsiteY4" fmla="*/ 3671978 h 3689791"/>
              <a:gd name="connsiteX5" fmla="*/ 943508 w 1469764"/>
              <a:gd name="connsiteY5" fmla="*/ 3671978 h 3689791"/>
              <a:gd name="connsiteX6" fmla="*/ 0 w 1469764"/>
              <a:gd name="connsiteY6" fmla="*/ 1832172 h 3689791"/>
              <a:gd name="connsiteX7" fmla="*/ 497044 w 1469764"/>
              <a:gd name="connsiteY7" fmla="*/ 1832172 h 3689791"/>
              <a:gd name="connsiteX8" fmla="*/ 497044 w 1469764"/>
              <a:gd name="connsiteY8" fmla="*/ 1849987 h 3689791"/>
              <a:gd name="connsiteX9" fmla="*/ 0 w 1469764"/>
              <a:gd name="connsiteY9" fmla="*/ 1849987 h 3689791"/>
              <a:gd name="connsiteX10" fmla="*/ 0 w 1469764"/>
              <a:gd name="connsiteY10" fmla="*/ 0 h 3689791"/>
              <a:gd name="connsiteX11" fmla="*/ 952391 w 1469764"/>
              <a:gd name="connsiteY11" fmla="*/ 0 h 3689791"/>
              <a:gd name="connsiteX12" fmla="*/ 955323 w 1469764"/>
              <a:gd name="connsiteY12" fmla="*/ 2552 h 3689791"/>
              <a:gd name="connsiteX13" fmla="*/ 1469764 w 1469764"/>
              <a:gd name="connsiteY13" fmla="*/ 442783 h 3689791"/>
              <a:gd name="connsiteX14" fmla="*/ 1455018 w 1469764"/>
              <a:gd name="connsiteY14" fmla="*/ 455498 h 3689791"/>
              <a:gd name="connsiteX15" fmla="*/ 943508 w 1469764"/>
              <a:gd name="connsiteY15" fmla="*/ 17820 h 3689791"/>
              <a:gd name="connsiteX16" fmla="*/ 0 w 1469764"/>
              <a:gd name="connsiteY16" fmla="*/ 17820 h 36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9764" h="3689791">
                <a:moveTo>
                  <a:pt x="1455018" y="3231748"/>
                </a:moveTo>
                <a:lnTo>
                  <a:pt x="1469764" y="3244471"/>
                </a:lnTo>
                <a:lnTo>
                  <a:pt x="952391" y="3689791"/>
                </a:lnTo>
                <a:lnTo>
                  <a:pt x="0" y="3689791"/>
                </a:lnTo>
                <a:lnTo>
                  <a:pt x="0" y="3671978"/>
                </a:lnTo>
                <a:lnTo>
                  <a:pt x="943508" y="3671978"/>
                </a:lnTo>
                <a:close/>
                <a:moveTo>
                  <a:pt x="0" y="1832172"/>
                </a:moveTo>
                <a:lnTo>
                  <a:pt x="497044" y="1832172"/>
                </a:lnTo>
                <a:lnTo>
                  <a:pt x="497044" y="1849987"/>
                </a:lnTo>
                <a:lnTo>
                  <a:pt x="0" y="1849987"/>
                </a:lnTo>
                <a:close/>
                <a:moveTo>
                  <a:pt x="0" y="0"/>
                </a:moveTo>
                <a:lnTo>
                  <a:pt x="952391" y="0"/>
                </a:lnTo>
                <a:lnTo>
                  <a:pt x="955323" y="2552"/>
                </a:lnTo>
                <a:lnTo>
                  <a:pt x="1469764" y="442783"/>
                </a:lnTo>
                <a:lnTo>
                  <a:pt x="1455018" y="455498"/>
                </a:lnTo>
                <a:lnTo>
                  <a:pt x="943508" y="17820"/>
                </a:lnTo>
                <a:lnTo>
                  <a:pt x="0" y="17820"/>
                </a:lnTo>
                <a:close/>
              </a:path>
            </a:pathLst>
          </a:custGeom>
          <a:solidFill>
            <a:schemeClr val="bg2">
              <a:lumMod val="50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a:ea typeface="+mn-ea"/>
              <a:cs typeface="+mn-cs"/>
            </a:endParaRPr>
          </a:p>
        </p:txBody>
      </p:sp>
      <p:sp>
        <p:nvSpPr>
          <p:cNvPr id="33" name="Freeform: Shape 32">
            <a:extLst>
              <a:ext uri="{FF2B5EF4-FFF2-40B4-BE49-F238E27FC236}">
                <a16:creationId xmlns:a16="http://schemas.microsoft.com/office/drawing/2014/main" id="{4B18A6B2-930B-4D73-9A4A-7B3CDDDA25C0}"/>
              </a:ext>
            </a:extLst>
          </p:cNvPr>
          <p:cNvSpPr/>
          <p:nvPr/>
        </p:nvSpPr>
        <p:spPr>
          <a:xfrm>
            <a:off x="3357871" y="2014566"/>
            <a:ext cx="1469764" cy="3689791"/>
          </a:xfrm>
          <a:custGeom>
            <a:avLst/>
            <a:gdLst>
              <a:gd name="connsiteX0" fmla="*/ 1455018 w 1469764"/>
              <a:gd name="connsiteY0" fmla="*/ 3231748 h 3689791"/>
              <a:gd name="connsiteX1" fmla="*/ 1469764 w 1469764"/>
              <a:gd name="connsiteY1" fmla="*/ 3244471 h 3689791"/>
              <a:gd name="connsiteX2" fmla="*/ 952391 w 1469764"/>
              <a:gd name="connsiteY2" fmla="*/ 3689791 h 3689791"/>
              <a:gd name="connsiteX3" fmla="*/ 0 w 1469764"/>
              <a:gd name="connsiteY3" fmla="*/ 3689791 h 3689791"/>
              <a:gd name="connsiteX4" fmla="*/ 0 w 1469764"/>
              <a:gd name="connsiteY4" fmla="*/ 3671978 h 3689791"/>
              <a:gd name="connsiteX5" fmla="*/ 943508 w 1469764"/>
              <a:gd name="connsiteY5" fmla="*/ 3671978 h 3689791"/>
              <a:gd name="connsiteX6" fmla="*/ 0 w 1469764"/>
              <a:gd name="connsiteY6" fmla="*/ 1832172 h 3689791"/>
              <a:gd name="connsiteX7" fmla="*/ 497044 w 1469764"/>
              <a:gd name="connsiteY7" fmla="*/ 1832172 h 3689791"/>
              <a:gd name="connsiteX8" fmla="*/ 497044 w 1469764"/>
              <a:gd name="connsiteY8" fmla="*/ 1849987 h 3689791"/>
              <a:gd name="connsiteX9" fmla="*/ 0 w 1469764"/>
              <a:gd name="connsiteY9" fmla="*/ 1849987 h 3689791"/>
              <a:gd name="connsiteX10" fmla="*/ 0 w 1469764"/>
              <a:gd name="connsiteY10" fmla="*/ 0 h 3689791"/>
              <a:gd name="connsiteX11" fmla="*/ 952391 w 1469764"/>
              <a:gd name="connsiteY11" fmla="*/ 0 h 3689791"/>
              <a:gd name="connsiteX12" fmla="*/ 955323 w 1469764"/>
              <a:gd name="connsiteY12" fmla="*/ 2552 h 3689791"/>
              <a:gd name="connsiteX13" fmla="*/ 1469764 w 1469764"/>
              <a:gd name="connsiteY13" fmla="*/ 442783 h 3689791"/>
              <a:gd name="connsiteX14" fmla="*/ 1455018 w 1469764"/>
              <a:gd name="connsiteY14" fmla="*/ 455498 h 3689791"/>
              <a:gd name="connsiteX15" fmla="*/ 943508 w 1469764"/>
              <a:gd name="connsiteY15" fmla="*/ 17820 h 3689791"/>
              <a:gd name="connsiteX16" fmla="*/ 0 w 1469764"/>
              <a:gd name="connsiteY16" fmla="*/ 17820 h 36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9764" h="3689791">
                <a:moveTo>
                  <a:pt x="1455018" y="3231748"/>
                </a:moveTo>
                <a:lnTo>
                  <a:pt x="1469764" y="3244471"/>
                </a:lnTo>
                <a:lnTo>
                  <a:pt x="952391" y="3689791"/>
                </a:lnTo>
                <a:lnTo>
                  <a:pt x="0" y="3689791"/>
                </a:lnTo>
                <a:lnTo>
                  <a:pt x="0" y="3671978"/>
                </a:lnTo>
                <a:lnTo>
                  <a:pt x="943508" y="3671978"/>
                </a:lnTo>
                <a:close/>
                <a:moveTo>
                  <a:pt x="0" y="1832172"/>
                </a:moveTo>
                <a:lnTo>
                  <a:pt x="497044" y="1832172"/>
                </a:lnTo>
                <a:lnTo>
                  <a:pt x="497044" y="1849987"/>
                </a:lnTo>
                <a:lnTo>
                  <a:pt x="0" y="1849987"/>
                </a:lnTo>
                <a:close/>
                <a:moveTo>
                  <a:pt x="0" y="0"/>
                </a:moveTo>
                <a:lnTo>
                  <a:pt x="952391" y="0"/>
                </a:lnTo>
                <a:lnTo>
                  <a:pt x="955323" y="2552"/>
                </a:lnTo>
                <a:lnTo>
                  <a:pt x="1469764" y="442783"/>
                </a:lnTo>
                <a:lnTo>
                  <a:pt x="1455018" y="455498"/>
                </a:lnTo>
                <a:lnTo>
                  <a:pt x="943508" y="17820"/>
                </a:lnTo>
                <a:lnTo>
                  <a:pt x="0" y="17820"/>
                </a:lnTo>
                <a:close/>
              </a:path>
            </a:pathLst>
          </a:custGeom>
          <a:solidFill>
            <a:schemeClr val="bg2">
              <a:lumMod val="50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a:ea typeface="+mn-ea"/>
              <a:cs typeface="+mn-cs"/>
            </a:endParaRPr>
          </a:p>
        </p:txBody>
      </p:sp>
      <p:grpSp>
        <p:nvGrpSpPr>
          <p:cNvPr id="22" name="Group 21">
            <a:extLst>
              <a:ext uri="{FF2B5EF4-FFF2-40B4-BE49-F238E27FC236}">
                <a16:creationId xmlns:a16="http://schemas.microsoft.com/office/drawing/2014/main" id="{2A2B8B5B-C983-D8DF-C8B3-FBEAC1EB84F7}"/>
              </a:ext>
            </a:extLst>
          </p:cNvPr>
          <p:cNvGrpSpPr>
            <a:grpSpLocks noChangeAspect="1"/>
          </p:cNvGrpSpPr>
          <p:nvPr/>
        </p:nvGrpSpPr>
        <p:grpSpPr bwMode="auto">
          <a:xfrm>
            <a:off x="3828256" y="1451049"/>
            <a:ext cx="4535488" cy="4425950"/>
            <a:chOff x="2411" y="760"/>
            <a:chExt cx="2857" cy="2788"/>
          </a:xfrm>
        </p:grpSpPr>
        <p:sp>
          <p:nvSpPr>
            <p:cNvPr id="23" name="Freeform 5">
              <a:extLst>
                <a:ext uri="{FF2B5EF4-FFF2-40B4-BE49-F238E27FC236}">
                  <a16:creationId xmlns:a16="http://schemas.microsoft.com/office/drawing/2014/main" id="{6253D632-EBDD-203E-C7DD-4B32DC5F3AC3}"/>
                </a:ext>
              </a:extLst>
            </p:cNvPr>
            <p:cNvSpPr>
              <a:spLocks/>
            </p:cNvSpPr>
            <p:nvPr/>
          </p:nvSpPr>
          <p:spPr bwMode="auto">
            <a:xfrm>
              <a:off x="3939" y="977"/>
              <a:ext cx="1223" cy="1126"/>
            </a:xfrm>
            <a:custGeom>
              <a:avLst/>
              <a:gdLst>
                <a:gd name="T0" fmla="*/ 4576 w 10189"/>
                <a:gd name="T1" fmla="*/ 0 h 9383"/>
                <a:gd name="T2" fmla="*/ 10189 w 10189"/>
                <a:gd name="T3" fmla="*/ 7111 h 9383"/>
                <a:gd name="T4" fmla="*/ 0 w 10189"/>
                <a:gd name="T5" fmla="*/ 9383 h 9383"/>
                <a:gd name="T6" fmla="*/ 4576 w 10189"/>
                <a:gd name="T7" fmla="*/ 0 h 9383"/>
              </a:gdLst>
              <a:ahLst/>
              <a:cxnLst>
                <a:cxn ang="0">
                  <a:pos x="T0" y="T1"/>
                </a:cxn>
                <a:cxn ang="0">
                  <a:pos x="T2" y="T3"/>
                </a:cxn>
                <a:cxn ang="0">
                  <a:pos x="T4" y="T5"/>
                </a:cxn>
                <a:cxn ang="0">
                  <a:pos x="T6" y="T7"/>
                </a:cxn>
              </a:cxnLst>
              <a:rect l="0" t="0" r="r" b="b"/>
              <a:pathLst>
                <a:path w="10189" h="9383">
                  <a:moveTo>
                    <a:pt x="4576" y="0"/>
                  </a:moveTo>
                  <a:cubicBezTo>
                    <a:pt x="7432" y="1393"/>
                    <a:pt x="9498" y="4010"/>
                    <a:pt x="10189" y="7111"/>
                  </a:cubicBezTo>
                  <a:lnTo>
                    <a:pt x="0" y="9383"/>
                  </a:lnTo>
                  <a:lnTo>
                    <a:pt x="4576" y="0"/>
                  </a:lnTo>
                  <a:close/>
                </a:path>
              </a:pathLst>
            </a:custGeom>
            <a:solidFill>
              <a:srgbClr val="25BE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65AFE4D2-574F-2F07-97C7-01E78BC9DF92}"/>
                </a:ext>
              </a:extLst>
            </p:cNvPr>
            <p:cNvSpPr>
              <a:spLocks/>
            </p:cNvSpPr>
            <p:nvPr/>
          </p:nvSpPr>
          <p:spPr bwMode="auto">
            <a:xfrm>
              <a:off x="3962" y="1936"/>
              <a:ext cx="1306" cy="1059"/>
            </a:xfrm>
            <a:custGeom>
              <a:avLst/>
              <a:gdLst>
                <a:gd name="T0" fmla="*/ 10189 w 10881"/>
                <a:gd name="T1" fmla="*/ 0 h 8822"/>
                <a:gd name="T2" fmla="*/ 8129 w 10881"/>
                <a:gd name="T3" fmla="*/ 8822 h 8822"/>
                <a:gd name="T4" fmla="*/ 0 w 10881"/>
                <a:gd name="T5" fmla="*/ 2272 h 8822"/>
                <a:gd name="T6" fmla="*/ 10189 w 10881"/>
                <a:gd name="T7" fmla="*/ 0 h 8822"/>
              </a:gdLst>
              <a:ahLst/>
              <a:cxnLst>
                <a:cxn ang="0">
                  <a:pos x="T0" y="T1"/>
                </a:cxn>
                <a:cxn ang="0">
                  <a:pos x="T2" y="T3"/>
                </a:cxn>
                <a:cxn ang="0">
                  <a:pos x="T4" y="T5"/>
                </a:cxn>
                <a:cxn ang="0">
                  <a:pos x="T6" y="T7"/>
                </a:cxn>
              </a:cxnLst>
              <a:rect l="0" t="0" r="r" b="b"/>
              <a:pathLst>
                <a:path w="10881" h="8822">
                  <a:moveTo>
                    <a:pt x="10189" y="0"/>
                  </a:moveTo>
                  <a:cubicBezTo>
                    <a:pt x="10881" y="3101"/>
                    <a:pt x="10123" y="6348"/>
                    <a:pt x="8129" y="8822"/>
                  </a:cubicBezTo>
                  <a:lnTo>
                    <a:pt x="0" y="2272"/>
                  </a:lnTo>
                  <a:lnTo>
                    <a:pt x="10189" y="0"/>
                  </a:lnTo>
                  <a:close/>
                </a:path>
              </a:pathLst>
            </a:custGeom>
            <a:solidFill>
              <a:srgbClr val="B4C7E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7">
              <a:extLst>
                <a:ext uri="{FF2B5EF4-FFF2-40B4-BE49-F238E27FC236}">
                  <a16:creationId xmlns:a16="http://schemas.microsoft.com/office/drawing/2014/main" id="{6FBD1414-7D91-C140-26E3-CF003AECAFE9}"/>
                </a:ext>
              </a:extLst>
            </p:cNvPr>
            <p:cNvSpPr>
              <a:spLocks/>
            </p:cNvSpPr>
            <p:nvPr/>
          </p:nvSpPr>
          <p:spPr bwMode="auto">
            <a:xfrm>
              <a:off x="3888" y="2294"/>
              <a:ext cx="982" cy="1254"/>
            </a:xfrm>
            <a:custGeom>
              <a:avLst/>
              <a:gdLst>
                <a:gd name="T0" fmla="*/ 8181 w 8181"/>
                <a:gd name="T1" fmla="*/ 6549 h 10455"/>
                <a:gd name="T2" fmla="*/ 0 w 8181"/>
                <a:gd name="T3" fmla="*/ 10439 h 10455"/>
                <a:gd name="T4" fmla="*/ 52 w 8181"/>
                <a:gd name="T5" fmla="*/ 0 h 10455"/>
                <a:gd name="T6" fmla="*/ 8181 w 8181"/>
                <a:gd name="T7" fmla="*/ 6549 h 10455"/>
              </a:gdLst>
              <a:ahLst/>
              <a:cxnLst>
                <a:cxn ang="0">
                  <a:pos x="T0" y="T1"/>
                </a:cxn>
                <a:cxn ang="0">
                  <a:pos x="T2" y="T3"/>
                </a:cxn>
                <a:cxn ang="0">
                  <a:pos x="T4" y="T5"/>
                </a:cxn>
                <a:cxn ang="0">
                  <a:pos x="T6" y="T7"/>
                </a:cxn>
              </a:cxnLst>
              <a:rect l="0" t="0" r="r" b="b"/>
              <a:pathLst>
                <a:path w="8181" h="10455">
                  <a:moveTo>
                    <a:pt x="8181" y="6549"/>
                  </a:moveTo>
                  <a:cubicBezTo>
                    <a:pt x="6188" y="9023"/>
                    <a:pt x="3177" y="10455"/>
                    <a:pt x="0" y="10439"/>
                  </a:cubicBezTo>
                  <a:lnTo>
                    <a:pt x="52" y="0"/>
                  </a:lnTo>
                  <a:lnTo>
                    <a:pt x="8181" y="6549"/>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8">
              <a:extLst>
                <a:ext uri="{FF2B5EF4-FFF2-40B4-BE49-F238E27FC236}">
                  <a16:creationId xmlns:a16="http://schemas.microsoft.com/office/drawing/2014/main" id="{8F28F677-DAA4-26EC-1C6F-6073A0C2FCAA}"/>
                </a:ext>
              </a:extLst>
            </p:cNvPr>
            <p:cNvSpPr>
              <a:spLocks/>
            </p:cNvSpPr>
            <p:nvPr/>
          </p:nvSpPr>
          <p:spPr bwMode="auto">
            <a:xfrm>
              <a:off x="2802" y="2293"/>
              <a:ext cx="983" cy="1253"/>
            </a:xfrm>
            <a:custGeom>
              <a:avLst/>
              <a:gdLst>
                <a:gd name="T0" fmla="*/ 8142 w 8194"/>
                <a:gd name="T1" fmla="*/ 10439 h 10439"/>
                <a:gd name="T2" fmla="*/ 0 w 8194"/>
                <a:gd name="T3" fmla="*/ 6468 h 10439"/>
                <a:gd name="T4" fmla="*/ 8194 w 8194"/>
                <a:gd name="T5" fmla="*/ 0 h 10439"/>
                <a:gd name="T6" fmla="*/ 8142 w 8194"/>
                <a:gd name="T7" fmla="*/ 10439 h 10439"/>
              </a:gdLst>
              <a:ahLst/>
              <a:cxnLst>
                <a:cxn ang="0">
                  <a:pos x="T0" y="T1"/>
                </a:cxn>
                <a:cxn ang="0">
                  <a:pos x="T2" y="T3"/>
                </a:cxn>
                <a:cxn ang="0">
                  <a:pos x="T4" y="T5"/>
                </a:cxn>
                <a:cxn ang="0">
                  <a:pos x="T6" y="T7"/>
                </a:cxn>
              </a:cxnLst>
              <a:rect l="0" t="0" r="r" b="b"/>
              <a:pathLst>
                <a:path w="8194" h="10439">
                  <a:moveTo>
                    <a:pt x="8142" y="10439"/>
                  </a:moveTo>
                  <a:cubicBezTo>
                    <a:pt x="4965" y="10424"/>
                    <a:pt x="1968" y="8962"/>
                    <a:pt x="0" y="6468"/>
                  </a:cubicBezTo>
                  <a:lnTo>
                    <a:pt x="8194" y="0"/>
                  </a:lnTo>
                  <a:lnTo>
                    <a:pt x="8142" y="10439"/>
                  </a:lnTo>
                  <a:close/>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9">
              <a:extLst>
                <a:ext uri="{FF2B5EF4-FFF2-40B4-BE49-F238E27FC236}">
                  <a16:creationId xmlns:a16="http://schemas.microsoft.com/office/drawing/2014/main" id="{9F4CF129-B031-4A5A-9525-332B898AD71C}"/>
                </a:ext>
              </a:extLst>
            </p:cNvPr>
            <p:cNvSpPr>
              <a:spLocks/>
            </p:cNvSpPr>
            <p:nvPr/>
          </p:nvSpPr>
          <p:spPr bwMode="auto">
            <a:xfrm>
              <a:off x="2411" y="1923"/>
              <a:ext cx="1307" cy="1061"/>
            </a:xfrm>
            <a:custGeom>
              <a:avLst/>
              <a:gdLst>
                <a:gd name="T0" fmla="*/ 2694 w 10889"/>
                <a:gd name="T1" fmla="*/ 8842 h 8842"/>
                <a:gd name="T2" fmla="*/ 723 w 10889"/>
                <a:gd name="T3" fmla="*/ 0 h 8842"/>
                <a:gd name="T4" fmla="*/ 10889 w 10889"/>
                <a:gd name="T5" fmla="*/ 2374 h 8842"/>
                <a:gd name="T6" fmla="*/ 2694 w 10889"/>
                <a:gd name="T7" fmla="*/ 8842 h 8842"/>
              </a:gdLst>
              <a:ahLst/>
              <a:cxnLst>
                <a:cxn ang="0">
                  <a:pos x="T0" y="T1"/>
                </a:cxn>
                <a:cxn ang="0">
                  <a:pos x="T2" y="T3"/>
                </a:cxn>
                <a:cxn ang="0">
                  <a:pos x="T4" y="T5"/>
                </a:cxn>
                <a:cxn ang="0">
                  <a:pos x="T6" y="T7"/>
                </a:cxn>
              </a:cxnLst>
              <a:rect l="0" t="0" r="r" b="b"/>
              <a:pathLst>
                <a:path w="10889" h="8842">
                  <a:moveTo>
                    <a:pt x="2694" y="8842"/>
                  </a:moveTo>
                  <a:cubicBezTo>
                    <a:pt x="726" y="6348"/>
                    <a:pt x="0" y="3094"/>
                    <a:pt x="723" y="0"/>
                  </a:cubicBezTo>
                  <a:lnTo>
                    <a:pt x="10889" y="2374"/>
                  </a:lnTo>
                  <a:lnTo>
                    <a:pt x="2694" y="8842"/>
                  </a:lnTo>
                  <a:close/>
                </a:path>
              </a:pathLst>
            </a:custGeom>
            <a:solidFill>
              <a:srgbClr val="E28F2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B67211D0-7DA9-91BA-AFC5-08F78A943175}"/>
                </a:ext>
              </a:extLst>
            </p:cNvPr>
            <p:cNvSpPr>
              <a:spLocks/>
            </p:cNvSpPr>
            <p:nvPr/>
          </p:nvSpPr>
          <p:spPr bwMode="auto">
            <a:xfrm>
              <a:off x="2523" y="970"/>
              <a:ext cx="1220" cy="1132"/>
            </a:xfrm>
            <a:custGeom>
              <a:avLst/>
              <a:gdLst>
                <a:gd name="T0" fmla="*/ 0 w 10166"/>
                <a:gd name="T1" fmla="*/ 7054 h 9428"/>
                <a:gd name="T2" fmla="*/ 5683 w 10166"/>
                <a:gd name="T3" fmla="*/ 0 h 9428"/>
                <a:gd name="T4" fmla="*/ 10166 w 10166"/>
                <a:gd name="T5" fmla="*/ 9428 h 9428"/>
                <a:gd name="T6" fmla="*/ 0 w 10166"/>
                <a:gd name="T7" fmla="*/ 7054 h 9428"/>
              </a:gdLst>
              <a:ahLst/>
              <a:cxnLst>
                <a:cxn ang="0">
                  <a:pos x="T0" y="T1"/>
                </a:cxn>
                <a:cxn ang="0">
                  <a:pos x="T2" y="T3"/>
                </a:cxn>
                <a:cxn ang="0">
                  <a:pos x="T4" y="T5"/>
                </a:cxn>
                <a:cxn ang="0">
                  <a:pos x="T6" y="T7"/>
                </a:cxn>
              </a:cxnLst>
              <a:rect l="0" t="0" r="r" b="b"/>
              <a:pathLst>
                <a:path w="10166" h="9428">
                  <a:moveTo>
                    <a:pt x="0" y="7054"/>
                  </a:moveTo>
                  <a:cubicBezTo>
                    <a:pt x="722" y="3960"/>
                    <a:pt x="2814" y="1364"/>
                    <a:pt x="5683" y="0"/>
                  </a:cubicBezTo>
                  <a:lnTo>
                    <a:pt x="10166" y="9428"/>
                  </a:lnTo>
                  <a:lnTo>
                    <a:pt x="0" y="7054"/>
                  </a:lnTo>
                  <a:close/>
                </a:path>
              </a:pathLst>
            </a:custGeom>
            <a:solidFill>
              <a:srgbClr val="EE672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
              <a:extLst>
                <a:ext uri="{FF2B5EF4-FFF2-40B4-BE49-F238E27FC236}">
                  <a16:creationId xmlns:a16="http://schemas.microsoft.com/office/drawing/2014/main" id="{D7E462D8-EB65-4780-7D58-9F64DAD9C5A7}"/>
                </a:ext>
              </a:extLst>
            </p:cNvPr>
            <p:cNvSpPr>
              <a:spLocks/>
            </p:cNvSpPr>
            <p:nvPr/>
          </p:nvSpPr>
          <p:spPr bwMode="auto">
            <a:xfrm>
              <a:off x="3303" y="760"/>
              <a:ext cx="1087" cy="1295"/>
            </a:xfrm>
            <a:custGeom>
              <a:avLst/>
              <a:gdLst>
                <a:gd name="T0" fmla="*/ 0 w 9059"/>
                <a:gd name="T1" fmla="*/ 1364 h 10792"/>
                <a:gd name="T2" fmla="*/ 9059 w 9059"/>
                <a:gd name="T3" fmla="*/ 1409 h 10792"/>
                <a:gd name="T4" fmla="*/ 4483 w 9059"/>
                <a:gd name="T5" fmla="*/ 10792 h 10792"/>
                <a:gd name="T6" fmla="*/ 0 w 9059"/>
                <a:gd name="T7" fmla="*/ 1364 h 10792"/>
              </a:gdLst>
              <a:ahLst/>
              <a:cxnLst>
                <a:cxn ang="0">
                  <a:pos x="T0" y="T1"/>
                </a:cxn>
                <a:cxn ang="0">
                  <a:pos x="T2" y="T3"/>
                </a:cxn>
                <a:cxn ang="0">
                  <a:pos x="T4" y="T5"/>
                </a:cxn>
                <a:cxn ang="0">
                  <a:pos x="T6" y="T7"/>
                </a:cxn>
              </a:cxnLst>
              <a:rect l="0" t="0" r="r" b="b"/>
              <a:pathLst>
                <a:path w="9059" h="10792">
                  <a:moveTo>
                    <a:pt x="0" y="1364"/>
                  </a:moveTo>
                  <a:cubicBezTo>
                    <a:pt x="2869" y="0"/>
                    <a:pt x="6204" y="16"/>
                    <a:pt x="9059" y="1409"/>
                  </a:cubicBezTo>
                  <a:lnTo>
                    <a:pt x="4483" y="10792"/>
                  </a:lnTo>
                  <a:lnTo>
                    <a:pt x="0" y="1364"/>
                  </a:lnTo>
                  <a:close/>
                </a:path>
              </a:pathLst>
            </a:custGeom>
            <a:solidFill>
              <a:srgbClr val="0A798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Freeform: Shape 29">
            <a:extLst>
              <a:ext uri="{FF2B5EF4-FFF2-40B4-BE49-F238E27FC236}">
                <a16:creationId xmlns:a16="http://schemas.microsoft.com/office/drawing/2014/main" id="{53842FD6-B979-96CE-B848-86760323BD89}"/>
              </a:ext>
            </a:extLst>
          </p:cNvPr>
          <p:cNvSpPr/>
          <p:nvPr/>
        </p:nvSpPr>
        <p:spPr>
          <a:xfrm>
            <a:off x="4173399" y="1829105"/>
            <a:ext cx="3846787" cy="3794374"/>
          </a:xfrm>
          <a:custGeom>
            <a:avLst/>
            <a:gdLst>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620210 w 3846787"/>
              <a:gd name="connsiteY7" fmla="*/ 223141 h 3794374"/>
              <a:gd name="connsiteX8" fmla="*/ 2786585 w 3846787"/>
              <a:gd name="connsiteY8" fmla="*/ 303129 h 3794374"/>
              <a:gd name="connsiteX9" fmla="*/ 2846266 w 3846787"/>
              <a:gd name="connsiteY9" fmla="*/ 179179 h 3794374"/>
              <a:gd name="connsiteX10" fmla="*/ 3117144 w 3846787"/>
              <a:gd name="connsiteY10" fmla="*/ 358182 h 3794374"/>
              <a:gd name="connsiteX11" fmla="*/ 2909667 w 3846787"/>
              <a:gd name="connsiteY11" fmla="*/ 801737 h 3794374"/>
              <a:gd name="connsiteX12" fmla="*/ 2778591 w 3846787"/>
              <a:gd name="connsiteY12" fmla="*/ 1083505 h 3794374"/>
              <a:gd name="connsiteX13" fmla="*/ 2914119 w 3846787"/>
              <a:gd name="connsiteY13" fmla="*/ 1251617 h 3794374"/>
              <a:gd name="connsiteX14" fmla="*/ 3217766 w 3846787"/>
              <a:gd name="connsiteY14" fmla="*/ 1183985 h 3794374"/>
              <a:gd name="connsiteX15" fmla="*/ 3680805 w 3846787"/>
              <a:gd name="connsiteY15" fmla="*/ 1079113 h 3794374"/>
              <a:gd name="connsiteX16" fmla="*/ 3781249 w 3846787"/>
              <a:gd name="connsiteY16" fmla="*/ 1360881 h 3794374"/>
              <a:gd name="connsiteX17" fmla="*/ 3614573 w 3846787"/>
              <a:gd name="connsiteY17" fmla="*/ 1398976 h 3794374"/>
              <a:gd name="connsiteX18" fmla="*/ 3667246 w 3846787"/>
              <a:gd name="connsiteY18" fmla="*/ 1574553 h 3794374"/>
              <a:gd name="connsiteX19" fmla="*/ 3818470 w 3846787"/>
              <a:gd name="connsiteY19" fmla="*/ 1540059 h 3794374"/>
              <a:gd name="connsiteX20" fmla="*/ 3846787 w 3846787"/>
              <a:gd name="connsiteY20" fmla="*/ 1823935 h 3794374"/>
              <a:gd name="connsiteX21" fmla="*/ 3370569 w 3846787"/>
              <a:gd name="connsiteY21" fmla="*/ 1939698 h 3794374"/>
              <a:gd name="connsiteX22" fmla="*/ 3069059 w 3846787"/>
              <a:gd name="connsiteY22" fmla="*/ 2014005 h 3794374"/>
              <a:gd name="connsiteX23" fmla="*/ 3023290 w 3846787"/>
              <a:gd name="connsiteY23" fmla="*/ 2223749 h 3794374"/>
              <a:gd name="connsiteX24" fmla="*/ 3265673 w 3846787"/>
              <a:gd name="connsiteY24" fmla="*/ 2418211 h 3794374"/>
              <a:gd name="connsiteX25" fmla="*/ 3650174 w 3846787"/>
              <a:gd name="connsiteY25" fmla="*/ 2724044 h 3794374"/>
              <a:gd name="connsiteX26" fmla="*/ 3479740 w 3846787"/>
              <a:gd name="connsiteY26" fmla="*/ 3003528 h 3794374"/>
              <a:gd name="connsiteX27" fmla="*/ 3343024 w 3846787"/>
              <a:gd name="connsiteY27" fmla="*/ 2894403 h 3794374"/>
              <a:gd name="connsiteX28" fmla="*/ 3228488 w 3846787"/>
              <a:gd name="connsiteY28" fmla="*/ 3036328 h 3794374"/>
              <a:gd name="connsiteX29" fmla="*/ 3368432 w 3846787"/>
              <a:gd name="connsiteY29" fmla="*/ 3147750 h 3794374"/>
              <a:gd name="connsiteX30" fmla="*/ 3143502 w 3846787"/>
              <a:gd name="connsiteY30" fmla="*/ 3363994 h 3794374"/>
              <a:gd name="connsiteX31" fmla="*/ 2752412 w 3846787"/>
              <a:gd name="connsiteY31" fmla="*/ 3060444 h 3794374"/>
              <a:gd name="connsiteX32" fmla="*/ 2507713 w 3846787"/>
              <a:gd name="connsiteY32" fmla="*/ 2868090 h 3794374"/>
              <a:gd name="connsiteX33" fmla="*/ 2313415 w 3846787"/>
              <a:gd name="connsiteY33" fmla="*/ 2962071 h 3794374"/>
              <a:gd name="connsiteX34" fmla="*/ 2311100 w 3846787"/>
              <a:gd name="connsiteY34" fmla="*/ 3272296 h 3794374"/>
              <a:gd name="connsiteX35" fmla="*/ 2308963 w 3846787"/>
              <a:gd name="connsiteY35" fmla="*/ 3757309 h 3794374"/>
              <a:gd name="connsiteX36" fmla="*/ 2016180 w 3846787"/>
              <a:gd name="connsiteY36" fmla="*/ 3794374 h 3794374"/>
              <a:gd name="connsiteX37" fmla="*/ 2016180 w 3846787"/>
              <a:gd name="connsiteY37" fmla="*/ 3647492 h 3794374"/>
              <a:gd name="connsiteX38" fmla="*/ 1832745 w 3846787"/>
              <a:gd name="connsiteY38" fmla="*/ 3657682 h 3794374"/>
              <a:gd name="connsiteX39" fmla="*/ 1832745 w 3846787"/>
              <a:gd name="connsiteY39" fmla="*/ 3794374 h 3794374"/>
              <a:gd name="connsiteX40" fmla="*/ 1537825 w 3846787"/>
              <a:gd name="connsiteY40" fmla="*/ 3757309 h 3794374"/>
              <a:gd name="connsiteX41" fmla="*/ 1535687 w 3846787"/>
              <a:gd name="connsiteY41" fmla="*/ 3272296 h 3794374"/>
              <a:gd name="connsiteX42" fmla="*/ 1533550 w 3846787"/>
              <a:gd name="connsiteY42" fmla="*/ 2962071 h 3794374"/>
              <a:gd name="connsiteX43" fmla="*/ 1339074 w 3846787"/>
              <a:gd name="connsiteY43" fmla="*/ 2868090 h 3794374"/>
              <a:gd name="connsiteX44" fmla="*/ 1094375 w 3846787"/>
              <a:gd name="connsiteY44" fmla="*/ 3060444 h 3794374"/>
              <a:gd name="connsiteX45" fmla="*/ 705601 w 3846787"/>
              <a:gd name="connsiteY45" fmla="*/ 3363994 h 3794374"/>
              <a:gd name="connsiteX46" fmla="*/ 482808 w 3846787"/>
              <a:gd name="connsiteY46" fmla="*/ 3150033 h 3794374"/>
              <a:gd name="connsiteX47" fmla="*/ 626532 w 3846787"/>
              <a:gd name="connsiteY47" fmla="*/ 3035574 h 3794374"/>
              <a:gd name="connsiteX48" fmla="*/ 505746 w 3846787"/>
              <a:gd name="connsiteY48" fmla="*/ 2895125 h 3794374"/>
              <a:gd name="connsiteX49" fmla="*/ 367048 w 3846787"/>
              <a:gd name="connsiteY49" fmla="*/ 3005812 h 3794374"/>
              <a:gd name="connsiteX50" fmla="*/ 196614 w 3846787"/>
              <a:gd name="connsiteY50" fmla="*/ 2724044 h 3794374"/>
              <a:gd name="connsiteX51" fmla="*/ 578799 w 3846787"/>
              <a:gd name="connsiteY51" fmla="*/ 2418211 h 3794374"/>
              <a:gd name="connsiteX52" fmla="*/ 821360 w 3846787"/>
              <a:gd name="connsiteY52" fmla="*/ 2223749 h 3794374"/>
              <a:gd name="connsiteX53" fmla="*/ 775413 w 3846787"/>
              <a:gd name="connsiteY53" fmla="*/ 2014005 h 3794374"/>
              <a:gd name="connsiteX54" fmla="*/ 474081 w 3846787"/>
              <a:gd name="connsiteY54" fmla="*/ 1939698 h 3794374"/>
              <a:gd name="connsiteX55" fmla="*/ 0 w 3846787"/>
              <a:gd name="connsiteY55" fmla="*/ 1823935 h 3794374"/>
              <a:gd name="connsiteX56" fmla="*/ 28317 w 3846787"/>
              <a:gd name="connsiteY56" fmla="*/ 1540059 h 3794374"/>
              <a:gd name="connsiteX57" fmla="*/ 171883 w 3846787"/>
              <a:gd name="connsiteY57" fmla="*/ 1572806 h 3794374"/>
              <a:gd name="connsiteX58" fmla="*/ 219669 w 3846787"/>
              <a:gd name="connsiteY58" fmla="*/ 1398386 h 3794374"/>
              <a:gd name="connsiteX59" fmla="*/ 65538 w 3846787"/>
              <a:gd name="connsiteY59" fmla="*/ 1363164 h 3794374"/>
              <a:gd name="connsiteX60" fmla="*/ 165982 w 3846787"/>
              <a:gd name="connsiteY60" fmla="*/ 1081221 h 3794374"/>
              <a:gd name="connsiteX61" fmla="*/ 629199 w 3846787"/>
              <a:gd name="connsiteY61" fmla="*/ 1186093 h 3794374"/>
              <a:gd name="connsiteX62" fmla="*/ 932846 w 3846787"/>
              <a:gd name="connsiteY62" fmla="*/ 1253900 h 3794374"/>
              <a:gd name="connsiteX63" fmla="*/ 1068196 w 3846787"/>
              <a:gd name="connsiteY63" fmla="*/ 1085613 h 3794374"/>
              <a:gd name="connsiteX64" fmla="*/ 937120 w 3846787"/>
              <a:gd name="connsiteY64" fmla="*/ 803845 h 3794374"/>
              <a:gd name="connsiteX65" fmla="*/ 729643 w 3846787"/>
              <a:gd name="connsiteY65" fmla="*/ 360466 h 3794374"/>
              <a:gd name="connsiteX66" fmla="*/ 1002658 w 3846787"/>
              <a:gd name="connsiteY66" fmla="*/ 179179 h 3794374"/>
              <a:gd name="connsiteX67" fmla="*/ 1066372 w 3846787"/>
              <a:gd name="connsiteY67" fmla="*/ 311505 h 3794374"/>
              <a:gd name="connsiteX68" fmla="*/ 1230924 w 3846787"/>
              <a:gd name="connsiteY68" fmla="*/ 232167 h 3794374"/>
              <a:gd name="connsiteX69" fmla="*/ 1166503 w 3846787"/>
              <a:gd name="connsiteY69" fmla="*/ 98373 h 3794374"/>
              <a:gd name="connsiteX70" fmla="*/ 1461423 w 3846787"/>
              <a:gd name="connsiteY70"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620210 w 3846787"/>
              <a:gd name="connsiteY7" fmla="*/ 223141 h 3794374"/>
              <a:gd name="connsiteX8" fmla="*/ 2786585 w 3846787"/>
              <a:gd name="connsiteY8" fmla="*/ 303129 h 3794374"/>
              <a:gd name="connsiteX9" fmla="*/ 2846266 w 3846787"/>
              <a:gd name="connsiteY9" fmla="*/ 179179 h 3794374"/>
              <a:gd name="connsiteX10" fmla="*/ 3117144 w 3846787"/>
              <a:gd name="connsiteY10" fmla="*/ 358182 h 3794374"/>
              <a:gd name="connsiteX11" fmla="*/ 2909667 w 3846787"/>
              <a:gd name="connsiteY11" fmla="*/ 801737 h 3794374"/>
              <a:gd name="connsiteX12" fmla="*/ 2778591 w 3846787"/>
              <a:gd name="connsiteY12" fmla="*/ 1083505 h 3794374"/>
              <a:gd name="connsiteX13" fmla="*/ 2914119 w 3846787"/>
              <a:gd name="connsiteY13" fmla="*/ 1251617 h 3794374"/>
              <a:gd name="connsiteX14" fmla="*/ 3217766 w 3846787"/>
              <a:gd name="connsiteY14" fmla="*/ 1183985 h 3794374"/>
              <a:gd name="connsiteX15" fmla="*/ 3680805 w 3846787"/>
              <a:gd name="connsiteY15" fmla="*/ 1079113 h 3794374"/>
              <a:gd name="connsiteX16" fmla="*/ 3781249 w 3846787"/>
              <a:gd name="connsiteY16" fmla="*/ 1360881 h 3794374"/>
              <a:gd name="connsiteX17" fmla="*/ 3614573 w 3846787"/>
              <a:gd name="connsiteY17" fmla="*/ 1398976 h 3794374"/>
              <a:gd name="connsiteX18" fmla="*/ 3667246 w 3846787"/>
              <a:gd name="connsiteY18" fmla="*/ 1574553 h 3794374"/>
              <a:gd name="connsiteX19" fmla="*/ 3818470 w 3846787"/>
              <a:gd name="connsiteY19" fmla="*/ 1540059 h 3794374"/>
              <a:gd name="connsiteX20" fmla="*/ 3846787 w 3846787"/>
              <a:gd name="connsiteY20" fmla="*/ 1823935 h 3794374"/>
              <a:gd name="connsiteX21" fmla="*/ 3370569 w 3846787"/>
              <a:gd name="connsiteY21" fmla="*/ 1939698 h 3794374"/>
              <a:gd name="connsiteX22" fmla="*/ 3069059 w 3846787"/>
              <a:gd name="connsiteY22" fmla="*/ 2014005 h 3794374"/>
              <a:gd name="connsiteX23" fmla="*/ 3023290 w 3846787"/>
              <a:gd name="connsiteY23" fmla="*/ 2223749 h 3794374"/>
              <a:gd name="connsiteX24" fmla="*/ 3265673 w 3846787"/>
              <a:gd name="connsiteY24" fmla="*/ 2418211 h 3794374"/>
              <a:gd name="connsiteX25" fmla="*/ 3650174 w 3846787"/>
              <a:gd name="connsiteY25" fmla="*/ 2724044 h 3794374"/>
              <a:gd name="connsiteX26" fmla="*/ 3479740 w 3846787"/>
              <a:gd name="connsiteY26" fmla="*/ 3003528 h 3794374"/>
              <a:gd name="connsiteX27" fmla="*/ 3343024 w 3846787"/>
              <a:gd name="connsiteY27" fmla="*/ 2894403 h 3794374"/>
              <a:gd name="connsiteX28" fmla="*/ 3228488 w 3846787"/>
              <a:gd name="connsiteY28" fmla="*/ 3036328 h 3794374"/>
              <a:gd name="connsiteX29" fmla="*/ 3368432 w 3846787"/>
              <a:gd name="connsiteY29" fmla="*/ 3147750 h 3794374"/>
              <a:gd name="connsiteX30" fmla="*/ 3143502 w 3846787"/>
              <a:gd name="connsiteY30" fmla="*/ 3363994 h 3794374"/>
              <a:gd name="connsiteX31" fmla="*/ 2752412 w 3846787"/>
              <a:gd name="connsiteY31" fmla="*/ 3060444 h 3794374"/>
              <a:gd name="connsiteX32" fmla="*/ 2507713 w 3846787"/>
              <a:gd name="connsiteY32" fmla="*/ 2868090 h 3794374"/>
              <a:gd name="connsiteX33" fmla="*/ 2313415 w 3846787"/>
              <a:gd name="connsiteY33" fmla="*/ 2962071 h 3794374"/>
              <a:gd name="connsiteX34" fmla="*/ 2311100 w 3846787"/>
              <a:gd name="connsiteY34" fmla="*/ 3272296 h 3794374"/>
              <a:gd name="connsiteX35" fmla="*/ 2308963 w 3846787"/>
              <a:gd name="connsiteY35" fmla="*/ 3757309 h 3794374"/>
              <a:gd name="connsiteX36" fmla="*/ 2016180 w 3846787"/>
              <a:gd name="connsiteY36" fmla="*/ 3794374 h 3794374"/>
              <a:gd name="connsiteX37" fmla="*/ 2016180 w 3846787"/>
              <a:gd name="connsiteY37" fmla="*/ 3647492 h 3794374"/>
              <a:gd name="connsiteX38" fmla="*/ 1832745 w 3846787"/>
              <a:gd name="connsiteY38" fmla="*/ 3657682 h 3794374"/>
              <a:gd name="connsiteX39" fmla="*/ 1832745 w 3846787"/>
              <a:gd name="connsiteY39" fmla="*/ 3794374 h 3794374"/>
              <a:gd name="connsiteX40" fmla="*/ 1537825 w 3846787"/>
              <a:gd name="connsiteY40" fmla="*/ 3757309 h 3794374"/>
              <a:gd name="connsiteX41" fmla="*/ 1535687 w 3846787"/>
              <a:gd name="connsiteY41" fmla="*/ 3272296 h 3794374"/>
              <a:gd name="connsiteX42" fmla="*/ 1533550 w 3846787"/>
              <a:gd name="connsiteY42" fmla="*/ 2962071 h 3794374"/>
              <a:gd name="connsiteX43" fmla="*/ 1339074 w 3846787"/>
              <a:gd name="connsiteY43" fmla="*/ 2868090 h 3794374"/>
              <a:gd name="connsiteX44" fmla="*/ 1094375 w 3846787"/>
              <a:gd name="connsiteY44" fmla="*/ 3060444 h 3794374"/>
              <a:gd name="connsiteX45" fmla="*/ 705601 w 3846787"/>
              <a:gd name="connsiteY45" fmla="*/ 3363994 h 3794374"/>
              <a:gd name="connsiteX46" fmla="*/ 482808 w 3846787"/>
              <a:gd name="connsiteY46" fmla="*/ 3150033 h 3794374"/>
              <a:gd name="connsiteX47" fmla="*/ 626532 w 3846787"/>
              <a:gd name="connsiteY47" fmla="*/ 3035574 h 3794374"/>
              <a:gd name="connsiteX48" fmla="*/ 505746 w 3846787"/>
              <a:gd name="connsiteY48" fmla="*/ 2895125 h 3794374"/>
              <a:gd name="connsiteX49" fmla="*/ 367048 w 3846787"/>
              <a:gd name="connsiteY49" fmla="*/ 3005812 h 3794374"/>
              <a:gd name="connsiteX50" fmla="*/ 196614 w 3846787"/>
              <a:gd name="connsiteY50" fmla="*/ 2724044 h 3794374"/>
              <a:gd name="connsiteX51" fmla="*/ 578799 w 3846787"/>
              <a:gd name="connsiteY51" fmla="*/ 2418211 h 3794374"/>
              <a:gd name="connsiteX52" fmla="*/ 821360 w 3846787"/>
              <a:gd name="connsiteY52" fmla="*/ 2223749 h 3794374"/>
              <a:gd name="connsiteX53" fmla="*/ 775413 w 3846787"/>
              <a:gd name="connsiteY53" fmla="*/ 2014005 h 3794374"/>
              <a:gd name="connsiteX54" fmla="*/ 474081 w 3846787"/>
              <a:gd name="connsiteY54" fmla="*/ 1939698 h 3794374"/>
              <a:gd name="connsiteX55" fmla="*/ 0 w 3846787"/>
              <a:gd name="connsiteY55" fmla="*/ 1823935 h 3794374"/>
              <a:gd name="connsiteX56" fmla="*/ 28317 w 3846787"/>
              <a:gd name="connsiteY56" fmla="*/ 1540059 h 3794374"/>
              <a:gd name="connsiteX57" fmla="*/ 171883 w 3846787"/>
              <a:gd name="connsiteY57" fmla="*/ 1572806 h 3794374"/>
              <a:gd name="connsiteX58" fmla="*/ 219669 w 3846787"/>
              <a:gd name="connsiteY58" fmla="*/ 1398386 h 3794374"/>
              <a:gd name="connsiteX59" fmla="*/ 65538 w 3846787"/>
              <a:gd name="connsiteY59" fmla="*/ 1363164 h 3794374"/>
              <a:gd name="connsiteX60" fmla="*/ 165982 w 3846787"/>
              <a:gd name="connsiteY60" fmla="*/ 1081221 h 3794374"/>
              <a:gd name="connsiteX61" fmla="*/ 629199 w 3846787"/>
              <a:gd name="connsiteY61" fmla="*/ 1186093 h 3794374"/>
              <a:gd name="connsiteX62" fmla="*/ 932846 w 3846787"/>
              <a:gd name="connsiteY62" fmla="*/ 1253900 h 3794374"/>
              <a:gd name="connsiteX63" fmla="*/ 1068196 w 3846787"/>
              <a:gd name="connsiteY63" fmla="*/ 1085613 h 3794374"/>
              <a:gd name="connsiteX64" fmla="*/ 937120 w 3846787"/>
              <a:gd name="connsiteY64" fmla="*/ 803845 h 3794374"/>
              <a:gd name="connsiteX65" fmla="*/ 729643 w 3846787"/>
              <a:gd name="connsiteY65" fmla="*/ 360466 h 3794374"/>
              <a:gd name="connsiteX66" fmla="*/ 1002658 w 3846787"/>
              <a:gd name="connsiteY66" fmla="*/ 179179 h 3794374"/>
              <a:gd name="connsiteX67" fmla="*/ 1230924 w 3846787"/>
              <a:gd name="connsiteY67" fmla="*/ 232167 h 3794374"/>
              <a:gd name="connsiteX68" fmla="*/ 1166503 w 3846787"/>
              <a:gd name="connsiteY68" fmla="*/ 98373 h 3794374"/>
              <a:gd name="connsiteX69" fmla="*/ 1461423 w 3846787"/>
              <a:gd name="connsiteY69"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620210 w 3846787"/>
              <a:gd name="connsiteY7" fmla="*/ 223141 h 3794374"/>
              <a:gd name="connsiteX8" fmla="*/ 2786585 w 3846787"/>
              <a:gd name="connsiteY8" fmla="*/ 303129 h 3794374"/>
              <a:gd name="connsiteX9" fmla="*/ 2846266 w 3846787"/>
              <a:gd name="connsiteY9" fmla="*/ 179179 h 3794374"/>
              <a:gd name="connsiteX10" fmla="*/ 3117144 w 3846787"/>
              <a:gd name="connsiteY10" fmla="*/ 358182 h 3794374"/>
              <a:gd name="connsiteX11" fmla="*/ 2909667 w 3846787"/>
              <a:gd name="connsiteY11" fmla="*/ 801737 h 3794374"/>
              <a:gd name="connsiteX12" fmla="*/ 2778591 w 3846787"/>
              <a:gd name="connsiteY12" fmla="*/ 1083505 h 3794374"/>
              <a:gd name="connsiteX13" fmla="*/ 2914119 w 3846787"/>
              <a:gd name="connsiteY13" fmla="*/ 1251617 h 3794374"/>
              <a:gd name="connsiteX14" fmla="*/ 3217766 w 3846787"/>
              <a:gd name="connsiteY14" fmla="*/ 1183985 h 3794374"/>
              <a:gd name="connsiteX15" fmla="*/ 3680805 w 3846787"/>
              <a:gd name="connsiteY15" fmla="*/ 1079113 h 3794374"/>
              <a:gd name="connsiteX16" fmla="*/ 3781249 w 3846787"/>
              <a:gd name="connsiteY16" fmla="*/ 1360881 h 3794374"/>
              <a:gd name="connsiteX17" fmla="*/ 3614573 w 3846787"/>
              <a:gd name="connsiteY17" fmla="*/ 1398976 h 3794374"/>
              <a:gd name="connsiteX18" fmla="*/ 3667246 w 3846787"/>
              <a:gd name="connsiteY18" fmla="*/ 1574553 h 3794374"/>
              <a:gd name="connsiteX19" fmla="*/ 3818470 w 3846787"/>
              <a:gd name="connsiteY19" fmla="*/ 1540059 h 3794374"/>
              <a:gd name="connsiteX20" fmla="*/ 3846787 w 3846787"/>
              <a:gd name="connsiteY20" fmla="*/ 1823935 h 3794374"/>
              <a:gd name="connsiteX21" fmla="*/ 3370569 w 3846787"/>
              <a:gd name="connsiteY21" fmla="*/ 1939698 h 3794374"/>
              <a:gd name="connsiteX22" fmla="*/ 3069059 w 3846787"/>
              <a:gd name="connsiteY22" fmla="*/ 2014005 h 3794374"/>
              <a:gd name="connsiteX23" fmla="*/ 3023290 w 3846787"/>
              <a:gd name="connsiteY23" fmla="*/ 2223749 h 3794374"/>
              <a:gd name="connsiteX24" fmla="*/ 3265673 w 3846787"/>
              <a:gd name="connsiteY24" fmla="*/ 2418211 h 3794374"/>
              <a:gd name="connsiteX25" fmla="*/ 3650174 w 3846787"/>
              <a:gd name="connsiteY25" fmla="*/ 2724044 h 3794374"/>
              <a:gd name="connsiteX26" fmla="*/ 3479740 w 3846787"/>
              <a:gd name="connsiteY26" fmla="*/ 3003528 h 3794374"/>
              <a:gd name="connsiteX27" fmla="*/ 3343024 w 3846787"/>
              <a:gd name="connsiteY27" fmla="*/ 2894403 h 3794374"/>
              <a:gd name="connsiteX28" fmla="*/ 3228488 w 3846787"/>
              <a:gd name="connsiteY28" fmla="*/ 3036328 h 3794374"/>
              <a:gd name="connsiteX29" fmla="*/ 3368432 w 3846787"/>
              <a:gd name="connsiteY29" fmla="*/ 3147750 h 3794374"/>
              <a:gd name="connsiteX30" fmla="*/ 3143502 w 3846787"/>
              <a:gd name="connsiteY30" fmla="*/ 3363994 h 3794374"/>
              <a:gd name="connsiteX31" fmla="*/ 2752412 w 3846787"/>
              <a:gd name="connsiteY31" fmla="*/ 3060444 h 3794374"/>
              <a:gd name="connsiteX32" fmla="*/ 2507713 w 3846787"/>
              <a:gd name="connsiteY32" fmla="*/ 2868090 h 3794374"/>
              <a:gd name="connsiteX33" fmla="*/ 2313415 w 3846787"/>
              <a:gd name="connsiteY33" fmla="*/ 2962071 h 3794374"/>
              <a:gd name="connsiteX34" fmla="*/ 2311100 w 3846787"/>
              <a:gd name="connsiteY34" fmla="*/ 3272296 h 3794374"/>
              <a:gd name="connsiteX35" fmla="*/ 2308963 w 3846787"/>
              <a:gd name="connsiteY35" fmla="*/ 3757309 h 3794374"/>
              <a:gd name="connsiteX36" fmla="*/ 2016180 w 3846787"/>
              <a:gd name="connsiteY36" fmla="*/ 3794374 h 3794374"/>
              <a:gd name="connsiteX37" fmla="*/ 2016180 w 3846787"/>
              <a:gd name="connsiteY37" fmla="*/ 3647492 h 3794374"/>
              <a:gd name="connsiteX38" fmla="*/ 1832745 w 3846787"/>
              <a:gd name="connsiteY38" fmla="*/ 3657682 h 3794374"/>
              <a:gd name="connsiteX39" fmla="*/ 1832745 w 3846787"/>
              <a:gd name="connsiteY39" fmla="*/ 3794374 h 3794374"/>
              <a:gd name="connsiteX40" fmla="*/ 1537825 w 3846787"/>
              <a:gd name="connsiteY40" fmla="*/ 3757309 h 3794374"/>
              <a:gd name="connsiteX41" fmla="*/ 1535687 w 3846787"/>
              <a:gd name="connsiteY41" fmla="*/ 3272296 h 3794374"/>
              <a:gd name="connsiteX42" fmla="*/ 1533550 w 3846787"/>
              <a:gd name="connsiteY42" fmla="*/ 2962071 h 3794374"/>
              <a:gd name="connsiteX43" fmla="*/ 1339074 w 3846787"/>
              <a:gd name="connsiteY43" fmla="*/ 2868090 h 3794374"/>
              <a:gd name="connsiteX44" fmla="*/ 1094375 w 3846787"/>
              <a:gd name="connsiteY44" fmla="*/ 3060444 h 3794374"/>
              <a:gd name="connsiteX45" fmla="*/ 705601 w 3846787"/>
              <a:gd name="connsiteY45" fmla="*/ 3363994 h 3794374"/>
              <a:gd name="connsiteX46" fmla="*/ 482808 w 3846787"/>
              <a:gd name="connsiteY46" fmla="*/ 3150033 h 3794374"/>
              <a:gd name="connsiteX47" fmla="*/ 626532 w 3846787"/>
              <a:gd name="connsiteY47" fmla="*/ 3035574 h 3794374"/>
              <a:gd name="connsiteX48" fmla="*/ 505746 w 3846787"/>
              <a:gd name="connsiteY48" fmla="*/ 2895125 h 3794374"/>
              <a:gd name="connsiteX49" fmla="*/ 367048 w 3846787"/>
              <a:gd name="connsiteY49" fmla="*/ 3005812 h 3794374"/>
              <a:gd name="connsiteX50" fmla="*/ 196614 w 3846787"/>
              <a:gd name="connsiteY50" fmla="*/ 2724044 h 3794374"/>
              <a:gd name="connsiteX51" fmla="*/ 578799 w 3846787"/>
              <a:gd name="connsiteY51" fmla="*/ 2418211 h 3794374"/>
              <a:gd name="connsiteX52" fmla="*/ 821360 w 3846787"/>
              <a:gd name="connsiteY52" fmla="*/ 2223749 h 3794374"/>
              <a:gd name="connsiteX53" fmla="*/ 775413 w 3846787"/>
              <a:gd name="connsiteY53" fmla="*/ 2014005 h 3794374"/>
              <a:gd name="connsiteX54" fmla="*/ 474081 w 3846787"/>
              <a:gd name="connsiteY54" fmla="*/ 1939698 h 3794374"/>
              <a:gd name="connsiteX55" fmla="*/ 0 w 3846787"/>
              <a:gd name="connsiteY55" fmla="*/ 1823935 h 3794374"/>
              <a:gd name="connsiteX56" fmla="*/ 28317 w 3846787"/>
              <a:gd name="connsiteY56" fmla="*/ 1540059 h 3794374"/>
              <a:gd name="connsiteX57" fmla="*/ 171883 w 3846787"/>
              <a:gd name="connsiteY57" fmla="*/ 1572806 h 3794374"/>
              <a:gd name="connsiteX58" fmla="*/ 219669 w 3846787"/>
              <a:gd name="connsiteY58" fmla="*/ 1398386 h 3794374"/>
              <a:gd name="connsiteX59" fmla="*/ 65538 w 3846787"/>
              <a:gd name="connsiteY59" fmla="*/ 1363164 h 3794374"/>
              <a:gd name="connsiteX60" fmla="*/ 165982 w 3846787"/>
              <a:gd name="connsiteY60" fmla="*/ 1081221 h 3794374"/>
              <a:gd name="connsiteX61" fmla="*/ 629199 w 3846787"/>
              <a:gd name="connsiteY61" fmla="*/ 1186093 h 3794374"/>
              <a:gd name="connsiteX62" fmla="*/ 932846 w 3846787"/>
              <a:gd name="connsiteY62" fmla="*/ 1253900 h 3794374"/>
              <a:gd name="connsiteX63" fmla="*/ 1068196 w 3846787"/>
              <a:gd name="connsiteY63" fmla="*/ 1085613 h 3794374"/>
              <a:gd name="connsiteX64" fmla="*/ 937120 w 3846787"/>
              <a:gd name="connsiteY64" fmla="*/ 803845 h 3794374"/>
              <a:gd name="connsiteX65" fmla="*/ 729643 w 3846787"/>
              <a:gd name="connsiteY65" fmla="*/ 360466 h 3794374"/>
              <a:gd name="connsiteX66" fmla="*/ 1002658 w 3846787"/>
              <a:gd name="connsiteY66" fmla="*/ 179179 h 3794374"/>
              <a:gd name="connsiteX67" fmla="*/ 1166503 w 3846787"/>
              <a:gd name="connsiteY67" fmla="*/ 98373 h 3794374"/>
              <a:gd name="connsiteX68" fmla="*/ 1461423 w 3846787"/>
              <a:gd name="connsiteY68"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786585 w 3846787"/>
              <a:gd name="connsiteY7" fmla="*/ 303129 h 3794374"/>
              <a:gd name="connsiteX8" fmla="*/ 2846266 w 3846787"/>
              <a:gd name="connsiteY8" fmla="*/ 179179 h 3794374"/>
              <a:gd name="connsiteX9" fmla="*/ 3117144 w 3846787"/>
              <a:gd name="connsiteY9" fmla="*/ 358182 h 3794374"/>
              <a:gd name="connsiteX10" fmla="*/ 2909667 w 3846787"/>
              <a:gd name="connsiteY10" fmla="*/ 801737 h 3794374"/>
              <a:gd name="connsiteX11" fmla="*/ 2778591 w 3846787"/>
              <a:gd name="connsiteY11" fmla="*/ 1083505 h 3794374"/>
              <a:gd name="connsiteX12" fmla="*/ 2914119 w 3846787"/>
              <a:gd name="connsiteY12" fmla="*/ 1251617 h 3794374"/>
              <a:gd name="connsiteX13" fmla="*/ 3217766 w 3846787"/>
              <a:gd name="connsiteY13" fmla="*/ 1183985 h 3794374"/>
              <a:gd name="connsiteX14" fmla="*/ 3680805 w 3846787"/>
              <a:gd name="connsiteY14" fmla="*/ 1079113 h 3794374"/>
              <a:gd name="connsiteX15" fmla="*/ 3781249 w 3846787"/>
              <a:gd name="connsiteY15" fmla="*/ 1360881 h 3794374"/>
              <a:gd name="connsiteX16" fmla="*/ 3614573 w 3846787"/>
              <a:gd name="connsiteY16" fmla="*/ 1398976 h 3794374"/>
              <a:gd name="connsiteX17" fmla="*/ 3667246 w 3846787"/>
              <a:gd name="connsiteY17" fmla="*/ 1574553 h 3794374"/>
              <a:gd name="connsiteX18" fmla="*/ 3818470 w 3846787"/>
              <a:gd name="connsiteY18" fmla="*/ 1540059 h 3794374"/>
              <a:gd name="connsiteX19" fmla="*/ 3846787 w 3846787"/>
              <a:gd name="connsiteY19" fmla="*/ 1823935 h 3794374"/>
              <a:gd name="connsiteX20" fmla="*/ 3370569 w 3846787"/>
              <a:gd name="connsiteY20" fmla="*/ 1939698 h 3794374"/>
              <a:gd name="connsiteX21" fmla="*/ 3069059 w 3846787"/>
              <a:gd name="connsiteY21" fmla="*/ 2014005 h 3794374"/>
              <a:gd name="connsiteX22" fmla="*/ 3023290 w 3846787"/>
              <a:gd name="connsiteY22" fmla="*/ 2223749 h 3794374"/>
              <a:gd name="connsiteX23" fmla="*/ 3265673 w 3846787"/>
              <a:gd name="connsiteY23" fmla="*/ 2418211 h 3794374"/>
              <a:gd name="connsiteX24" fmla="*/ 3650174 w 3846787"/>
              <a:gd name="connsiteY24" fmla="*/ 2724044 h 3794374"/>
              <a:gd name="connsiteX25" fmla="*/ 3479740 w 3846787"/>
              <a:gd name="connsiteY25" fmla="*/ 3003528 h 3794374"/>
              <a:gd name="connsiteX26" fmla="*/ 3343024 w 3846787"/>
              <a:gd name="connsiteY26" fmla="*/ 2894403 h 3794374"/>
              <a:gd name="connsiteX27" fmla="*/ 3228488 w 3846787"/>
              <a:gd name="connsiteY27" fmla="*/ 3036328 h 3794374"/>
              <a:gd name="connsiteX28" fmla="*/ 3368432 w 3846787"/>
              <a:gd name="connsiteY28" fmla="*/ 3147750 h 3794374"/>
              <a:gd name="connsiteX29" fmla="*/ 3143502 w 3846787"/>
              <a:gd name="connsiteY29" fmla="*/ 3363994 h 3794374"/>
              <a:gd name="connsiteX30" fmla="*/ 2752412 w 3846787"/>
              <a:gd name="connsiteY30" fmla="*/ 3060444 h 3794374"/>
              <a:gd name="connsiteX31" fmla="*/ 2507713 w 3846787"/>
              <a:gd name="connsiteY31" fmla="*/ 2868090 h 3794374"/>
              <a:gd name="connsiteX32" fmla="*/ 2313415 w 3846787"/>
              <a:gd name="connsiteY32" fmla="*/ 2962071 h 3794374"/>
              <a:gd name="connsiteX33" fmla="*/ 2311100 w 3846787"/>
              <a:gd name="connsiteY33" fmla="*/ 3272296 h 3794374"/>
              <a:gd name="connsiteX34" fmla="*/ 2308963 w 3846787"/>
              <a:gd name="connsiteY34" fmla="*/ 3757309 h 3794374"/>
              <a:gd name="connsiteX35" fmla="*/ 2016180 w 3846787"/>
              <a:gd name="connsiteY35" fmla="*/ 3794374 h 3794374"/>
              <a:gd name="connsiteX36" fmla="*/ 2016180 w 3846787"/>
              <a:gd name="connsiteY36" fmla="*/ 3647492 h 3794374"/>
              <a:gd name="connsiteX37" fmla="*/ 1832745 w 3846787"/>
              <a:gd name="connsiteY37" fmla="*/ 3657682 h 3794374"/>
              <a:gd name="connsiteX38" fmla="*/ 1832745 w 3846787"/>
              <a:gd name="connsiteY38" fmla="*/ 3794374 h 3794374"/>
              <a:gd name="connsiteX39" fmla="*/ 1537825 w 3846787"/>
              <a:gd name="connsiteY39" fmla="*/ 3757309 h 3794374"/>
              <a:gd name="connsiteX40" fmla="*/ 1535687 w 3846787"/>
              <a:gd name="connsiteY40" fmla="*/ 3272296 h 3794374"/>
              <a:gd name="connsiteX41" fmla="*/ 1533550 w 3846787"/>
              <a:gd name="connsiteY41" fmla="*/ 2962071 h 3794374"/>
              <a:gd name="connsiteX42" fmla="*/ 1339074 w 3846787"/>
              <a:gd name="connsiteY42" fmla="*/ 2868090 h 3794374"/>
              <a:gd name="connsiteX43" fmla="*/ 1094375 w 3846787"/>
              <a:gd name="connsiteY43" fmla="*/ 3060444 h 3794374"/>
              <a:gd name="connsiteX44" fmla="*/ 705601 w 3846787"/>
              <a:gd name="connsiteY44" fmla="*/ 3363994 h 3794374"/>
              <a:gd name="connsiteX45" fmla="*/ 482808 w 3846787"/>
              <a:gd name="connsiteY45" fmla="*/ 3150033 h 3794374"/>
              <a:gd name="connsiteX46" fmla="*/ 626532 w 3846787"/>
              <a:gd name="connsiteY46" fmla="*/ 3035574 h 3794374"/>
              <a:gd name="connsiteX47" fmla="*/ 505746 w 3846787"/>
              <a:gd name="connsiteY47" fmla="*/ 2895125 h 3794374"/>
              <a:gd name="connsiteX48" fmla="*/ 367048 w 3846787"/>
              <a:gd name="connsiteY48" fmla="*/ 3005812 h 3794374"/>
              <a:gd name="connsiteX49" fmla="*/ 196614 w 3846787"/>
              <a:gd name="connsiteY49" fmla="*/ 2724044 h 3794374"/>
              <a:gd name="connsiteX50" fmla="*/ 578799 w 3846787"/>
              <a:gd name="connsiteY50" fmla="*/ 2418211 h 3794374"/>
              <a:gd name="connsiteX51" fmla="*/ 821360 w 3846787"/>
              <a:gd name="connsiteY51" fmla="*/ 2223749 h 3794374"/>
              <a:gd name="connsiteX52" fmla="*/ 775413 w 3846787"/>
              <a:gd name="connsiteY52" fmla="*/ 2014005 h 3794374"/>
              <a:gd name="connsiteX53" fmla="*/ 474081 w 3846787"/>
              <a:gd name="connsiteY53" fmla="*/ 1939698 h 3794374"/>
              <a:gd name="connsiteX54" fmla="*/ 0 w 3846787"/>
              <a:gd name="connsiteY54" fmla="*/ 1823935 h 3794374"/>
              <a:gd name="connsiteX55" fmla="*/ 28317 w 3846787"/>
              <a:gd name="connsiteY55" fmla="*/ 1540059 h 3794374"/>
              <a:gd name="connsiteX56" fmla="*/ 171883 w 3846787"/>
              <a:gd name="connsiteY56" fmla="*/ 1572806 h 3794374"/>
              <a:gd name="connsiteX57" fmla="*/ 219669 w 3846787"/>
              <a:gd name="connsiteY57" fmla="*/ 1398386 h 3794374"/>
              <a:gd name="connsiteX58" fmla="*/ 65538 w 3846787"/>
              <a:gd name="connsiteY58" fmla="*/ 1363164 h 3794374"/>
              <a:gd name="connsiteX59" fmla="*/ 165982 w 3846787"/>
              <a:gd name="connsiteY59" fmla="*/ 1081221 h 3794374"/>
              <a:gd name="connsiteX60" fmla="*/ 629199 w 3846787"/>
              <a:gd name="connsiteY60" fmla="*/ 1186093 h 3794374"/>
              <a:gd name="connsiteX61" fmla="*/ 932846 w 3846787"/>
              <a:gd name="connsiteY61" fmla="*/ 1253900 h 3794374"/>
              <a:gd name="connsiteX62" fmla="*/ 1068196 w 3846787"/>
              <a:gd name="connsiteY62" fmla="*/ 1085613 h 3794374"/>
              <a:gd name="connsiteX63" fmla="*/ 937120 w 3846787"/>
              <a:gd name="connsiteY63" fmla="*/ 803845 h 3794374"/>
              <a:gd name="connsiteX64" fmla="*/ 729643 w 3846787"/>
              <a:gd name="connsiteY64" fmla="*/ 360466 h 3794374"/>
              <a:gd name="connsiteX65" fmla="*/ 1002658 w 3846787"/>
              <a:gd name="connsiteY65" fmla="*/ 179179 h 3794374"/>
              <a:gd name="connsiteX66" fmla="*/ 1166503 w 3846787"/>
              <a:gd name="connsiteY66" fmla="*/ 98373 h 3794374"/>
              <a:gd name="connsiteX67" fmla="*/ 1461423 w 3846787"/>
              <a:gd name="connsiteY67"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614573 w 3846787"/>
              <a:gd name="connsiteY15" fmla="*/ 1398976 h 3794374"/>
              <a:gd name="connsiteX16" fmla="*/ 3667246 w 3846787"/>
              <a:gd name="connsiteY16" fmla="*/ 1574553 h 3794374"/>
              <a:gd name="connsiteX17" fmla="*/ 3818470 w 3846787"/>
              <a:gd name="connsiteY17" fmla="*/ 1540059 h 3794374"/>
              <a:gd name="connsiteX18" fmla="*/ 3846787 w 3846787"/>
              <a:gd name="connsiteY18" fmla="*/ 1823935 h 3794374"/>
              <a:gd name="connsiteX19" fmla="*/ 3370569 w 3846787"/>
              <a:gd name="connsiteY19" fmla="*/ 1939698 h 3794374"/>
              <a:gd name="connsiteX20" fmla="*/ 3069059 w 3846787"/>
              <a:gd name="connsiteY20" fmla="*/ 2014005 h 3794374"/>
              <a:gd name="connsiteX21" fmla="*/ 3023290 w 3846787"/>
              <a:gd name="connsiteY21" fmla="*/ 2223749 h 3794374"/>
              <a:gd name="connsiteX22" fmla="*/ 3265673 w 3846787"/>
              <a:gd name="connsiteY22" fmla="*/ 2418211 h 3794374"/>
              <a:gd name="connsiteX23" fmla="*/ 3650174 w 3846787"/>
              <a:gd name="connsiteY23" fmla="*/ 2724044 h 3794374"/>
              <a:gd name="connsiteX24" fmla="*/ 3479740 w 3846787"/>
              <a:gd name="connsiteY24" fmla="*/ 3003528 h 3794374"/>
              <a:gd name="connsiteX25" fmla="*/ 3343024 w 3846787"/>
              <a:gd name="connsiteY25" fmla="*/ 2894403 h 3794374"/>
              <a:gd name="connsiteX26" fmla="*/ 3228488 w 3846787"/>
              <a:gd name="connsiteY26" fmla="*/ 3036328 h 3794374"/>
              <a:gd name="connsiteX27" fmla="*/ 3368432 w 3846787"/>
              <a:gd name="connsiteY27" fmla="*/ 3147750 h 3794374"/>
              <a:gd name="connsiteX28" fmla="*/ 3143502 w 3846787"/>
              <a:gd name="connsiteY28" fmla="*/ 3363994 h 3794374"/>
              <a:gd name="connsiteX29" fmla="*/ 2752412 w 3846787"/>
              <a:gd name="connsiteY29" fmla="*/ 3060444 h 3794374"/>
              <a:gd name="connsiteX30" fmla="*/ 2507713 w 3846787"/>
              <a:gd name="connsiteY30" fmla="*/ 2868090 h 3794374"/>
              <a:gd name="connsiteX31" fmla="*/ 2313415 w 3846787"/>
              <a:gd name="connsiteY31" fmla="*/ 2962071 h 3794374"/>
              <a:gd name="connsiteX32" fmla="*/ 2311100 w 3846787"/>
              <a:gd name="connsiteY32" fmla="*/ 3272296 h 3794374"/>
              <a:gd name="connsiteX33" fmla="*/ 2308963 w 3846787"/>
              <a:gd name="connsiteY33" fmla="*/ 3757309 h 3794374"/>
              <a:gd name="connsiteX34" fmla="*/ 2016180 w 3846787"/>
              <a:gd name="connsiteY34" fmla="*/ 3794374 h 3794374"/>
              <a:gd name="connsiteX35" fmla="*/ 2016180 w 3846787"/>
              <a:gd name="connsiteY35" fmla="*/ 3647492 h 3794374"/>
              <a:gd name="connsiteX36" fmla="*/ 1832745 w 3846787"/>
              <a:gd name="connsiteY36" fmla="*/ 3657682 h 3794374"/>
              <a:gd name="connsiteX37" fmla="*/ 1832745 w 3846787"/>
              <a:gd name="connsiteY37" fmla="*/ 3794374 h 3794374"/>
              <a:gd name="connsiteX38" fmla="*/ 1537825 w 3846787"/>
              <a:gd name="connsiteY38" fmla="*/ 3757309 h 3794374"/>
              <a:gd name="connsiteX39" fmla="*/ 1535687 w 3846787"/>
              <a:gd name="connsiteY39" fmla="*/ 3272296 h 3794374"/>
              <a:gd name="connsiteX40" fmla="*/ 1533550 w 3846787"/>
              <a:gd name="connsiteY40" fmla="*/ 2962071 h 3794374"/>
              <a:gd name="connsiteX41" fmla="*/ 1339074 w 3846787"/>
              <a:gd name="connsiteY41" fmla="*/ 2868090 h 3794374"/>
              <a:gd name="connsiteX42" fmla="*/ 1094375 w 3846787"/>
              <a:gd name="connsiteY42" fmla="*/ 3060444 h 3794374"/>
              <a:gd name="connsiteX43" fmla="*/ 705601 w 3846787"/>
              <a:gd name="connsiteY43" fmla="*/ 3363994 h 3794374"/>
              <a:gd name="connsiteX44" fmla="*/ 482808 w 3846787"/>
              <a:gd name="connsiteY44" fmla="*/ 3150033 h 3794374"/>
              <a:gd name="connsiteX45" fmla="*/ 626532 w 3846787"/>
              <a:gd name="connsiteY45" fmla="*/ 3035574 h 3794374"/>
              <a:gd name="connsiteX46" fmla="*/ 505746 w 3846787"/>
              <a:gd name="connsiteY46" fmla="*/ 2895125 h 3794374"/>
              <a:gd name="connsiteX47" fmla="*/ 367048 w 3846787"/>
              <a:gd name="connsiteY47" fmla="*/ 3005812 h 3794374"/>
              <a:gd name="connsiteX48" fmla="*/ 196614 w 3846787"/>
              <a:gd name="connsiteY48" fmla="*/ 2724044 h 3794374"/>
              <a:gd name="connsiteX49" fmla="*/ 578799 w 3846787"/>
              <a:gd name="connsiteY49" fmla="*/ 2418211 h 3794374"/>
              <a:gd name="connsiteX50" fmla="*/ 821360 w 3846787"/>
              <a:gd name="connsiteY50" fmla="*/ 2223749 h 3794374"/>
              <a:gd name="connsiteX51" fmla="*/ 775413 w 3846787"/>
              <a:gd name="connsiteY51" fmla="*/ 2014005 h 3794374"/>
              <a:gd name="connsiteX52" fmla="*/ 474081 w 3846787"/>
              <a:gd name="connsiteY52" fmla="*/ 1939698 h 3794374"/>
              <a:gd name="connsiteX53" fmla="*/ 0 w 3846787"/>
              <a:gd name="connsiteY53" fmla="*/ 1823935 h 3794374"/>
              <a:gd name="connsiteX54" fmla="*/ 28317 w 3846787"/>
              <a:gd name="connsiteY54" fmla="*/ 1540059 h 3794374"/>
              <a:gd name="connsiteX55" fmla="*/ 171883 w 3846787"/>
              <a:gd name="connsiteY55" fmla="*/ 1572806 h 3794374"/>
              <a:gd name="connsiteX56" fmla="*/ 219669 w 3846787"/>
              <a:gd name="connsiteY56" fmla="*/ 1398386 h 3794374"/>
              <a:gd name="connsiteX57" fmla="*/ 65538 w 3846787"/>
              <a:gd name="connsiteY57" fmla="*/ 1363164 h 3794374"/>
              <a:gd name="connsiteX58" fmla="*/ 165982 w 3846787"/>
              <a:gd name="connsiteY58" fmla="*/ 1081221 h 3794374"/>
              <a:gd name="connsiteX59" fmla="*/ 629199 w 3846787"/>
              <a:gd name="connsiteY59" fmla="*/ 1186093 h 3794374"/>
              <a:gd name="connsiteX60" fmla="*/ 932846 w 3846787"/>
              <a:gd name="connsiteY60" fmla="*/ 1253900 h 3794374"/>
              <a:gd name="connsiteX61" fmla="*/ 1068196 w 3846787"/>
              <a:gd name="connsiteY61" fmla="*/ 1085613 h 3794374"/>
              <a:gd name="connsiteX62" fmla="*/ 937120 w 3846787"/>
              <a:gd name="connsiteY62" fmla="*/ 803845 h 3794374"/>
              <a:gd name="connsiteX63" fmla="*/ 729643 w 3846787"/>
              <a:gd name="connsiteY63" fmla="*/ 360466 h 3794374"/>
              <a:gd name="connsiteX64" fmla="*/ 1002658 w 3846787"/>
              <a:gd name="connsiteY64" fmla="*/ 179179 h 3794374"/>
              <a:gd name="connsiteX65" fmla="*/ 1166503 w 3846787"/>
              <a:gd name="connsiteY65" fmla="*/ 98373 h 3794374"/>
              <a:gd name="connsiteX66" fmla="*/ 1461423 w 3846787"/>
              <a:gd name="connsiteY66"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667246 w 3846787"/>
              <a:gd name="connsiteY15" fmla="*/ 1574553 h 3794374"/>
              <a:gd name="connsiteX16" fmla="*/ 3818470 w 3846787"/>
              <a:gd name="connsiteY16" fmla="*/ 1540059 h 3794374"/>
              <a:gd name="connsiteX17" fmla="*/ 3846787 w 3846787"/>
              <a:gd name="connsiteY17" fmla="*/ 1823935 h 3794374"/>
              <a:gd name="connsiteX18" fmla="*/ 3370569 w 3846787"/>
              <a:gd name="connsiteY18" fmla="*/ 1939698 h 3794374"/>
              <a:gd name="connsiteX19" fmla="*/ 3069059 w 3846787"/>
              <a:gd name="connsiteY19" fmla="*/ 2014005 h 3794374"/>
              <a:gd name="connsiteX20" fmla="*/ 3023290 w 3846787"/>
              <a:gd name="connsiteY20" fmla="*/ 2223749 h 3794374"/>
              <a:gd name="connsiteX21" fmla="*/ 3265673 w 3846787"/>
              <a:gd name="connsiteY21" fmla="*/ 2418211 h 3794374"/>
              <a:gd name="connsiteX22" fmla="*/ 3650174 w 3846787"/>
              <a:gd name="connsiteY22" fmla="*/ 2724044 h 3794374"/>
              <a:gd name="connsiteX23" fmla="*/ 3479740 w 3846787"/>
              <a:gd name="connsiteY23" fmla="*/ 3003528 h 3794374"/>
              <a:gd name="connsiteX24" fmla="*/ 3343024 w 3846787"/>
              <a:gd name="connsiteY24" fmla="*/ 2894403 h 3794374"/>
              <a:gd name="connsiteX25" fmla="*/ 3228488 w 3846787"/>
              <a:gd name="connsiteY25" fmla="*/ 3036328 h 3794374"/>
              <a:gd name="connsiteX26" fmla="*/ 3368432 w 3846787"/>
              <a:gd name="connsiteY26" fmla="*/ 3147750 h 3794374"/>
              <a:gd name="connsiteX27" fmla="*/ 3143502 w 3846787"/>
              <a:gd name="connsiteY27" fmla="*/ 3363994 h 3794374"/>
              <a:gd name="connsiteX28" fmla="*/ 2752412 w 3846787"/>
              <a:gd name="connsiteY28" fmla="*/ 3060444 h 3794374"/>
              <a:gd name="connsiteX29" fmla="*/ 2507713 w 3846787"/>
              <a:gd name="connsiteY29" fmla="*/ 2868090 h 3794374"/>
              <a:gd name="connsiteX30" fmla="*/ 2313415 w 3846787"/>
              <a:gd name="connsiteY30" fmla="*/ 2962071 h 3794374"/>
              <a:gd name="connsiteX31" fmla="*/ 2311100 w 3846787"/>
              <a:gd name="connsiteY31" fmla="*/ 3272296 h 3794374"/>
              <a:gd name="connsiteX32" fmla="*/ 2308963 w 3846787"/>
              <a:gd name="connsiteY32" fmla="*/ 3757309 h 3794374"/>
              <a:gd name="connsiteX33" fmla="*/ 2016180 w 3846787"/>
              <a:gd name="connsiteY33" fmla="*/ 3794374 h 3794374"/>
              <a:gd name="connsiteX34" fmla="*/ 2016180 w 3846787"/>
              <a:gd name="connsiteY34" fmla="*/ 3647492 h 3794374"/>
              <a:gd name="connsiteX35" fmla="*/ 1832745 w 3846787"/>
              <a:gd name="connsiteY35" fmla="*/ 3657682 h 3794374"/>
              <a:gd name="connsiteX36" fmla="*/ 1832745 w 3846787"/>
              <a:gd name="connsiteY36" fmla="*/ 3794374 h 3794374"/>
              <a:gd name="connsiteX37" fmla="*/ 1537825 w 3846787"/>
              <a:gd name="connsiteY37" fmla="*/ 3757309 h 3794374"/>
              <a:gd name="connsiteX38" fmla="*/ 1535687 w 3846787"/>
              <a:gd name="connsiteY38" fmla="*/ 3272296 h 3794374"/>
              <a:gd name="connsiteX39" fmla="*/ 1533550 w 3846787"/>
              <a:gd name="connsiteY39" fmla="*/ 2962071 h 3794374"/>
              <a:gd name="connsiteX40" fmla="*/ 1339074 w 3846787"/>
              <a:gd name="connsiteY40" fmla="*/ 2868090 h 3794374"/>
              <a:gd name="connsiteX41" fmla="*/ 1094375 w 3846787"/>
              <a:gd name="connsiteY41" fmla="*/ 3060444 h 3794374"/>
              <a:gd name="connsiteX42" fmla="*/ 705601 w 3846787"/>
              <a:gd name="connsiteY42" fmla="*/ 3363994 h 3794374"/>
              <a:gd name="connsiteX43" fmla="*/ 482808 w 3846787"/>
              <a:gd name="connsiteY43" fmla="*/ 3150033 h 3794374"/>
              <a:gd name="connsiteX44" fmla="*/ 626532 w 3846787"/>
              <a:gd name="connsiteY44" fmla="*/ 3035574 h 3794374"/>
              <a:gd name="connsiteX45" fmla="*/ 505746 w 3846787"/>
              <a:gd name="connsiteY45" fmla="*/ 2895125 h 3794374"/>
              <a:gd name="connsiteX46" fmla="*/ 367048 w 3846787"/>
              <a:gd name="connsiteY46" fmla="*/ 3005812 h 3794374"/>
              <a:gd name="connsiteX47" fmla="*/ 196614 w 3846787"/>
              <a:gd name="connsiteY47" fmla="*/ 2724044 h 3794374"/>
              <a:gd name="connsiteX48" fmla="*/ 578799 w 3846787"/>
              <a:gd name="connsiteY48" fmla="*/ 2418211 h 3794374"/>
              <a:gd name="connsiteX49" fmla="*/ 821360 w 3846787"/>
              <a:gd name="connsiteY49" fmla="*/ 2223749 h 3794374"/>
              <a:gd name="connsiteX50" fmla="*/ 775413 w 3846787"/>
              <a:gd name="connsiteY50" fmla="*/ 2014005 h 3794374"/>
              <a:gd name="connsiteX51" fmla="*/ 474081 w 3846787"/>
              <a:gd name="connsiteY51" fmla="*/ 1939698 h 3794374"/>
              <a:gd name="connsiteX52" fmla="*/ 0 w 3846787"/>
              <a:gd name="connsiteY52" fmla="*/ 1823935 h 3794374"/>
              <a:gd name="connsiteX53" fmla="*/ 28317 w 3846787"/>
              <a:gd name="connsiteY53" fmla="*/ 1540059 h 3794374"/>
              <a:gd name="connsiteX54" fmla="*/ 171883 w 3846787"/>
              <a:gd name="connsiteY54" fmla="*/ 1572806 h 3794374"/>
              <a:gd name="connsiteX55" fmla="*/ 219669 w 3846787"/>
              <a:gd name="connsiteY55" fmla="*/ 1398386 h 3794374"/>
              <a:gd name="connsiteX56" fmla="*/ 65538 w 3846787"/>
              <a:gd name="connsiteY56" fmla="*/ 1363164 h 3794374"/>
              <a:gd name="connsiteX57" fmla="*/ 165982 w 3846787"/>
              <a:gd name="connsiteY57" fmla="*/ 1081221 h 3794374"/>
              <a:gd name="connsiteX58" fmla="*/ 629199 w 3846787"/>
              <a:gd name="connsiteY58" fmla="*/ 1186093 h 3794374"/>
              <a:gd name="connsiteX59" fmla="*/ 932846 w 3846787"/>
              <a:gd name="connsiteY59" fmla="*/ 1253900 h 3794374"/>
              <a:gd name="connsiteX60" fmla="*/ 1068196 w 3846787"/>
              <a:gd name="connsiteY60" fmla="*/ 1085613 h 3794374"/>
              <a:gd name="connsiteX61" fmla="*/ 937120 w 3846787"/>
              <a:gd name="connsiteY61" fmla="*/ 803845 h 3794374"/>
              <a:gd name="connsiteX62" fmla="*/ 729643 w 3846787"/>
              <a:gd name="connsiteY62" fmla="*/ 360466 h 3794374"/>
              <a:gd name="connsiteX63" fmla="*/ 1002658 w 3846787"/>
              <a:gd name="connsiteY63" fmla="*/ 179179 h 3794374"/>
              <a:gd name="connsiteX64" fmla="*/ 1166503 w 3846787"/>
              <a:gd name="connsiteY64" fmla="*/ 98373 h 3794374"/>
              <a:gd name="connsiteX65" fmla="*/ 1461423 w 3846787"/>
              <a:gd name="connsiteY65"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43024 w 3846787"/>
              <a:gd name="connsiteY23" fmla="*/ 2894403 h 3794374"/>
              <a:gd name="connsiteX24" fmla="*/ 3228488 w 3846787"/>
              <a:gd name="connsiteY24" fmla="*/ 3036328 h 3794374"/>
              <a:gd name="connsiteX25" fmla="*/ 3368432 w 3846787"/>
              <a:gd name="connsiteY25" fmla="*/ 3147750 h 3794374"/>
              <a:gd name="connsiteX26" fmla="*/ 3143502 w 3846787"/>
              <a:gd name="connsiteY26" fmla="*/ 3363994 h 3794374"/>
              <a:gd name="connsiteX27" fmla="*/ 2752412 w 3846787"/>
              <a:gd name="connsiteY27" fmla="*/ 3060444 h 3794374"/>
              <a:gd name="connsiteX28" fmla="*/ 2507713 w 3846787"/>
              <a:gd name="connsiteY28" fmla="*/ 2868090 h 3794374"/>
              <a:gd name="connsiteX29" fmla="*/ 2313415 w 3846787"/>
              <a:gd name="connsiteY29" fmla="*/ 2962071 h 3794374"/>
              <a:gd name="connsiteX30" fmla="*/ 2311100 w 3846787"/>
              <a:gd name="connsiteY30" fmla="*/ 3272296 h 3794374"/>
              <a:gd name="connsiteX31" fmla="*/ 2308963 w 3846787"/>
              <a:gd name="connsiteY31" fmla="*/ 3757309 h 3794374"/>
              <a:gd name="connsiteX32" fmla="*/ 2016180 w 3846787"/>
              <a:gd name="connsiteY32" fmla="*/ 3794374 h 3794374"/>
              <a:gd name="connsiteX33" fmla="*/ 2016180 w 3846787"/>
              <a:gd name="connsiteY33" fmla="*/ 3647492 h 3794374"/>
              <a:gd name="connsiteX34" fmla="*/ 1832745 w 3846787"/>
              <a:gd name="connsiteY34" fmla="*/ 3657682 h 3794374"/>
              <a:gd name="connsiteX35" fmla="*/ 1832745 w 3846787"/>
              <a:gd name="connsiteY35" fmla="*/ 3794374 h 3794374"/>
              <a:gd name="connsiteX36" fmla="*/ 1537825 w 3846787"/>
              <a:gd name="connsiteY36" fmla="*/ 3757309 h 3794374"/>
              <a:gd name="connsiteX37" fmla="*/ 1535687 w 3846787"/>
              <a:gd name="connsiteY37" fmla="*/ 3272296 h 3794374"/>
              <a:gd name="connsiteX38" fmla="*/ 1533550 w 3846787"/>
              <a:gd name="connsiteY38" fmla="*/ 2962071 h 3794374"/>
              <a:gd name="connsiteX39" fmla="*/ 1339074 w 3846787"/>
              <a:gd name="connsiteY39" fmla="*/ 2868090 h 3794374"/>
              <a:gd name="connsiteX40" fmla="*/ 1094375 w 3846787"/>
              <a:gd name="connsiteY40" fmla="*/ 3060444 h 3794374"/>
              <a:gd name="connsiteX41" fmla="*/ 705601 w 3846787"/>
              <a:gd name="connsiteY41" fmla="*/ 3363994 h 3794374"/>
              <a:gd name="connsiteX42" fmla="*/ 482808 w 3846787"/>
              <a:gd name="connsiteY42" fmla="*/ 3150033 h 3794374"/>
              <a:gd name="connsiteX43" fmla="*/ 626532 w 3846787"/>
              <a:gd name="connsiteY43" fmla="*/ 3035574 h 3794374"/>
              <a:gd name="connsiteX44" fmla="*/ 505746 w 3846787"/>
              <a:gd name="connsiteY44" fmla="*/ 2895125 h 3794374"/>
              <a:gd name="connsiteX45" fmla="*/ 367048 w 3846787"/>
              <a:gd name="connsiteY45" fmla="*/ 3005812 h 3794374"/>
              <a:gd name="connsiteX46" fmla="*/ 196614 w 3846787"/>
              <a:gd name="connsiteY46" fmla="*/ 2724044 h 3794374"/>
              <a:gd name="connsiteX47" fmla="*/ 578799 w 3846787"/>
              <a:gd name="connsiteY47" fmla="*/ 2418211 h 3794374"/>
              <a:gd name="connsiteX48" fmla="*/ 821360 w 3846787"/>
              <a:gd name="connsiteY48" fmla="*/ 2223749 h 3794374"/>
              <a:gd name="connsiteX49" fmla="*/ 775413 w 3846787"/>
              <a:gd name="connsiteY49" fmla="*/ 2014005 h 3794374"/>
              <a:gd name="connsiteX50" fmla="*/ 474081 w 3846787"/>
              <a:gd name="connsiteY50" fmla="*/ 1939698 h 3794374"/>
              <a:gd name="connsiteX51" fmla="*/ 0 w 3846787"/>
              <a:gd name="connsiteY51" fmla="*/ 1823935 h 3794374"/>
              <a:gd name="connsiteX52" fmla="*/ 28317 w 3846787"/>
              <a:gd name="connsiteY52" fmla="*/ 1540059 h 3794374"/>
              <a:gd name="connsiteX53" fmla="*/ 171883 w 3846787"/>
              <a:gd name="connsiteY53" fmla="*/ 1572806 h 3794374"/>
              <a:gd name="connsiteX54" fmla="*/ 219669 w 3846787"/>
              <a:gd name="connsiteY54" fmla="*/ 1398386 h 3794374"/>
              <a:gd name="connsiteX55" fmla="*/ 65538 w 3846787"/>
              <a:gd name="connsiteY55" fmla="*/ 1363164 h 3794374"/>
              <a:gd name="connsiteX56" fmla="*/ 165982 w 3846787"/>
              <a:gd name="connsiteY56" fmla="*/ 1081221 h 3794374"/>
              <a:gd name="connsiteX57" fmla="*/ 629199 w 3846787"/>
              <a:gd name="connsiteY57" fmla="*/ 1186093 h 3794374"/>
              <a:gd name="connsiteX58" fmla="*/ 932846 w 3846787"/>
              <a:gd name="connsiteY58" fmla="*/ 1253900 h 3794374"/>
              <a:gd name="connsiteX59" fmla="*/ 1068196 w 3846787"/>
              <a:gd name="connsiteY59" fmla="*/ 1085613 h 3794374"/>
              <a:gd name="connsiteX60" fmla="*/ 937120 w 3846787"/>
              <a:gd name="connsiteY60" fmla="*/ 803845 h 3794374"/>
              <a:gd name="connsiteX61" fmla="*/ 729643 w 3846787"/>
              <a:gd name="connsiteY61" fmla="*/ 360466 h 3794374"/>
              <a:gd name="connsiteX62" fmla="*/ 1002658 w 3846787"/>
              <a:gd name="connsiteY62" fmla="*/ 179179 h 3794374"/>
              <a:gd name="connsiteX63" fmla="*/ 1166503 w 3846787"/>
              <a:gd name="connsiteY63" fmla="*/ 98373 h 3794374"/>
              <a:gd name="connsiteX64" fmla="*/ 1461423 w 3846787"/>
              <a:gd name="connsiteY64"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228488 w 3846787"/>
              <a:gd name="connsiteY23" fmla="*/ 3036328 h 3794374"/>
              <a:gd name="connsiteX24" fmla="*/ 3368432 w 3846787"/>
              <a:gd name="connsiteY24" fmla="*/ 3147750 h 3794374"/>
              <a:gd name="connsiteX25" fmla="*/ 3143502 w 3846787"/>
              <a:gd name="connsiteY25" fmla="*/ 3363994 h 3794374"/>
              <a:gd name="connsiteX26" fmla="*/ 2752412 w 3846787"/>
              <a:gd name="connsiteY26" fmla="*/ 3060444 h 3794374"/>
              <a:gd name="connsiteX27" fmla="*/ 2507713 w 3846787"/>
              <a:gd name="connsiteY27" fmla="*/ 2868090 h 3794374"/>
              <a:gd name="connsiteX28" fmla="*/ 2313415 w 3846787"/>
              <a:gd name="connsiteY28" fmla="*/ 2962071 h 3794374"/>
              <a:gd name="connsiteX29" fmla="*/ 2311100 w 3846787"/>
              <a:gd name="connsiteY29" fmla="*/ 3272296 h 3794374"/>
              <a:gd name="connsiteX30" fmla="*/ 2308963 w 3846787"/>
              <a:gd name="connsiteY30" fmla="*/ 3757309 h 3794374"/>
              <a:gd name="connsiteX31" fmla="*/ 2016180 w 3846787"/>
              <a:gd name="connsiteY31" fmla="*/ 3794374 h 3794374"/>
              <a:gd name="connsiteX32" fmla="*/ 2016180 w 3846787"/>
              <a:gd name="connsiteY32" fmla="*/ 3647492 h 3794374"/>
              <a:gd name="connsiteX33" fmla="*/ 1832745 w 3846787"/>
              <a:gd name="connsiteY33" fmla="*/ 3657682 h 3794374"/>
              <a:gd name="connsiteX34" fmla="*/ 1832745 w 3846787"/>
              <a:gd name="connsiteY34" fmla="*/ 3794374 h 3794374"/>
              <a:gd name="connsiteX35" fmla="*/ 1537825 w 3846787"/>
              <a:gd name="connsiteY35" fmla="*/ 3757309 h 3794374"/>
              <a:gd name="connsiteX36" fmla="*/ 1535687 w 3846787"/>
              <a:gd name="connsiteY36" fmla="*/ 3272296 h 3794374"/>
              <a:gd name="connsiteX37" fmla="*/ 1533550 w 3846787"/>
              <a:gd name="connsiteY37" fmla="*/ 2962071 h 3794374"/>
              <a:gd name="connsiteX38" fmla="*/ 1339074 w 3846787"/>
              <a:gd name="connsiteY38" fmla="*/ 2868090 h 3794374"/>
              <a:gd name="connsiteX39" fmla="*/ 1094375 w 3846787"/>
              <a:gd name="connsiteY39" fmla="*/ 3060444 h 3794374"/>
              <a:gd name="connsiteX40" fmla="*/ 705601 w 3846787"/>
              <a:gd name="connsiteY40" fmla="*/ 3363994 h 3794374"/>
              <a:gd name="connsiteX41" fmla="*/ 482808 w 3846787"/>
              <a:gd name="connsiteY41" fmla="*/ 3150033 h 3794374"/>
              <a:gd name="connsiteX42" fmla="*/ 626532 w 3846787"/>
              <a:gd name="connsiteY42" fmla="*/ 3035574 h 3794374"/>
              <a:gd name="connsiteX43" fmla="*/ 505746 w 3846787"/>
              <a:gd name="connsiteY43" fmla="*/ 2895125 h 3794374"/>
              <a:gd name="connsiteX44" fmla="*/ 367048 w 3846787"/>
              <a:gd name="connsiteY44" fmla="*/ 3005812 h 3794374"/>
              <a:gd name="connsiteX45" fmla="*/ 196614 w 3846787"/>
              <a:gd name="connsiteY45" fmla="*/ 2724044 h 3794374"/>
              <a:gd name="connsiteX46" fmla="*/ 578799 w 3846787"/>
              <a:gd name="connsiteY46" fmla="*/ 2418211 h 3794374"/>
              <a:gd name="connsiteX47" fmla="*/ 821360 w 3846787"/>
              <a:gd name="connsiteY47" fmla="*/ 2223749 h 3794374"/>
              <a:gd name="connsiteX48" fmla="*/ 775413 w 3846787"/>
              <a:gd name="connsiteY48" fmla="*/ 2014005 h 3794374"/>
              <a:gd name="connsiteX49" fmla="*/ 474081 w 3846787"/>
              <a:gd name="connsiteY49" fmla="*/ 1939698 h 3794374"/>
              <a:gd name="connsiteX50" fmla="*/ 0 w 3846787"/>
              <a:gd name="connsiteY50" fmla="*/ 1823935 h 3794374"/>
              <a:gd name="connsiteX51" fmla="*/ 28317 w 3846787"/>
              <a:gd name="connsiteY51" fmla="*/ 1540059 h 3794374"/>
              <a:gd name="connsiteX52" fmla="*/ 171883 w 3846787"/>
              <a:gd name="connsiteY52" fmla="*/ 1572806 h 3794374"/>
              <a:gd name="connsiteX53" fmla="*/ 219669 w 3846787"/>
              <a:gd name="connsiteY53" fmla="*/ 1398386 h 3794374"/>
              <a:gd name="connsiteX54" fmla="*/ 65538 w 3846787"/>
              <a:gd name="connsiteY54" fmla="*/ 1363164 h 3794374"/>
              <a:gd name="connsiteX55" fmla="*/ 165982 w 3846787"/>
              <a:gd name="connsiteY55" fmla="*/ 1081221 h 3794374"/>
              <a:gd name="connsiteX56" fmla="*/ 629199 w 3846787"/>
              <a:gd name="connsiteY56" fmla="*/ 1186093 h 3794374"/>
              <a:gd name="connsiteX57" fmla="*/ 932846 w 3846787"/>
              <a:gd name="connsiteY57" fmla="*/ 1253900 h 3794374"/>
              <a:gd name="connsiteX58" fmla="*/ 1068196 w 3846787"/>
              <a:gd name="connsiteY58" fmla="*/ 1085613 h 3794374"/>
              <a:gd name="connsiteX59" fmla="*/ 937120 w 3846787"/>
              <a:gd name="connsiteY59" fmla="*/ 803845 h 3794374"/>
              <a:gd name="connsiteX60" fmla="*/ 729643 w 3846787"/>
              <a:gd name="connsiteY60" fmla="*/ 360466 h 3794374"/>
              <a:gd name="connsiteX61" fmla="*/ 1002658 w 3846787"/>
              <a:gd name="connsiteY61" fmla="*/ 179179 h 3794374"/>
              <a:gd name="connsiteX62" fmla="*/ 1166503 w 3846787"/>
              <a:gd name="connsiteY62" fmla="*/ 98373 h 3794374"/>
              <a:gd name="connsiteX63" fmla="*/ 1461423 w 3846787"/>
              <a:gd name="connsiteY63"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2016180 w 3846787"/>
              <a:gd name="connsiteY31" fmla="*/ 3647492 h 3794374"/>
              <a:gd name="connsiteX32" fmla="*/ 1832745 w 3846787"/>
              <a:gd name="connsiteY32" fmla="*/ 3657682 h 3794374"/>
              <a:gd name="connsiteX33" fmla="*/ 1832745 w 3846787"/>
              <a:gd name="connsiteY33" fmla="*/ 3794374 h 3794374"/>
              <a:gd name="connsiteX34" fmla="*/ 1537825 w 3846787"/>
              <a:gd name="connsiteY34" fmla="*/ 3757309 h 3794374"/>
              <a:gd name="connsiteX35" fmla="*/ 1535687 w 3846787"/>
              <a:gd name="connsiteY35" fmla="*/ 3272296 h 3794374"/>
              <a:gd name="connsiteX36" fmla="*/ 1533550 w 3846787"/>
              <a:gd name="connsiteY36" fmla="*/ 2962071 h 3794374"/>
              <a:gd name="connsiteX37" fmla="*/ 1339074 w 3846787"/>
              <a:gd name="connsiteY37" fmla="*/ 2868090 h 3794374"/>
              <a:gd name="connsiteX38" fmla="*/ 1094375 w 3846787"/>
              <a:gd name="connsiteY38" fmla="*/ 3060444 h 3794374"/>
              <a:gd name="connsiteX39" fmla="*/ 705601 w 3846787"/>
              <a:gd name="connsiteY39" fmla="*/ 3363994 h 3794374"/>
              <a:gd name="connsiteX40" fmla="*/ 482808 w 3846787"/>
              <a:gd name="connsiteY40" fmla="*/ 3150033 h 3794374"/>
              <a:gd name="connsiteX41" fmla="*/ 626532 w 3846787"/>
              <a:gd name="connsiteY41" fmla="*/ 3035574 h 3794374"/>
              <a:gd name="connsiteX42" fmla="*/ 505746 w 3846787"/>
              <a:gd name="connsiteY42" fmla="*/ 2895125 h 3794374"/>
              <a:gd name="connsiteX43" fmla="*/ 367048 w 3846787"/>
              <a:gd name="connsiteY43" fmla="*/ 3005812 h 3794374"/>
              <a:gd name="connsiteX44" fmla="*/ 196614 w 3846787"/>
              <a:gd name="connsiteY44" fmla="*/ 2724044 h 3794374"/>
              <a:gd name="connsiteX45" fmla="*/ 578799 w 3846787"/>
              <a:gd name="connsiteY45" fmla="*/ 2418211 h 3794374"/>
              <a:gd name="connsiteX46" fmla="*/ 821360 w 3846787"/>
              <a:gd name="connsiteY46" fmla="*/ 2223749 h 3794374"/>
              <a:gd name="connsiteX47" fmla="*/ 775413 w 3846787"/>
              <a:gd name="connsiteY47" fmla="*/ 2014005 h 3794374"/>
              <a:gd name="connsiteX48" fmla="*/ 474081 w 3846787"/>
              <a:gd name="connsiteY48" fmla="*/ 1939698 h 3794374"/>
              <a:gd name="connsiteX49" fmla="*/ 0 w 3846787"/>
              <a:gd name="connsiteY49" fmla="*/ 1823935 h 3794374"/>
              <a:gd name="connsiteX50" fmla="*/ 28317 w 3846787"/>
              <a:gd name="connsiteY50" fmla="*/ 1540059 h 3794374"/>
              <a:gd name="connsiteX51" fmla="*/ 171883 w 3846787"/>
              <a:gd name="connsiteY51" fmla="*/ 1572806 h 3794374"/>
              <a:gd name="connsiteX52" fmla="*/ 219669 w 3846787"/>
              <a:gd name="connsiteY52" fmla="*/ 1398386 h 3794374"/>
              <a:gd name="connsiteX53" fmla="*/ 65538 w 3846787"/>
              <a:gd name="connsiteY53" fmla="*/ 1363164 h 3794374"/>
              <a:gd name="connsiteX54" fmla="*/ 165982 w 3846787"/>
              <a:gd name="connsiteY54" fmla="*/ 1081221 h 3794374"/>
              <a:gd name="connsiteX55" fmla="*/ 629199 w 3846787"/>
              <a:gd name="connsiteY55" fmla="*/ 1186093 h 3794374"/>
              <a:gd name="connsiteX56" fmla="*/ 932846 w 3846787"/>
              <a:gd name="connsiteY56" fmla="*/ 1253900 h 3794374"/>
              <a:gd name="connsiteX57" fmla="*/ 1068196 w 3846787"/>
              <a:gd name="connsiteY57" fmla="*/ 1085613 h 3794374"/>
              <a:gd name="connsiteX58" fmla="*/ 937120 w 3846787"/>
              <a:gd name="connsiteY58" fmla="*/ 803845 h 3794374"/>
              <a:gd name="connsiteX59" fmla="*/ 729643 w 3846787"/>
              <a:gd name="connsiteY59" fmla="*/ 360466 h 3794374"/>
              <a:gd name="connsiteX60" fmla="*/ 1002658 w 3846787"/>
              <a:gd name="connsiteY60" fmla="*/ 179179 h 3794374"/>
              <a:gd name="connsiteX61" fmla="*/ 1166503 w 3846787"/>
              <a:gd name="connsiteY61" fmla="*/ 98373 h 3794374"/>
              <a:gd name="connsiteX62" fmla="*/ 1461423 w 3846787"/>
              <a:gd name="connsiteY62"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657682 h 3794374"/>
              <a:gd name="connsiteX32" fmla="*/ 1832745 w 3846787"/>
              <a:gd name="connsiteY32" fmla="*/ 3794374 h 3794374"/>
              <a:gd name="connsiteX33" fmla="*/ 1537825 w 3846787"/>
              <a:gd name="connsiteY33" fmla="*/ 3757309 h 3794374"/>
              <a:gd name="connsiteX34" fmla="*/ 1535687 w 3846787"/>
              <a:gd name="connsiteY34" fmla="*/ 3272296 h 3794374"/>
              <a:gd name="connsiteX35" fmla="*/ 1533550 w 3846787"/>
              <a:gd name="connsiteY35" fmla="*/ 2962071 h 3794374"/>
              <a:gd name="connsiteX36" fmla="*/ 1339074 w 3846787"/>
              <a:gd name="connsiteY36" fmla="*/ 2868090 h 3794374"/>
              <a:gd name="connsiteX37" fmla="*/ 1094375 w 3846787"/>
              <a:gd name="connsiteY37" fmla="*/ 3060444 h 3794374"/>
              <a:gd name="connsiteX38" fmla="*/ 705601 w 3846787"/>
              <a:gd name="connsiteY38" fmla="*/ 3363994 h 3794374"/>
              <a:gd name="connsiteX39" fmla="*/ 482808 w 3846787"/>
              <a:gd name="connsiteY39" fmla="*/ 3150033 h 3794374"/>
              <a:gd name="connsiteX40" fmla="*/ 626532 w 3846787"/>
              <a:gd name="connsiteY40" fmla="*/ 3035574 h 3794374"/>
              <a:gd name="connsiteX41" fmla="*/ 505746 w 3846787"/>
              <a:gd name="connsiteY41" fmla="*/ 2895125 h 3794374"/>
              <a:gd name="connsiteX42" fmla="*/ 367048 w 3846787"/>
              <a:gd name="connsiteY42" fmla="*/ 3005812 h 3794374"/>
              <a:gd name="connsiteX43" fmla="*/ 196614 w 3846787"/>
              <a:gd name="connsiteY43" fmla="*/ 2724044 h 3794374"/>
              <a:gd name="connsiteX44" fmla="*/ 578799 w 3846787"/>
              <a:gd name="connsiteY44" fmla="*/ 2418211 h 3794374"/>
              <a:gd name="connsiteX45" fmla="*/ 821360 w 3846787"/>
              <a:gd name="connsiteY45" fmla="*/ 2223749 h 3794374"/>
              <a:gd name="connsiteX46" fmla="*/ 775413 w 3846787"/>
              <a:gd name="connsiteY46" fmla="*/ 2014005 h 3794374"/>
              <a:gd name="connsiteX47" fmla="*/ 474081 w 3846787"/>
              <a:gd name="connsiteY47" fmla="*/ 1939698 h 3794374"/>
              <a:gd name="connsiteX48" fmla="*/ 0 w 3846787"/>
              <a:gd name="connsiteY48" fmla="*/ 1823935 h 3794374"/>
              <a:gd name="connsiteX49" fmla="*/ 28317 w 3846787"/>
              <a:gd name="connsiteY49" fmla="*/ 1540059 h 3794374"/>
              <a:gd name="connsiteX50" fmla="*/ 171883 w 3846787"/>
              <a:gd name="connsiteY50" fmla="*/ 1572806 h 3794374"/>
              <a:gd name="connsiteX51" fmla="*/ 219669 w 3846787"/>
              <a:gd name="connsiteY51" fmla="*/ 1398386 h 3794374"/>
              <a:gd name="connsiteX52" fmla="*/ 65538 w 3846787"/>
              <a:gd name="connsiteY52" fmla="*/ 1363164 h 3794374"/>
              <a:gd name="connsiteX53" fmla="*/ 165982 w 3846787"/>
              <a:gd name="connsiteY53" fmla="*/ 1081221 h 3794374"/>
              <a:gd name="connsiteX54" fmla="*/ 629199 w 3846787"/>
              <a:gd name="connsiteY54" fmla="*/ 1186093 h 3794374"/>
              <a:gd name="connsiteX55" fmla="*/ 932846 w 3846787"/>
              <a:gd name="connsiteY55" fmla="*/ 1253900 h 3794374"/>
              <a:gd name="connsiteX56" fmla="*/ 1068196 w 3846787"/>
              <a:gd name="connsiteY56" fmla="*/ 1085613 h 3794374"/>
              <a:gd name="connsiteX57" fmla="*/ 937120 w 3846787"/>
              <a:gd name="connsiteY57" fmla="*/ 803845 h 3794374"/>
              <a:gd name="connsiteX58" fmla="*/ 729643 w 3846787"/>
              <a:gd name="connsiteY58" fmla="*/ 360466 h 3794374"/>
              <a:gd name="connsiteX59" fmla="*/ 1002658 w 3846787"/>
              <a:gd name="connsiteY59" fmla="*/ 179179 h 3794374"/>
              <a:gd name="connsiteX60" fmla="*/ 1166503 w 3846787"/>
              <a:gd name="connsiteY60" fmla="*/ 98373 h 3794374"/>
              <a:gd name="connsiteX61" fmla="*/ 1461423 w 3846787"/>
              <a:gd name="connsiteY61"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794374 h 3794374"/>
              <a:gd name="connsiteX32" fmla="*/ 1537825 w 3846787"/>
              <a:gd name="connsiteY32" fmla="*/ 3757309 h 3794374"/>
              <a:gd name="connsiteX33" fmla="*/ 1535687 w 3846787"/>
              <a:gd name="connsiteY33" fmla="*/ 3272296 h 3794374"/>
              <a:gd name="connsiteX34" fmla="*/ 1533550 w 3846787"/>
              <a:gd name="connsiteY34" fmla="*/ 2962071 h 3794374"/>
              <a:gd name="connsiteX35" fmla="*/ 1339074 w 3846787"/>
              <a:gd name="connsiteY35" fmla="*/ 2868090 h 3794374"/>
              <a:gd name="connsiteX36" fmla="*/ 1094375 w 3846787"/>
              <a:gd name="connsiteY36" fmla="*/ 3060444 h 3794374"/>
              <a:gd name="connsiteX37" fmla="*/ 705601 w 3846787"/>
              <a:gd name="connsiteY37" fmla="*/ 3363994 h 3794374"/>
              <a:gd name="connsiteX38" fmla="*/ 482808 w 3846787"/>
              <a:gd name="connsiteY38" fmla="*/ 3150033 h 3794374"/>
              <a:gd name="connsiteX39" fmla="*/ 626532 w 3846787"/>
              <a:gd name="connsiteY39" fmla="*/ 3035574 h 3794374"/>
              <a:gd name="connsiteX40" fmla="*/ 505746 w 3846787"/>
              <a:gd name="connsiteY40" fmla="*/ 2895125 h 3794374"/>
              <a:gd name="connsiteX41" fmla="*/ 367048 w 3846787"/>
              <a:gd name="connsiteY41" fmla="*/ 3005812 h 3794374"/>
              <a:gd name="connsiteX42" fmla="*/ 196614 w 3846787"/>
              <a:gd name="connsiteY42" fmla="*/ 2724044 h 3794374"/>
              <a:gd name="connsiteX43" fmla="*/ 578799 w 3846787"/>
              <a:gd name="connsiteY43" fmla="*/ 2418211 h 3794374"/>
              <a:gd name="connsiteX44" fmla="*/ 821360 w 3846787"/>
              <a:gd name="connsiteY44" fmla="*/ 2223749 h 3794374"/>
              <a:gd name="connsiteX45" fmla="*/ 775413 w 3846787"/>
              <a:gd name="connsiteY45" fmla="*/ 2014005 h 3794374"/>
              <a:gd name="connsiteX46" fmla="*/ 474081 w 3846787"/>
              <a:gd name="connsiteY46" fmla="*/ 1939698 h 3794374"/>
              <a:gd name="connsiteX47" fmla="*/ 0 w 3846787"/>
              <a:gd name="connsiteY47" fmla="*/ 1823935 h 3794374"/>
              <a:gd name="connsiteX48" fmla="*/ 28317 w 3846787"/>
              <a:gd name="connsiteY48" fmla="*/ 1540059 h 3794374"/>
              <a:gd name="connsiteX49" fmla="*/ 171883 w 3846787"/>
              <a:gd name="connsiteY49" fmla="*/ 1572806 h 3794374"/>
              <a:gd name="connsiteX50" fmla="*/ 219669 w 3846787"/>
              <a:gd name="connsiteY50" fmla="*/ 1398386 h 3794374"/>
              <a:gd name="connsiteX51" fmla="*/ 65538 w 3846787"/>
              <a:gd name="connsiteY51" fmla="*/ 1363164 h 3794374"/>
              <a:gd name="connsiteX52" fmla="*/ 165982 w 3846787"/>
              <a:gd name="connsiteY52" fmla="*/ 1081221 h 3794374"/>
              <a:gd name="connsiteX53" fmla="*/ 629199 w 3846787"/>
              <a:gd name="connsiteY53" fmla="*/ 1186093 h 3794374"/>
              <a:gd name="connsiteX54" fmla="*/ 932846 w 3846787"/>
              <a:gd name="connsiteY54" fmla="*/ 1253900 h 3794374"/>
              <a:gd name="connsiteX55" fmla="*/ 1068196 w 3846787"/>
              <a:gd name="connsiteY55" fmla="*/ 1085613 h 3794374"/>
              <a:gd name="connsiteX56" fmla="*/ 937120 w 3846787"/>
              <a:gd name="connsiteY56" fmla="*/ 803845 h 3794374"/>
              <a:gd name="connsiteX57" fmla="*/ 729643 w 3846787"/>
              <a:gd name="connsiteY57" fmla="*/ 360466 h 3794374"/>
              <a:gd name="connsiteX58" fmla="*/ 1002658 w 3846787"/>
              <a:gd name="connsiteY58" fmla="*/ 179179 h 3794374"/>
              <a:gd name="connsiteX59" fmla="*/ 1166503 w 3846787"/>
              <a:gd name="connsiteY59" fmla="*/ 98373 h 3794374"/>
              <a:gd name="connsiteX60" fmla="*/ 1461423 w 3846787"/>
              <a:gd name="connsiteY60"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794374 h 3794374"/>
              <a:gd name="connsiteX32" fmla="*/ 1537825 w 3846787"/>
              <a:gd name="connsiteY32" fmla="*/ 3757309 h 3794374"/>
              <a:gd name="connsiteX33" fmla="*/ 1535687 w 3846787"/>
              <a:gd name="connsiteY33" fmla="*/ 3272296 h 3794374"/>
              <a:gd name="connsiteX34" fmla="*/ 1533550 w 3846787"/>
              <a:gd name="connsiteY34" fmla="*/ 2962071 h 3794374"/>
              <a:gd name="connsiteX35" fmla="*/ 1339074 w 3846787"/>
              <a:gd name="connsiteY35" fmla="*/ 2868090 h 3794374"/>
              <a:gd name="connsiteX36" fmla="*/ 1094375 w 3846787"/>
              <a:gd name="connsiteY36" fmla="*/ 3060444 h 3794374"/>
              <a:gd name="connsiteX37" fmla="*/ 705601 w 3846787"/>
              <a:gd name="connsiteY37" fmla="*/ 3363994 h 3794374"/>
              <a:gd name="connsiteX38" fmla="*/ 482808 w 3846787"/>
              <a:gd name="connsiteY38" fmla="*/ 3150033 h 3794374"/>
              <a:gd name="connsiteX39" fmla="*/ 505746 w 3846787"/>
              <a:gd name="connsiteY39" fmla="*/ 2895125 h 3794374"/>
              <a:gd name="connsiteX40" fmla="*/ 367048 w 3846787"/>
              <a:gd name="connsiteY40" fmla="*/ 3005812 h 3794374"/>
              <a:gd name="connsiteX41" fmla="*/ 196614 w 3846787"/>
              <a:gd name="connsiteY41" fmla="*/ 2724044 h 3794374"/>
              <a:gd name="connsiteX42" fmla="*/ 578799 w 3846787"/>
              <a:gd name="connsiteY42" fmla="*/ 2418211 h 3794374"/>
              <a:gd name="connsiteX43" fmla="*/ 821360 w 3846787"/>
              <a:gd name="connsiteY43" fmla="*/ 2223749 h 3794374"/>
              <a:gd name="connsiteX44" fmla="*/ 775413 w 3846787"/>
              <a:gd name="connsiteY44" fmla="*/ 2014005 h 3794374"/>
              <a:gd name="connsiteX45" fmla="*/ 474081 w 3846787"/>
              <a:gd name="connsiteY45" fmla="*/ 1939698 h 3794374"/>
              <a:gd name="connsiteX46" fmla="*/ 0 w 3846787"/>
              <a:gd name="connsiteY46" fmla="*/ 1823935 h 3794374"/>
              <a:gd name="connsiteX47" fmla="*/ 28317 w 3846787"/>
              <a:gd name="connsiteY47" fmla="*/ 1540059 h 3794374"/>
              <a:gd name="connsiteX48" fmla="*/ 171883 w 3846787"/>
              <a:gd name="connsiteY48" fmla="*/ 1572806 h 3794374"/>
              <a:gd name="connsiteX49" fmla="*/ 219669 w 3846787"/>
              <a:gd name="connsiteY49" fmla="*/ 1398386 h 3794374"/>
              <a:gd name="connsiteX50" fmla="*/ 65538 w 3846787"/>
              <a:gd name="connsiteY50" fmla="*/ 1363164 h 3794374"/>
              <a:gd name="connsiteX51" fmla="*/ 165982 w 3846787"/>
              <a:gd name="connsiteY51" fmla="*/ 1081221 h 3794374"/>
              <a:gd name="connsiteX52" fmla="*/ 629199 w 3846787"/>
              <a:gd name="connsiteY52" fmla="*/ 1186093 h 3794374"/>
              <a:gd name="connsiteX53" fmla="*/ 932846 w 3846787"/>
              <a:gd name="connsiteY53" fmla="*/ 1253900 h 3794374"/>
              <a:gd name="connsiteX54" fmla="*/ 1068196 w 3846787"/>
              <a:gd name="connsiteY54" fmla="*/ 1085613 h 3794374"/>
              <a:gd name="connsiteX55" fmla="*/ 937120 w 3846787"/>
              <a:gd name="connsiteY55" fmla="*/ 803845 h 3794374"/>
              <a:gd name="connsiteX56" fmla="*/ 729643 w 3846787"/>
              <a:gd name="connsiteY56" fmla="*/ 360466 h 3794374"/>
              <a:gd name="connsiteX57" fmla="*/ 1002658 w 3846787"/>
              <a:gd name="connsiteY57" fmla="*/ 179179 h 3794374"/>
              <a:gd name="connsiteX58" fmla="*/ 1166503 w 3846787"/>
              <a:gd name="connsiteY58" fmla="*/ 98373 h 3794374"/>
              <a:gd name="connsiteX59" fmla="*/ 1461423 w 3846787"/>
              <a:gd name="connsiteY59"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794374 h 3794374"/>
              <a:gd name="connsiteX32" fmla="*/ 1537825 w 3846787"/>
              <a:gd name="connsiteY32" fmla="*/ 3757309 h 3794374"/>
              <a:gd name="connsiteX33" fmla="*/ 1535687 w 3846787"/>
              <a:gd name="connsiteY33" fmla="*/ 3272296 h 3794374"/>
              <a:gd name="connsiteX34" fmla="*/ 1533550 w 3846787"/>
              <a:gd name="connsiteY34" fmla="*/ 2962071 h 3794374"/>
              <a:gd name="connsiteX35" fmla="*/ 1339074 w 3846787"/>
              <a:gd name="connsiteY35" fmla="*/ 2868090 h 3794374"/>
              <a:gd name="connsiteX36" fmla="*/ 1094375 w 3846787"/>
              <a:gd name="connsiteY36" fmla="*/ 3060444 h 3794374"/>
              <a:gd name="connsiteX37" fmla="*/ 705601 w 3846787"/>
              <a:gd name="connsiteY37" fmla="*/ 3363994 h 3794374"/>
              <a:gd name="connsiteX38" fmla="*/ 482808 w 3846787"/>
              <a:gd name="connsiteY38" fmla="*/ 3150033 h 3794374"/>
              <a:gd name="connsiteX39" fmla="*/ 367048 w 3846787"/>
              <a:gd name="connsiteY39" fmla="*/ 3005812 h 3794374"/>
              <a:gd name="connsiteX40" fmla="*/ 196614 w 3846787"/>
              <a:gd name="connsiteY40" fmla="*/ 2724044 h 3794374"/>
              <a:gd name="connsiteX41" fmla="*/ 578799 w 3846787"/>
              <a:gd name="connsiteY41" fmla="*/ 2418211 h 3794374"/>
              <a:gd name="connsiteX42" fmla="*/ 821360 w 3846787"/>
              <a:gd name="connsiteY42" fmla="*/ 2223749 h 3794374"/>
              <a:gd name="connsiteX43" fmla="*/ 775413 w 3846787"/>
              <a:gd name="connsiteY43" fmla="*/ 2014005 h 3794374"/>
              <a:gd name="connsiteX44" fmla="*/ 474081 w 3846787"/>
              <a:gd name="connsiteY44" fmla="*/ 1939698 h 3794374"/>
              <a:gd name="connsiteX45" fmla="*/ 0 w 3846787"/>
              <a:gd name="connsiteY45" fmla="*/ 1823935 h 3794374"/>
              <a:gd name="connsiteX46" fmla="*/ 28317 w 3846787"/>
              <a:gd name="connsiteY46" fmla="*/ 1540059 h 3794374"/>
              <a:gd name="connsiteX47" fmla="*/ 171883 w 3846787"/>
              <a:gd name="connsiteY47" fmla="*/ 1572806 h 3794374"/>
              <a:gd name="connsiteX48" fmla="*/ 219669 w 3846787"/>
              <a:gd name="connsiteY48" fmla="*/ 1398386 h 3794374"/>
              <a:gd name="connsiteX49" fmla="*/ 65538 w 3846787"/>
              <a:gd name="connsiteY49" fmla="*/ 1363164 h 3794374"/>
              <a:gd name="connsiteX50" fmla="*/ 165982 w 3846787"/>
              <a:gd name="connsiteY50" fmla="*/ 1081221 h 3794374"/>
              <a:gd name="connsiteX51" fmla="*/ 629199 w 3846787"/>
              <a:gd name="connsiteY51" fmla="*/ 1186093 h 3794374"/>
              <a:gd name="connsiteX52" fmla="*/ 932846 w 3846787"/>
              <a:gd name="connsiteY52" fmla="*/ 1253900 h 3794374"/>
              <a:gd name="connsiteX53" fmla="*/ 1068196 w 3846787"/>
              <a:gd name="connsiteY53" fmla="*/ 1085613 h 3794374"/>
              <a:gd name="connsiteX54" fmla="*/ 937120 w 3846787"/>
              <a:gd name="connsiteY54" fmla="*/ 803845 h 3794374"/>
              <a:gd name="connsiteX55" fmla="*/ 729643 w 3846787"/>
              <a:gd name="connsiteY55" fmla="*/ 360466 h 3794374"/>
              <a:gd name="connsiteX56" fmla="*/ 1002658 w 3846787"/>
              <a:gd name="connsiteY56" fmla="*/ 179179 h 3794374"/>
              <a:gd name="connsiteX57" fmla="*/ 1166503 w 3846787"/>
              <a:gd name="connsiteY57" fmla="*/ 98373 h 3794374"/>
              <a:gd name="connsiteX58" fmla="*/ 1461423 w 3846787"/>
              <a:gd name="connsiteY58"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794374 h 3794374"/>
              <a:gd name="connsiteX32" fmla="*/ 1537825 w 3846787"/>
              <a:gd name="connsiteY32" fmla="*/ 3757309 h 3794374"/>
              <a:gd name="connsiteX33" fmla="*/ 1535687 w 3846787"/>
              <a:gd name="connsiteY33" fmla="*/ 3272296 h 3794374"/>
              <a:gd name="connsiteX34" fmla="*/ 1533550 w 3846787"/>
              <a:gd name="connsiteY34" fmla="*/ 2962071 h 3794374"/>
              <a:gd name="connsiteX35" fmla="*/ 1339074 w 3846787"/>
              <a:gd name="connsiteY35" fmla="*/ 2868090 h 3794374"/>
              <a:gd name="connsiteX36" fmla="*/ 1094375 w 3846787"/>
              <a:gd name="connsiteY36" fmla="*/ 3060444 h 3794374"/>
              <a:gd name="connsiteX37" fmla="*/ 705601 w 3846787"/>
              <a:gd name="connsiteY37" fmla="*/ 3363994 h 3794374"/>
              <a:gd name="connsiteX38" fmla="*/ 482808 w 3846787"/>
              <a:gd name="connsiteY38" fmla="*/ 3150033 h 3794374"/>
              <a:gd name="connsiteX39" fmla="*/ 367048 w 3846787"/>
              <a:gd name="connsiteY39" fmla="*/ 3005812 h 3794374"/>
              <a:gd name="connsiteX40" fmla="*/ 196614 w 3846787"/>
              <a:gd name="connsiteY40" fmla="*/ 2724044 h 3794374"/>
              <a:gd name="connsiteX41" fmla="*/ 578799 w 3846787"/>
              <a:gd name="connsiteY41" fmla="*/ 2418211 h 3794374"/>
              <a:gd name="connsiteX42" fmla="*/ 821360 w 3846787"/>
              <a:gd name="connsiteY42" fmla="*/ 2223749 h 3794374"/>
              <a:gd name="connsiteX43" fmla="*/ 775413 w 3846787"/>
              <a:gd name="connsiteY43" fmla="*/ 2014005 h 3794374"/>
              <a:gd name="connsiteX44" fmla="*/ 474081 w 3846787"/>
              <a:gd name="connsiteY44" fmla="*/ 1939698 h 3794374"/>
              <a:gd name="connsiteX45" fmla="*/ 0 w 3846787"/>
              <a:gd name="connsiteY45" fmla="*/ 1823935 h 3794374"/>
              <a:gd name="connsiteX46" fmla="*/ 28317 w 3846787"/>
              <a:gd name="connsiteY46" fmla="*/ 1540059 h 3794374"/>
              <a:gd name="connsiteX47" fmla="*/ 219669 w 3846787"/>
              <a:gd name="connsiteY47" fmla="*/ 1398386 h 3794374"/>
              <a:gd name="connsiteX48" fmla="*/ 65538 w 3846787"/>
              <a:gd name="connsiteY48" fmla="*/ 1363164 h 3794374"/>
              <a:gd name="connsiteX49" fmla="*/ 165982 w 3846787"/>
              <a:gd name="connsiteY49" fmla="*/ 1081221 h 3794374"/>
              <a:gd name="connsiteX50" fmla="*/ 629199 w 3846787"/>
              <a:gd name="connsiteY50" fmla="*/ 1186093 h 3794374"/>
              <a:gd name="connsiteX51" fmla="*/ 932846 w 3846787"/>
              <a:gd name="connsiteY51" fmla="*/ 1253900 h 3794374"/>
              <a:gd name="connsiteX52" fmla="*/ 1068196 w 3846787"/>
              <a:gd name="connsiteY52" fmla="*/ 1085613 h 3794374"/>
              <a:gd name="connsiteX53" fmla="*/ 937120 w 3846787"/>
              <a:gd name="connsiteY53" fmla="*/ 803845 h 3794374"/>
              <a:gd name="connsiteX54" fmla="*/ 729643 w 3846787"/>
              <a:gd name="connsiteY54" fmla="*/ 360466 h 3794374"/>
              <a:gd name="connsiteX55" fmla="*/ 1002658 w 3846787"/>
              <a:gd name="connsiteY55" fmla="*/ 179179 h 3794374"/>
              <a:gd name="connsiteX56" fmla="*/ 1166503 w 3846787"/>
              <a:gd name="connsiteY56" fmla="*/ 98373 h 3794374"/>
              <a:gd name="connsiteX57" fmla="*/ 1461423 w 3846787"/>
              <a:gd name="connsiteY57" fmla="*/ 0 h 3794374"/>
              <a:gd name="connsiteX0" fmla="*/ 1461423 w 3846787"/>
              <a:gd name="connsiteY0" fmla="*/ 0 h 3794374"/>
              <a:gd name="connsiteX1" fmla="*/ 1677627 w 3846787"/>
              <a:gd name="connsiteY1" fmla="*/ 443380 h 3794374"/>
              <a:gd name="connsiteX2" fmla="*/ 1815292 w 3846787"/>
              <a:gd name="connsiteY2" fmla="*/ 723039 h 3794374"/>
              <a:gd name="connsiteX3" fmla="*/ 2031496 w 3846787"/>
              <a:gd name="connsiteY3" fmla="*/ 723039 h 3794374"/>
              <a:gd name="connsiteX4" fmla="*/ 2169161 w 3846787"/>
              <a:gd name="connsiteY4" fmla="*/ 443380 h 3794374"/>
              <a:gd name="connsiteX5" fmla="*/ 2385364 w 3846787"/>
              <a:gd name="connsiteY5" fmla="*/ 0 h 3794374"/>
              <a:gd name="connsiteX6" fmla="*/ 2680285 w 3846787"/>
              <a:gd name="connsiteY6" fmla="*/ 98373 h 3794374"/>
              <a:gd name="connsiteX7" fmla="*/ 2846266 w 3846787"/>
              <a:gd name="connsiteY7" fmla="*/ 179179 h 3794374"/>
              <a:gd name="connsiteX8" fmla="*/ 3117144 w 3846787"/>
              <a:gd name="connsiteY8" fmla="*/ 358182 h 3794374"/>
              <a:gd name="connsiteX9" fmla="*/ 2909667 w 3846787"/>
              <a:gd name="connsiteY9" fmla="*/ 801737 h 3794374"/>
              <a:gd name="connsiteX10" fmla="*/ 2778591 w 3846787"/>
              <a:gd name="connsiteY10" fmla="*/ 1083505 h 3794374"/>
              <a:gd name="connsiteX11" fmla="*/ 2914119 w 3846787"/>
              <a:gd name="connsiteY11" fmla="*/ 1251617 h 3794374"/>
              <a:gd name="connsiteX12" fmla="*/ 3217766 w 3846787"/>
              <a:gd name="connsiteY12" fmla="*/ 1183985 h 3794374"/>
              <a:gd name="connsiteX13" fmla="*/ 3680805 w 3846787"/>
              <a:gd name="connsiteY13" fmla="*/ 1079113 h 3794374"/>
              <a:gd name="connsiteX14" fmla="*/ 3781249 w 3846787"/>
              <a:gd name="connsiteY14" fmla="*/ 1360881 h 3794374"/>
              <a:gd name="connsiteX15" fmla="*/ 3818470 w 3846787"/>
              <a:gd name="connsiteY15" fmla="*/ 1540059 h 3794374"/>
              <a:gd name="connsiteX16" fmla="*/ 3846787 w 3846787"/>
              <a:gd name="connsiteY16" fmla="*/ 1823935 h 3794374"/>
              <a:gd name="connsiteX17" fmla="*/ 3370569 w 3846787"/>
              <a:gd name="connsiteY17" fmla="*/ 1939698 h 3794374"/>
              <a:gd name="connsiteX18" fmla="*/ 3069059 w 3846787"/>
              <a:gd name="connsiteY18" fmla="*/ 2014005 h 3794374"/>
              <a:gd name="connsiteX19" fmla="*/ 3023290 w 3846787"/>
              <a:gd name="connsiteY19" fmla="*/ 2223749 h 3794374"/>
              <a:gd name="connsiteX20" fmla="*/ 3265673 w 3846787"/>
              <a:gd name="connsiteY20" fmla="*/ 2418211 h 3794374"/>
              <a:gd name="connsiteX21" fmla="*/ 3650174 w 3846787"/>
              <a:gd name="connsiteY21" fmla="*/ 2724044 h 3794374"/>
              <a:gd name="connsiteX22" fmla="*/ 3479740 w 3846787"/>
              <a:gd name="connsiteY22" fmla="*/ 3003528 h 3794374"/>
              <a:gd name="connsiteX23" fmla="*/ 3368432 w 3846787"/>
              <a:gd name="connsiteY23" fmla="*/ 3147750 h 3794374"/>
              <a:gd name="connsiteX24" fmla="*/ 3143502 w 3846787"/>
              <a:gd name="connsiteY24" fmla="*/ 3363994 h 3794374"/>
              <a:gd name="connsiteX25" fmla="*/ 2752412 w 3846787"/>
              <a:gd name="connsiteY25" fmla="*/ 3060444 h 3794374"/>
              <a:gd name="connsiteX26" fmla="*/ 2507713 w 3846787"/>
              <a:gd name="connsiteY26" fmla="*/ 2868090 h 3794374"/>
              <a:gd name="connsiteX27" fmla="*/ 2313415 w 3846787"/>
              <a:gd name="connsiteY27" fmla="*/ 2962071 h 3794374"/>
              <a:gd name="connsiteX28" fmla="*/ 2311100 w 3846787"/>
              <a:gd name="connsiteY28" fmla="*/ 3272296 h 3794374"/>
              <a:gd name="connsiteX29" fmla="*/ 2308963 w 3846787"/>
              <a:gd name="connsiteY29" fmla="*/ 3757309 h 3794374"/>
              <a:gd name="connsiteX30" fmla="*/ 2016180 w 3846787"/>
              <a:gd name="connsiteY30" fmla="*/ 3794374 h 3794374"/>
              <a:gd name="connsiteX31" fmla="*/ 1832745 w 3846787"/>
              <a:gd name="connsiteY31" fmla="*/ 3794374 h 3794374"/>
              <a:gd name="connsiteX32" fmla="*/ 1537825 w 3846787"/>
              <a:gd name="connsiteY32" fmla="*/ 3757309 h 3794374"/>
              <a:gd name="connsiteX33" fmla="*/ 1535687 w 3846787"/>
              <a:gd name="connsiteY33" fmla="*/ 3272296 h 3794374"/>
              <a:gd name="connsiteX34" fmla="*/ 1533550 w 3846787"/>
              <a:gd name="connsiteY34" fmla="*/ 2962071 h 3794374"/>
              <a:gd name="connsiteX35" fmla="*/ 1339074 w 3846787"/>
              <a:gd name="connsiteY35" fmla="*/ 2868090 h 3794374"/>
              <a:gd name="connsiteX36" fmla="*/ 1094375 w 3846787"/>
              <a:gd name="connsiteY36" fmla="*/ 3060444 h 3794374"/>
              <a:gd name="connsiteX37" fmla="*/ 705601 w 3846787"/>
              <a:gd name="connsiteY37" fmla="*/ 3363994 h 3794374"/>
              <a:gd name="connsiteX38" fmla="*/ 482808 w 3846787"/>
              <a:gd name="connsiteY38" fmla="*/ 3150033 h 3794374"/>
              <a:gd name="connsiteX39" fmla="*/ 367048 w 3846787"/>
              <a:gd name="connsiteY39" fmla="*/ 3005812 h 3794374"/>
              <a:gd name="connsiteX40" fmla="*/ 196614 w 3846787"/>
              <a:gd name="connsiteY40" fmla="*/ 2724044 h 3794374"/>
              <a:gd name="connsiteX41" fmla="*/ 578799 w 3846787"/>
              <a:gd name="connsiteY41" fmla="*/ 2418211 h 3794374"/>
              <a:gd name="connsiteX42" fmla="*/ 821360 w 3846787"/>
              <a:gd name="connsiteY42" fmla="*/ 2223749 h 3794374"/>
              <a:gd name="connsiteX43" fmla="*/ 775413 w 3846787"/>
              <a:gd name="connsiteY43" fmla="*/ 2014005 h 3794374"/>
              <a:gd name="connsiteX44" fmla="*/ 474081 w 3846787"/>
              <a:gd name="connsiteY44" fmla="*/ 1939698 h 3794374"/>
              <a:gd name="connsiteX45" fmla="*/ 0 w 3846787"/>
              <a:gd name="connsiteY45" fmla="*/ 1823935 h 3794374"/>
              <a:gd name="connsiteX46" fmla="*/ 28317 w 3846787"/>
              <a:gd name="connsiteY46" fmla="*/ 1540059 h 3794374"/>
              <a:gd name="connsiteX47" fmla="*/ 65538 w 3846787"/>
              <a:gd name="connsiteY47" fmla="*/ 1363164 h 3794374"/>
              <a:gd name="connsiteX48" fmla="*/ 165982 w 3846787"/>
              <a:gd name="connsiteY48" fmla="*/ 1081221 h 3794374"/>
              <a:gd name="connsiteX49" fmla="*/ 629199 w 3846787"/>
              <a:gd name="connsiteY49" fmla="*/ 1186093 h 3794374"/>
              <a:gd name="connsiteX50" fmla="*/ 932846 w 3846787"/>
              <a:gd name="connsiteY50" fmla="*/ 1253900 h 3794374"/>
              <a:gd name="connsiteX51" fmla="*/ 1068196 w 3846787"/>
              <a:gd name="connsiteY51" fmla="*/ 1085613 h 3794374"/>
              <a:gd name="connsiteX52" fmla="*/ 937120 w 3846787"/>
              <a:gd name="connsiteY52" fmla="*/ 803845 h 3794374"/>
              <a:gd name="connsiteX53" fmla="*/ 729643 w 3846787"/>
              <a:gd name="connsiteY53" fmla="*/ 360466 h 3794374"/>
              <a:gd name="connsiteX54" fmla="*/ 1002658 w 3846787"/>
              <a:gd name="connsiteY54" fmla="*/ 179179 h 3794374"/>
              <a:gd name="connsiteX55" fmla="*/ 1166503 w 3846787"/>
              <a:gd name="connsiteY55" fmla="*/ 98373 h 3794374"/>
              <a:gd name="connsiteX56" fmla="*/ 1461423 w 3846787"/>
              <a:gd name="connsiteY56" fmla="*/ 0 h 37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46787" h="3794374">
                <a:moveTo>
                  <a:pt x="1461423" y="0"/>
                </a:moveTo>
                <a:lnTo>
                  <a:pt x="1677627" y="443380"/>
                </a:lnTo>
                <a:lnTo>
                  <a:pt x="1815292" y="723039"/>
                </a:lnTo>
                <a:cubicBezTo>
                  <a:pt x="1861061" y="812629"/>
                  <a:pt x="1987863" y="812629"/>
                  <a:pt x="2031496" y="723039"/>
                </a:cubicBezTo>
                <a:lnTo>
                  <a:pt x="2169161" y="443380"/>
                </a:lnTo>
                <a:lnTo>
                  <a:pt x="2385364" y="0"/>
                </a:lnTo>
                <a:cubicBezTo>
                  <a:pt x="2488123" y="26174"/>
                  <a:pt x="2586430" y="59024"/>
                  <a:pt x="2680285" y="98373"/>
                </a:cubicBezTo>
                <a:lnTo>
                  <a:pt x="2846266" y="179179"/>
                </a:lnTo>
                <a:cubicBezTo>
                  <a:pt x="2942436" y="229419"/>
                  <a:pt x="3032016" y="290551"/>
                  <a:pt x="3117144" y="358182"/>
                </a:cubicBezTo>
                <a:lnTo>
                  <a:pt x="2909667" y="801737"/>
                </a:lnTo>
                <a:lnTo>
                  <a:pt x="2778591" y="1083505"/>
                </a:lnTo>
                <a:cubicBezTo>
                  <a:pt x="2737096" y="1175202"/>
                  <a:pt x="2817950" y="1273575"/>
                  <a:pt x="2914119" y="1251617"/>
                </a:cubicBezTo>
                <a:lnTo>
                  <a:pt x="3217766" y="1183985"/>
                </a:lnTo>
                <a:lnTo>
                  <a:pt x="3680805" y="1079113"/>
                </a:lnTo>
                <a:cubicBezTo>
                  <a:pt x="3720164" y="1168703"/>
                  <a:pt x="3755070" y="1262684"/>
                  <a:pt x="3781249" y="1360881"/>
                </a:cubicBezTo>
                <a:lnTo>
                  <a:pt x="3818470" y="1540059"/>
                </a:lnTo>
                <a:cubicBezTo>
                  <a:pt x="3835924" y="1634040"/>
                  <a:pt x="3844650" y="1727846"/>
                  <a:pt x="3846787" y="1823935"/>
                </a:cubicBezTo>
                <a:lnTo>
                  <a:pt x="3370569" y="1939698"/>
                </a:lnTo>
                <a:lnTo>
                  <a:pt x="3069059" y="2014005"/>
                </a:lnTo>
                <a:cubicBezTo>
                  <a:pt x="2973068" y="2038071"/>
                  <a:pt x="2944573" y="2162618"/>
                  <a:pt x="3023290" y="2223749"/>
                </a:cubicBezTo>
                <a:lnTo>
                  <a:pt x="3265673" y="2418211"/>
                </a:lnTo>
                <a:lnTo>
                  <a:pt x="3650174" y="2724044"/>
                </a:lnTo>
                <a:cubicBezTo>
                  <a:pt x="3599952" y="2822241"/>
                  <a:pt x="3543140" y="2916222"/>
                  <a:pt x="3479740" y="3003528"/>
                </a:cubicBezTo>
                <a:lnTo>
                  <a:pt x="3368432" y="3147750"/>
                </a:lnTo>
                <a:cubicBezTo>
                  <a:pt x="3298442" y="3226448"/>
                  <a:pt x="3224178" y="3298471"/>
                  <a:pt x="3143502" y="3363994"/>
                </a:cubicBezTo>
                <a:lnTo>
                  <a:pt x="2752412" y="3060444"/>
                </a:lnTo>
                <a:lnTo>
                  <a:pt x="2507713" y="2868090"/>
                </a:lnTo>
                <a:cubicBezTo>
                  <a:pt x="2429175" y="2806959"/>
                  <a:pt x="2313415" y="2861591"/>
                  <a:pt x="2313415" y="2962071"/>
                </a:cubicBezTo>
                <a:cubicBezTo>
                  <a:pt x="2312643" y="3065479"/>
                  <a:pt x="2311872" y="3168888"/>
                  <a:pt x="2311100" y="3272296"/>
                </a:cubicBezTo>
                <a:cubicBezTo>
                  <a:pt x="2310388" y="3433967"/>
                  <a:pt x="2309675" y="3595638"/>
                  <a:pt x="2308963" y="3757309"/>
                </a:cubicBezTo>
                <a:cubicBezTo>
                  <a:pt x="2212793" y="3776983"/>
                  <a:pt x="2116802" y="3789982"/>
                  <a:pt x="2016180" y="3794374"/>
                </a:cubicBezTo>
                <a:lnTo>
                  <a:pt x="1832745" y="3794374"/>
                </a:lnTo>
                <a:cubicBezTo>
                  <a:pt x="1732301" y="3789982"/>
                  <a:pt x="1633994" y="3776983"/>
                  <a:pt x="1537825" y="3757309"/>
                </a:cubicBezTo>
                <a:cubicBezTo>
                  <a:pt x="1537112" y="3595638"/>
                  <a:pt x="1536400" y="3433967"/>
                  <a:pt x="1535687" y="3272296"/>
                </a:cubicBezTo>
                <a:cubicBezTo>
                  <a:pt x="1534975" y="3168888"/>
                  <a:pt x="1534262" y="3065479"/>
                  <a:pt x="1533550" y="2962071"/>
                </a:cubicBezTo>
                <a:cubicBezTo>
                  <a:pt x="1533550" y="2861591"/>
                  <a:pt x="1417612" y="2806959"/>
                  <a:pt x="1339074" y="2868090"/>
                </a:cubicBezTo>
                <a:lnTo>
                  <a:pt x="1094375" y="3060444"/>
                </a:lnTo>
                <a:lnTo>
                  <a:pt x="705601" y="3363994"/>
                </a:lnTo>
                <a:cubicBezTo>
                  <a:pt x="624747" y="3298471"/>
                  <a:pt x="550483" y="3226448"/>
                  <a:pt x="482808" y="3150033"/>
                </a:cubicBezTo>
                <a:lnTo>
                  <a:pt x="367048" y="3005812"/>
                </a:lnTo>
                <a:cubicBezTo>
                  <a:pt x="301510" y="2916222"/>
                  <a:pt x="244699" y="2822241"/>
                  <a:pt x="196614" y="2724044"/>
                </a:cubicBezTo>
                <a:lnTo>
                  <a:pt x="578799" y="2418211"/>
                </a:lnTo>
                <a:lnTo>
                  <a:pt x="821360" y="2223749"/>
                </a:lnTo>
                <a:cubicBezTo>
                  <a:pt x="900077" y="2162618"/>
                  <a:pt x="871582" y="2038071"/>
                  <a:pt x="775413" y="2014005"/>
                </a:cubicBezTo>
                <a:lnTo>
                  <a:pt x="474081" y="1939698"/>
                </a:lnTo>
                <a:lnTo>
                  <a:pt x="0" y="1823935"/>
                </a:lnTo>
                <a:cubicBezTo>
                  <a:pt x="2137" y="1727846"/>
                  <a:pt x="13179" y="1631757"/>
                  <a:pt x="28317" y="1540059"/>
                </a:cubicBezTo>
                <a:lnTo>
                  <a:pt x="65538" y="1363164"/>
                </a:lnTo>
                <a:cubicBezTo>
                  <a:pt x="91718" y="1264792"/>
                  <a:pt x="124487" y="1170810"/>
                  <a:pt x="165982" y="1081221"/>
                </a:cubicBezTo>
                <a:lnTo>
                  <a:pt x="629199" y="1186093"/>
                </a:lnTo>
                <a:lnTo>
                  <a:pt x="932846" y="1253900"/>
                </a:lnTo>
                <a:cubicBezTo>
                  <a:pt x="1030975" y="1275683"/>
                  <a:pt x="1109691" y="1175202"/>
                  <a:pt x="1068196" y="1085613"/>
                </a:cubicBezTo>
                <a:lnTo>
                  <a:pt x="937120" y="803845"/>
                </a:lnTo>
                <a:lnTo>
                  <a:pt x="729643" y="360466"/>
                </a:lnTo>
                <a:cubicBezTo>
                  <a:pt x="814771" y="292659"/>
                  <a:pt x="906488" y="231527"/>
                  <a:pt x="1002658" y="179179"/>
                </a:cubicBezTo>
                <a:lnTo>
                  <a:pt x="1166503" y="98373"/>
                </a:lnTo>
                <a:cubicBezTo>
                  <a:pt x="1262672" y="56740"/>
                  <a:pt x="1360979" y="24066"/>
                  <a:pt x="1461423" y="0"/>
                </a:cubicBezTo>
                <a:close/>
              </a:path>
            </a:pathLst>
          </a:custGeom>
          <a:solidFill>
            <a:schemeClr val="bg1"/>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a:ea typeface="+mn-ea"/>
              <a:cs typeface="+mn-cs"/>
            </a:endParaRPr>
          </a:p>
        </p:txBody>
      </p:sp>
      <p:sp>
        <p:nvSpPr>
          <p:cNvPr id="31" name="Oval 30">
            <a:extLst>
              <a:ext uri="{FF2B5EF4-FFF2-40B4-BE49-F238E27FC236}">
                <a16:creationId xmlns:a16="http://schemas.microsoft.com/office/drawing/2014/main" id="{A092226B-928A-B9F1-E48E-67D44466DB26}"/>
              </a:ext>
            </a:extLst>
          </p:cNvPr>
          <p:cNvSpPr/>
          <p:nvPr/>
        </p:nvSpPr>
        <p:spPr>
          <a:xfrm>
            <a:off x="5347119" y="2956146"/>
            <a:ext cx="1499348" cy="149934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Graphic 11" descr="Bar graph with upward trend with solid fill">
            <a:extLst>
              <a:ext uri="{FF2B5EF4-FFF2-40B4-BE49-F238E27FC236}">
                <a16:creationId xmlns:a16="http://schemas.microsoft.com/office/drawing/2014/main" id="{BB97EEAB-F386-28EB-394C-C7BB203CE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7955" y="3790116"/>
            <a:ext cx="388098" cy="388098"/>
          </a:xfrm>
          <a:prstGeom prst="rect">
            <a:avLst/>
          </a:prstGeom>
          <a:effectLst>
            <a:outerShdw blurRad="50800" dist="38100" dir="2700000" algn="tl" rotWithShape="0">
              <a:prstClr val="black">
                <a:alpha val="40000"/>
              </a:prstClr>
            </a:outerShdw>
          </a:effectLst>
        </p:spPr>
      </p:pic>
      <p:pic>
        <p:nvPicPr>
          <p:cNvPr id="41" name="Graphic 14" descr="Database with solid fill">
            <a:extLst>
              <a:ext uri="{FF2B5EF4-FFF2-40B4-BE49-F238E27FC236}">
                <a16:creationId xmlns:a16="http://schemas.microsoft.com/office/drawing/2014/main" id="{A320D879-1E33-A9AA-DC57-B856047115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0087" y="1790175"/>
            <a:ext cx="388098" cy="388098"/>
          </a:xfrm>
          <a:prstGeom prst="rect">
            <a:avLst/>
          </a:prstGeom>
          <a:effectLst>
            <a:outerShdw blurRad="50800" dist="38100" dir="2700000" algn="tl" rotWithShape="0">
              <a:prstClr val="black">
                <a:alpha val="40000"/>
              </a:prstClr>
            </a:outerShdw>
          </a:effectLst>
        </p:spPr>
      </p:pic>
      <p:pic>
        <p:nvPicPr>
          <p:cNvPr id="44" name="Graphic 16" descr="Hourglass 30% with solid fill">
            <a:extLst>
              <a:ext uri="{FF2B5EF4-FFF2-40B4-BE49-F238E27FC236}">
                <a16:creationId xmlns:a16="http://schemas.microsoft.com/office/drawing/2014/main" id="{2E7AB441-5FC2-E0F2-8832-C2EA124F32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4853" y="5060090"/>
            <a:ext cx="388098" cy="388098"/>
          </a:xfrm>
          <a:prstGeom prst="rect">
            <a:avLst/>
          </a:prstGeom>
          <a:effectLst>
            <a:outerShdw blurRad="50800" dist="38100" dir="2700000" algn="tl" rotWithShape="0">
              <a:prstClr val="black">
                <a:alpha val="40000"/>
              </a:prstClr>
            </a:outerShdw>
          </a:effectLst>
        </p:spPr>
      </p:pic>
      <p:pic>
        <p:nvPicPr>
          <p:cNvPr id="46" name="Graphic 15" descr="Gears with solid fill">
            <a:extLst>
              <a:ext uri="{FF2B5EF4-FFF2-40B4-BE49-F238E27FC236}">
                <a16:creationId xmlns:a16="http://schemas.microsoft.com/office/drawing/2014/main" id="{ADA830D9-672B-CBD7-B2D8-67610501C7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98715" y="2436954"/>
            <a:ext cx="388098" cy="388098"/>
          </a:xfrm>
          <a:prstGeom prst="rect">
            <a:avLst/>
          </a:prstGeom>
          <a:effectLst>
            <a:outerShdw blurRad="50800" dist="38100" dir="2700000" algn="tl" rotWithShape="0">
              <a:prstClr val="black">
                <a:alpha val="40000"/>
              </a:prstClr>
            </a:outerShdw>
          </a:effectLst>
        </p:spPr>
      </p:pic>
      <p:pic>
        <p:nvPicPr>
          <p:cNvPr id="47" name="Graphic 17" descr="Lightbulb with solid fill">
            <a:extLst>
              <a:ext uri="{FF2B5EF4-FFF2-40B4-BE49-F238E27FC236}">
                <a16:creationId xmlns:a16="http://schemas.microsoft.com/office/drawing/2014/main" id="{AEAD52B8-BD10-A424-DCF4-1CD4C371D6C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24832" y="4997000"/>
            <a:ext cx="388098" cy="388098"/>
          </a:xfrm>
          <a:prstGeom prst="rect">
            <a:avLst/>
          </a:prstGeom>
          <a:effectLst>
            <a:outerShdw blurRad="50800" dist="38100" dir="2700000" algn="tl" rotWithShape="0">
              <a:prstClr val="black">
                <a:alpha val="40000"/>
              </a:prstClr>
            </a:outerShdw>
          </a:effectLst>
        </p:spPr>
      </p:pic>
      <p:pic>
        <p:nvPicPr>
          <p:cNvPr id="55" name="Graphic 13" descr="Bullseye with solid fill">
            <a:extLst>
              <a:ext uri="{FF2B5EF4-FFF2-40B4-BE49-F238E27FC236}">
                <a16:creationId xmlns:a16="http://schemas.microsoft.com/office/drawing/2014/main" id="{36B27FBD-52FB-8A5C-FB67-BC44E064A9F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24712" y="2432918"/>
            <a:ext cx="388098" cy="38809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5E9F163-5001-FDDC-2D8E-AD5C56946DCB}"/>
              </a:ext>
            </a:extLst>
          </p:cNvPr>
          <p:cNvSpPr>
            <a:spLocks noGrp="1"/>
          </p:cNvSpPr>
          <p:nvPr>
            <p:ph type="title"/>
          </p:nvPr>
        </p:nvSpPr>
        <p:spPr>
          <a:xfrm>
            <a:off x="685006" y="-2243"/>
            <a:ext cx="10515600" cy="1325563"/>
          </a:xfrm>
        </p:spPr>
        <p:txBody>
          <a:bodyPr/>
          <a:lstStyle/>
          <a:p>
            <a:r>
              <a:rPr lang="en-US" b="1" dirty="0"/>
              <a:t>Key interventions</a:t>
            </a:r>
            <a:endParaRPr lang="el-GR" b="1" dirty="0"/>
          </a:p>
        </p:txBody>
      </p:sp>
      <p:sp>
        <p:nvSpPr>
          <p:cNvPr id="34" name="TextBox 33">
            <a:extLst>
              <a:ext uri="{FF2B5EF4-FFF2-40B4-BE49-F238E27FC236}">
                <a16:creationId xmlns:a16="http://schemas.microsoft.com/office/drawing/2014/main" id="{29B2D5DB-C89F-488E-909B-3D83777B1598}"/>
              </a:ext>
            </a:extLst>
          </p:cNvPr>
          <p:cNvSpPr txBox="1"/>
          <p:nvPr/>
        </p:nvSpPr>
        <p:spPr>
          <a:xfrm>
            <a:off x="238571" y="2478955"/>
            <a:ext cx="3518157" cy="1323439"/>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Broadening and simplification of employment policy for third country nationals (including right to family reunification)</a:t>
            </a:r>
          </a:p>
        </p:txBody>
      </p:sp>
      <p:sp>
        <p:nvSpPr>
          <p:cNvPr id="35" name="TextBox 34">
            <a:extLst>
              <a:ext uri="{FF2B5EF4-FFF2-40B4-BE49-F238E27FC236}">
                <a16:creationId xmlns:a16="http://schemas.microsoft.com/office/drawing/2014/main" id="{CE14FCA5-0413-4292-BAF3-F87E5F668139}"/>
              </a:ext>
            </a:extLst>
          </p:cNvPr>
          <p:cNvSpPr txBox="1"/>
          <p:nvPr/>
        </p:nvSpPr>
        <p:spPr>
          <a:xfrm>
            <a:off x="8363744" y="4941740"/>
            <a:ext cx="3597884" cy="707886"/>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Startup Visa Scheme (for 2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yrs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possibility of renewal)</a:t>
            </a:r>
          </a:p>
        </p:txBody>
      </p:sp>
      <p:sp>
        <p:nvSpPr>
          <p:cNvPr id="36" name="TextBox 35">
            <a:extLst>
              <a:ext uri="{FF2B5EF4-FFF2-40B4-BE49-F238E27FC236}">
                <a16:creationId xmlns:a16="http://schemas.microsoft.com/office/drawing/2014/main" id="{305999C0-EE9D-4428-AF94-8EDD61918AC5}"/>
              </a:ext>
            </a:extLst>
          </p:cNvPr>
          <p:cNvSpPr txBox="1"/>
          <p:nvPr/>
        </p:nvSpPr>
        <p:spPr>
          <a:xfrm>
            <a:off x="3975608" y="971115"/>
            <a:ext cx="2937088" cy="400110"/>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TAX Incentives</a:t>
            </a:r>
          </a:p>
        </p:txBody>
      </p:sp>
      <p:sp>
        <p:nvSpPr>
          <p:cNvPr id="37" name="TextBox 36">
            <a:extLst>
              <a:ext uri="{FF2B5EF4-FFF2-40B4-BE49-F238E27FC236}">
                <a16:creationId xmlns:a16="http://schemas.microsoft.com/office/drawing/2014/main" id="{43C4E960-A484-4971-BB51-C07BF8890473}"/>
              </a:ext>
            </a:extLst>
          </p:cNvPr>
          <p:cNvSpPr txBox="1"/>
          <p:nvPr/>
        </p:nvSpPr>
        <p:spPr>
          <a:xfrm>
            <a:off x="453155" y="1240635"/>
            <a:ext cx="3411823" cy="707886"/>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Facilitation Unit,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simplified &amp; digitized process </a:t>
            </a:r>
          </a:p>
        </p:txBody>
      </p:sp>
      <p:sp>
        <p:nvSpPr>
          <p:cNvPr id="38" name="TextBox 37">
            <a:extLst>
              <a:ext uri="{FF2B5EF4-FFF2-40B4-BE49-F238E27FC236}">
                <a16:creationId xmlns:a16="http://schemas.microsoft.com/office/drawing/2014/main" id="{78FCB777-BF34-4EE6-94B4-A1973D50C25B}"/>
              </a:ext>
            </a:extLst>
          </p:cNvPr>
          <p:cNvSpPr txBox="1"/>
          <p:nvPr/>
        </p:nvSpPr>
        <p:spPr>
          <a:xfrm>
            <a:off x="8202820" y="1280189"/>
            <a:ext cx="3410522" cy="707886"/>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Nomad Visa for 1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yr</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(right to renew for 2 more)</a:t>
            </a:r>
          </a:p>
        </p:txBody>
      </p:sp>
      <p:sp>
        <p:nvSpPr>
          <p:cNvPr id="39" name="TextBox 38">
            <a:extLst>
              <a:ext uri="{FF2B5EF4-FFF2-40B4-BE49-F238E27FC236}">
                <a16:creationId xmlns:a16="http://schemas.microsoft.com/office/drawing/2014/main" id="{9F1CDBE3-BA9B-4BEF-989C-06915133BFFD}"/>
              </a:ext>
            </a:extLst>
          </p:cNvPr>
          <p:cNvSpPr txBox="1"/>
          <p:nvPr/>
        </p:nvSpPr>
        <p:spPr>
          <a:xfrm>
            <a:off x="842078" y="4582430"/>
            <a:ext cx="3357816" cy="1015663"/>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Reduced Naturalization Period for Non-EU Nationals (from 7 to 5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yrs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2" name="막힌 원호 37">
            <a:extLst>
              <a:ext uri="{FF2B5EF4-FFF2-40B4-BE49-F238E27FC236}">
                <a16:creationId xmlns:a16="http://schemas.microsoft.com/office/drawing/2014/main" id="{44DF981B-C75E-1199-CB8C-3EF4D32EA379}"/>
              </a:ext>
            </a:extLst>
          </p:cNvPr>
          <p:cNvSpPr/>
          <p:nvPr/>
        </p:nvSpPr>
        <p:spPr>
          <a:xfrm rot="10800000">
            <a:off x="4026794" y="1603549"/>
            <a:ext cx="4140000" cy="4140000"/>
          </a:xfrm>
          <a:prstGeom prst="blockArc">
            <a:avLst>
              <a:gd name="adj1" fmla="val 10756194"/>
              <a:gd name="adj2" fmla="val 30178"/>
              <a:gd name="adj3" fmla="val 3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64" name="Block Arc 14">
            <a:extLst>
              <a:ext uri="{FF2B5EF4-FFF2-40B4-BE49-F238E27FC236}">
                <a16:creationId xmlns:a16="http://schemas.microsoft.com/office/drawing/2014/main" id="{12337531-EE2A-B87F-8872-6539A96FFEA6}"/>
              </a:ext>
            </a:extLst>
          </p:cNvPr>
          <p:cNvSpPr/>
          <p:nvPr/>
        </p:nvSpPr>
        <p:spPr>
          <a:xfrm rot="16200000">
            <a:off x="5666462" y="3219108"/>
            <a:ext cx="941355" cy="93244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mn-cs"/>
            </a:endParaRPr>
          </a:p>
        </p:txBody>
      </p:sp>
      <p:sp>
        <p:nvSpPr>
          <p:cNvPr id="56" name="Μέσω του προτεινόμενου κρατικού προϋπολογισμού καθίσταται εφικτή:…">
            <a:extLst>
              <a:ext uri="{FF2B5EF4-FFF2-40B4-BE49-F238E27FC236}">
                <a16:creationId xmlns:a16="http://schemas.microsoft.com/office/drawing/2014/main" id="{EB36E721-624E-0EDD-8205-217EA547ABBE}"/>
              </a:ext>
            </a:extLst>
          </p:cNvPr>
          <p:cNvSpPr txBox="1"/>
          <p:nvPr/>
        </p:nvSpPr>
        <p:spPr>
          <a:xfrm>
            <a:off x="8510942" y="2554096"/>
            <a:ext cx="3502901" cy="128240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gov Equity fund of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€30m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SMEs, startups/ innovative companies – opportunity for international VCs</a:t>
            </a:r>
          </a:p>
        </p:txBody>
      </p:sp>
      <p:pic>
        <p:nvPicPr>
          <p:cNvPr id="57" name="Graphic 18" descr="Research with solid fill">
            <a:extLst>
              <a:ext uri="{FF2B5EF4-FFF2-40B4-BE49-F238E27FC236}">
                <a16:creationId xmlns:a16="http://schemas.microsoft.com/office/drawing/2014/main" id="{87D0A5AF-D54C-5365-C505-894BF81AA8C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04296" y="3836498"/>
            <a:ext cx="388098" cy="388098"/>
          </a:xfrm>
          <a:prstGeom prst="rect">
            <a:avLst/>
          </a:prstGeom>
          <a:effectLst>
            <a:outerShdw blurRad="50800" dist="38100" dir="2700000" algn="tl" rotWithShape="0">
              <a:prstClr val="black">
                <a:alpha val="40000"/>
              </a:prstClr>
            </a:outerShdw>
          </a:effectLst>
        </p:spPr>
      </p:pic>
      <p:pic>
        <p:nvPicPr>
          <p:cNvPr id="43" name="Image" descr="Image">
            <a:extLst>
              <a:ext uri="{FF2B5EF4-FFF2-40B4-BE49-F238E27FC236}">
                <a16:creationId xmlns:a16="http://schemas.microsoft.com/office/drawing/2014/main" id="{D236036D-9E22-864F-8141-D2DEE3B65A2C}"/>
              </a:ext>
            </a:extLst>
          </p:cNvPr>
          <p:cNvPicPr>
            <a:picLocks noChangeAspect="1"/>
          </p:cNvPicPr>
          <p:nvPr/>
        </p:nvPicPr>
        <p:blipFill>
          <a:blip r:embed="rId16"/>
          <a:stretch>
            <a:fillRect/>
          </a:stretch>
        </p:blipFill>
        <p:spPr>
          <a:xfrm>
            <a:off x="3598545" y="5326103"/>
            <a:ext cx="8767554" cy="1712521"/>
          </a:xfrm>
          <a:prstGeom prst="rect">
            <a:avLst/>
          </a:prstGeom>
          <a:ln w="12700">
            <a:miter lim="400000"/>
          </a:ln>
        </p:spPr>
      </p:pic>
      <p:sp>
        <p:nvSpPr>
          <p:cNvPr id="45" name="ΥΠΟΥΡΓΕΙΟ ΟΙΚΟΝΟΜΙΚΩΝ">
            <a:extLst>
              <a:ext uri="{FF2B5EF4-FFF2-40B4-BE49-F238E27FC236}">
                <a16:creationId xmlns:a16="http://schemas.microsoft.com/office/drawing/2014/main" id="{7CB830C9-391F-FE4D-A82B-C043E6699E50}"/>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48" name="Picture 47">
            <a:extLst>
              <a:ext uri="{FF2B5EF4-FFF2-40B4-BE49-F238E27FC236}">
                <a16:creationId xmlns:a16="http://schemas.microsoft.com/office/drawing/2014/main" id="{27A10806-1ACE-2046-944B-795351881914}"/>
              </a:ext>
            </a:extLst>
          </p:cNvPr>
          <p:cNvPicPr>
            <a:picLocks noChangeAspect="1"/>
          </p:cNvPicPr>
          <p:nvPr/>
        </p:nvPicPr>
        <p:blipFill>
          <a:blip r:embed="rId17"/>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025984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1161535" y="56766"/>
            <a:ext cx="10515600" cy="1325563"/>
          </a:xfrm>
        </p:spPr>
        <p:txBody>
          <a:bodyPr/>
          <a:lstStyle/>
          <a:p>
            <a:r>
              <a:rPr lang="en-GB" dirty="0"/>
              <a:t>Public Sector Transformation</a:t>
            </a:r>
            <a:endParaRPr lang="en-US" dirty="0"/>
          </a:p>
        </p:txBody>
      </p:sp>
      <p:graphicFrame>
        <p:nvGraphicFramePr>
          <p:cNvPr id="12" name="Chart 11">
            <a:extLst>
              <a:ext uri="{FF2B5EF4-FFF2-40B4-BE49-F238E27FC236}">
                <a16:creationId xmlns:a16="http://schemas.microsoft.com/office/drawing/2014/main" id="{B02B03F9-9D87-4F94-BD49-7FBCCDF78048}"/>
              </a:ext>
            </a:extLst>
          </p:cNvPr>
          <p:cNvGraphicFramePr/>
          <p:nvPr>
            <p:extLst>
              <p:ext uri="{D42A27DB-BD31-4B8C-83A1-F6EECF244321}">
                <p14:modId xmlns:p14="http://schemas.microsoft.com/office/powerpoint/2010/main" val="210383007"/>
              </p:ext>
            </p:extLst>
          </p:nvPr>
        </p:nvGraphicFramePr>
        <p:xfrm>
          <a:off x="718884" y="1297459"/>
          <a:ext cx="10816623" cy="5449029"/>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Arrow Connector 17">
            <a:extLst>
              <a:ext uri="{FF2B5EF4-FFF2-40B4-BE49-F238E27FC236}">
                <a16:creationId xmlns:a16="http://schemas.microsoft.com/office/drawing/2014/main" id="{CB144085-F4E8-48BC-B043-BA32213786B0}"/>
              </a:ext>
            </a:extLst>
          </p:cNvPr>
          <p:cNvCxnSpPr>
            <a:cxnSpLocks/>
          </p:cNvCxnSpPr>
          <p:nvPr/>
        </p:nvCxnSpPr>
        <p:spPr>
          <a:xfrm flipV="1">
            <a:off x="1161535" y="1297459"/>
            <a:ext cx="0" cy="4487339"/>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AE6DE0-6551-4BC5-9800-555BD2E7E41F}"/>
              </a:ext>
            </a:extLst>
          </p:cNvPr>
          <p:cNvCxnSpPr>
            <a:cxnSpLocks/>
          </p:cNvCxnSpPr>
          <p:nvPr/>
        </p:nvCxnSpPr>
        <p:spPr>
          <a:xfrm>
            <a:off x="1161535" y="5784798"/>
            <a:ext cx="10010795" cy="1"/>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583D8F5-B71D-469F-840B-F843583B72AA}"/>
              </a:ext>
            </a:extLst>
          </p:cNvPr>
          <p:cNvSpPr txBox="1"/>
          <p:nvPr/>
        </p:nvSpPr>
        <p:spPr>
          <a:xfrm>
            <a:off x="6236216" y="2199356"/>
            <a:ext cx="1746248" cy="400110"/>
          </a:xfrm>
          <a:prstGeom prst="rect">
            <a:avLst/>
          </a:prstGeom>
          <a:noFill/>
        </p:spPr>
        <p:txBody>
          <a:bodyPr wrap="square">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Structure</a:t>
            </a:r>
            <a:endParaRPr lang="en-GB"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34A2715-D981-4197-9E55-A62B679CCD70}"/>
              </a:ext>
            </a:extLst>
          </p:cNvPr>
          <p:cNvSpPr txBox="1"/>
          <p:nvPr/>
        </p:nvSpPr>
        <p:spPr>
          <a:xfrm>
            <a:off x="1384130" y="3796501"/>
            <a:ext cx="1746248" cy="400110"/>
          </a:xfrm>
          <a:prstGeom prst="rect">
            <a:avLst/>
          </a:prstGeom>
          <a:noFill/>
        </p:spPr>
        <p:txBody>
          <a:bodyPr wrap="square">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Systems</a:t>
            </a:r>
            <a:endParaRPr lang="en-GB"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FB9F863-3B04-49FB-A707-AD3159B5A89E}"/>
              </a:ext>
            </a:extLst>
          </p:cNvPr>
          <p:cNvSpPr txBox="1"/>
          <p:nvPr/>
        </p:nvSpPr>
        <p:spPr>
          <a:xfrm>
            <a:off x="3785460" y="3052118"/>
            <a:ext cx="1746248" cy="400110"/>
          </a:xfrm>
          <a:prstGeom prst="rect">
            <a:avLst/>
          </a:prstGeom>
          <a:noFill/>
        </p:spPr>
        <p:txBody>
          <a:bodyPr wrap="square">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Processes</a:t>
            </a:r>
            <a:endParaRPr lang="en-GB"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DE038F74-92A3-411C-951A-1B760C2817A7}"/>
              </a:ext>
            </a:extLst>
          </p:cNvPr>
          <p:cNvSpPr txBox="1"/>
          <p:nvPr/>
        </p:nvSpPr>
        <p:spPr>
          <a:xfrm>
            <a:off x="8897038" y="1270307"/>
            <a:ext cx="1746248" cy="400110"/>
          </a:xfrm>
          <a:prstGeom prst="rect">
            <a:avLst/>
          </a:prstGeom>
          <a:noFill/>
        </p:spPr>
        <p:txBody>
          <a:bodyPr wrap="square">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Culture</a:t>
            </a:r>
            <a:endParaRPr lang="en-GB" sz="20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Image" descr="Image">
            <a:extLst>
              <a:ext uri="{FF2B5EF4-FFF2-40B4-BE49-F238E27FC236}">
                <a16:creationId xmlns:a16="http://schemas.microsoft.com/office/drawing/2014/main" id="{37D41C06-E006-0645-AB7E-762EEF7EB809}"/>
              </a:ext>
            </a:extLst>
          </p:cNvPr>
          <p:cNvPicPr>
            <a:picLocks noChangeAspect="1"/>
          </p:cNvPicPr>
          <p:nvPr/>
        </p:nvPicPr>
        <p:blipFill>
          <a:blip r:embed="rId4"/>
          <a:stretch>
            <a:fillRect/>
          </a:stretch>
        </p:blipFill>
        <p:spPr>
          <a:xfrm>
            <a:off x="3598545" y="5326103"/>
            <a:ext cx="8767554" cy="1712521"/>
          </a:xfrm>
          <a:prstGeom prst="rect">
            <a:avLst/>
          </a:prstGeom>
          <a:ln w="12700">
            <a:miter lim="400000"/>
          </a:ln>
        </p:spPr>
      </p:pic>
      <p:sp>
        <p:nvSpPr>
          <p:cNvPr id="14" name="ΥΠΟΥΡΓΕΙΟ ΟΙΚΟΝΟΜΙΚΩΝ">
            <a:extLst>
              <a:ext uri="{FF2B5EF4-FFF2-40B4-BE49-F238E27FC236}">
                <a16:creationId xmlns:a16="http://schemas.microsoft.com/office/drawing/2014/main" id="{F0630F44-73EC-D747-BD3E-3C6CAC79401C}"/>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15" name="Picture 14">
            <a:extLst>
              <a:ext uri="{FF2B5EF4-FFF2-40B4-BE49-F238E27FC236}">
                <a16:creationId xmlns:a16="http://schemas.microsoft.com/office/drawing/2014/main" id="{911871D5-73A1-D84A-889E-8B731CF16A8A}"/>
              </a:ext>
            </a:extLst>
          </p:cNvPr>
          <p:cNvPicPr>
            <a:picLocks noChangeAspect="1"/>
          </p:cNvPicPr>
          <p:nvPr/>
        </p:nvPicPr>
        <p:blipFill>
          <a:blip r:embed="rId5"/>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563316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754874" y="38755"/>
            <a:ext cx="10515600" cy="1325563"/>
          </a:xfrm>
        </p:spPr>
        <p:txBody>
          <a:bodyPr/>
          <a:lstStyle/>
          <a:p>
            <a:r>
              <a:rPr lang="en-GB" dirty="0"/>
              <a:t>Public Sector Transformation</a:t>
            </a:r>
            <a:endParaRPr lang="en-US" dirty="0"/>
          </a:p>
        </p:txBody>
      </p:sp>
      <p:grpSp>
        <p:nvGrpSpPr>
          <p:cNvPr id="3" name="Group 2">
            <a:extLst>
              <a:ext uri="{FF2B5EF4-FFF2-40B4-BE49-F238E27FC236}">
                <a16:creationId xmlns:a16="http://schemas.microsoft.com/office/drawing/2014/main" id="{63DA1C60-9F9E-40AC-A3BF-E9714D31B7EC}"/>
              </a:ext>
            </a:extLst>
          </p:cNvPr>
          <p:cNvGrpSpPr/>
          <p:nvPr/>
        </p:nvGrpSpPr>
        <p:grpSpPr>
          <a:xfrm>
            <a:off x="602284" y="1078633"/>
            <a:ext cx="11231995" cy="4700734"/>
            <a:chOff x="11214100" y="13792201"/>
            <a:chExt cx="6344437" cy="2871469"/>
          </a:xfrm>
        </p:grpSpPr>
        <p:sp>
          <p:nvSpPr>
            <p:cNvPr id="7" name="Rectangle">
              <a:extLst>
                <a:ext uri="{FF2B5EF4-FFF2-40B4-BE49-F238E27FC236}">
                  <a16:creationId xmlns:a16="http://schemas.microsoft.com/office/drawing/2014/main" id="{59016F01-84EE-40AB-A632-3914E6466ABA}"/>
                </a:ext>
              </a:extLst>
            </p:cNvPr>
            <p:cNvSpPr/>
            <p:nvPr/>
          </p:nvSpPr>
          <p:spPr>
            <a:xfrm>
              <a:off x="12192363" y="14478000"/>
              <a:ext cx="947518" cy="1498597"/>
            </a:xfrm>
            <a:prstGeom prst="rect">
              <a:avLst/>
            </a:prstGeom>
            <a:solidFill>
              <a:srgbClr val="EEBB7E"/>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8" name="Shape">
              <a:extLst>
                <a:ext uri="{FF2B5EF4-FFF2-40B4-BE49-F238E27FC236}">
                  <a16:creationId xmlns:a16="http://schemas.microsoft.com/office/drawing/2014/main" id="{F210F32F-0CE3-42A3-AEEC-5E6D29043223}"/>
                </a:ext>
              </a:extLst>
            </p:cNvPr>
            <p:cNvSpPr/>
            <p:nvPr/>
          </p:nvSpPr>
          <p:spPr>
            <a:xfrm>
              <a:off x="12103463" y="14376401"/>
              <a:ext cx="1104119"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691"/>
                    <a:pt x="20332" y="21600"/>
                    <a:pt x="18809" y="21600"/>
                  </a:cubicBezTo>
                  <a:close/>
                </a:path>
              </a:pathLst>
            </a:custGeom>
            <a:solidFill>
              <a:srgbClr val="E28F26"/>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9" name="Shape">
              <a:extLst>
                <a:ext uri="{FF2B5EF4-FFF2-40B4-BE49-F238E27FC236}">
                  <a16:creationId xmlns:a16="http://schemas.microsoft.com/office/drawing/2014/main" id="{41DEE7F6-374B-4399-B78D-4CF1AC999056}"/>
                </a:ext>
              </a:extLst>
            </p:cNvPr>
            <p:cNvSpPr/>
            <p:nvPr/>
          </p:nvSpPr>
          <p:spPr>
            <a:xfrm>
              <a:off x="12103463" y="15892905"/>
              <a:ext cx="1104119"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831"/>
                    <a:pt x="20332" y="21600"/>
                    <a:pt x="18809" y="21600"/>
                  </a:cubicBezTo>
                  <a:close/>
                </a:path>
              </a:pathLst>
            </a:custGeom>
            <a:solidFill>
              <a:srgbClr val="E28F26"/>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11" name="Shape">
              <a:extLst>
                <a:ext uri="{FF2B5EF4-FFF2-40B4-BE49-F238E27FC236}">
                  <a16:creationId xmlns:a16="http://schemas.microsoft.com/office/drawing/2014/main" id="{D3CBABD0-AFCD-4686-9E04-0AD409F517EB}"/>
                </a:ext>
              </a:extLst>
            </p:cNvPr>
            <p:cNvSpPr/>
            <p:nvPr/>
          </p:nvSpPr>
          <p:spPr>
            <a:xfrm>
              <a:off x="12192363" y="14651473"/>
              <a:ext cx="947517" cy="1168808"/>
            </a:xfrm>
            <a:custGeom>
              <a:avLst/>
              <a:gdLst/>
              <a:ahLst/>
              <a:cxnLst>
                <a:cxn ang="0">
                  <a:pos x="wd2" y="hd2"/>
                </a:cxn>
                <a:cxn ang="5400000">
                  <a:pos x="wd2" y="hd2"/>
                </a:cxn>
                <a:cxn ang="10800000">
                  <a:pos x="wd2" y="hd2"/>
                </a:cxn>
                <a:cxn ang="16200000">
                  <a:pos x="wd2" y="hd2"/>
                </a:cxn>
              </a:cxnLst>
              <a:rect l="0" t="0" r="r" b="b"/>
              <a:pathLst>
                <a:path w="21600" h="21600" extrusionOk="0">
                  <a:moveTo>
                    <a:pt x="21600" y="20976"/>
                  </a:moveTo>
                  <a:cubicBezTo>
                    <a:pt x="21600" y="21311"/>
                    <a:pt x="16971" y="21600"/>
                    <a:pt x="10800" y="21600"/>
                  </a:cubicBezTo>
                  <a:cubicBezTo>
                    <a:pt x="5014" y="21600"/>
                    <a:pt x="0" y="21333"/>
                    <a:pt x="0" y="20976"/>
                  </a:cubicBezTo>
                  <a:lnTo>
                    <a:pt x="0" y="624"/>
                  </a:lnTo>
                  <a:cubicBezTo>
                    <a:pt x="0" y="289"/>
                    <a:pt x="4629" y="0"/>
                    <a:pt x="10800" y="0"/>
                  </a:cubicBezTo>
                  <a:cubicBezTo>
                    <a:pt x="16586" y="0"/>
                    <a:pt x="21600" y="267"/>
                    <a:pt x="21600" y="624"/>
                  </a:cubicBezTo>
                  <a:lnTo>
                    <a:pt x="21600" y="20976"/>
                  </a:lnTo>
                  <a:close/>
                </a:path>
              </a:pathLst>
            </a:custGeom>
            <a:solidFill>
              <a:srgbClr val="F5D8B5"/>
            </a:solidFill>
            <a:ln w="12700">
              <a:miter lim="400000"/>
            </a:ln>
          </p:spPr>
          <p:txBody>
            <a:bodyPr lIns="38100" tIns="38100" rIns="38100" bIns="38100" anchor="ctr"/>
            <a:lstStyle/>
            <a:p>
              <a:pPr algn="ctr">
                <a:defRPr sz="3000">
                  <a:solidFill>
                    <a:srgbClr val="FFFFFF"/>
                  </a:solidFill>
                </a:defRPr>
              </a:pPr>
              <a:r>
                <a:rPr lang="en-US" sz="2000" b="1" dirty="0">
                  <a:solidFill>
                    <a:schemeClr val="tx1">
                      <a:lumMod val="75000"/>
                      <a:lumOff val="25000"/>
                    </a:schemeClr>
                  </a:solidFill>
                  <a:latin typeface="Arial" panose="020B0604020202020204" pitchFamily="34" charset="0"/>
                  <a:cs typeface="Arial" panose="020B0604020202020204" pitchFamily="34" charset="0"/>
                </a:rPr>
                <a:t>STRUCTURE</a:t>
              </a:r>
              <a:endParaRPr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Rectangle">
              <a:extLst>
                <a:ext uri="{FF2B5EF4-FFF2-40B4-BE49-F238E27FC236}">
                  <a16:creationId xmlns:a16="http://schemas.microsoft.com/office/drawing/2014/main" id="{B54ABBA5-686F-464E-844E-F7942843489B}"/>
                </a:ext>
              </a:extLst>
            </p:cNvPr>
            <p:cNvSpPr/>
            <p:nvPr/>
          </p:nvSpPr>
          <p:spPr>
            <a:xfrm>
              <a:off x="15646399" y="14478000"/>
              <a:ext cx="947518" cy="1498597"/>
            </a:xfrm>
            <a:prstGeom prst="rect">
              <a:avLst/>
            </a:prstGeom>
            <a:solidFill>
              <a:schemeClr val="accent5"/>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14" name="Shape">
              <a:extLst>
                <a:ext uri="{FF2B5EF4-FFF2-40B4-BE49-F238E27FC236}">
                  <a16:creationId xmlns:a16="http://schemas.microsoft.com/office/drawing/2014/main" id="{BC06166F-70F2-4BDB-86D2-A3E6C011F27E}"/>
                </a:ext>
              </a:extLst>
            </p:cNvPr>
            <p:cNvSpPr/>
            <p:nvPr/>
          </p:nvSpPr>
          <p:spPr>
            <a:xfrm>
              <a:off x="15557499" y="14376401"/>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1" y="0"/>
                    <a:pt x="21600" y="4769"/>
                    <a:pt x="21600" y="10800"/>
                  </a:cubicBezTo>
                  <a:lnTo>
                    <a:pt x="21600" y="10800"/>
                  </a:lnTo>
                  <a:cubicBezTo>
                    <a:pt x="21600" y="16691"/>
                    <a:pt x="20368" y="21600"/>
                    <a:pt x="18809" y="21600"/>
                  </a:cubicBezTo>
                  <a:close/>
                </a:path>
              </a:pathLst>
            </a:custGeom>
            <a:solidFill>
              <a:schemeClr val="accent5">
                <a:lumMod val="75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15" name="Shape">
              <a:extLst>
                <a:ext uri="{FF2B5EF4-FFF2-40B4-BE49-F238E27FC236}">
                  <a16:creationId xmlns:a16="http://schemas.microsoft.com/office/drawing/2014/main" id="{7517415D-5641-4165-AAFA-1CF04333DF9C}"/>
                </a:ext>
              </a:extLst>
            </p:cNvPr>
            <p:cNvSpPr/>
            <p:nvPr/>
          </p:nvSpPr>
          <p:spPr>
            <a:xfrm>
              <a:off x="15557499" y="15892905"/>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1" y="0"/>
                    <a:pt x="21600" y="4769"/>
                    <a:pt x="21600" y="10800"/>
                  </a:cubicBezTo>
                  <a:lnTo>
                    <a:pt x="21600" y="10800"/>
                  </a:lnTo>
                  <a:cubicBezTo>
                    <a:pt x="21600" y="16831"/>
                    <a:pt x="20368" y="21600"/>
                    <a:pt x="18809" y="21600"/>
                  </a:cubicBezTo>
                  <a:close/>
                </a:path>
              </a:pathLst>
            </a:custGeom>
            <a:solidFill>
              <a:schemeClr val="accent5">
                <a:lumMod val="75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17" name="Shape">
              <a:extLst>
                <a:ext uri="{FF2B5EF4-FFF2-40B4-BE49-F238E27FC236}">
                  <a16:creationId xmlns:a16="http://schemas.microsoft.com/office/drawing/2014/main" id="{7DEB04A9-4EFC-4E35-9C53-377E59AFF002}"/>
                </a:ext>
              </a:extLst>
            </p:cNvPr>
            <p:cNvSpPr/>
            <p:nvPr/>
          </p:nvSpPr>
          <p:spPr>
            <a:xfrm>
              <a:off x="15646396" y="14658577"/>
              <a:ext cx="947518" cy="1168808"/>
            </a:xfrm>
            <a:custGeom>
              <a:avLst/>
              <a:gdLst/>
              <a:ahLst/>
              <a:cxnLst>
                <a:cxn ang="0">
                  <a:pos x="wd2" y="hd2"/>
                </a:cxn>
                <a:cxn ang="5400000">
                  <a:pos x="wd2" y="hd2"/>
                </a:cxn>
                <a:cxn ang="10800000">
                  <a:pos x="wd2" y="hd2"/>
                </a:cxn>
                <a:cxn ang="16200000">
                  <a:pos x="wd2" y="hd2"/>
                </a:cxn>
              </a:cxnLst>
              <a:rect l="0" t="0" r="r" b="b"/>
              <a:pathLst>
                <a:path w="21600" h="21600" extrusionOk="0">
                  <a:moveTo>
                    <a:pt x="21600" y="20976"/>
                  </a:moveTo>
                  <a:cubicBezTo>
                    <a:pt x="21600" y="21311"/>
                    <a:pt x="16972" y="21600"/>
                    <a:pt x="10800" y="21600"/>
                  </a:cubicBezTo>
                  <a:cubicBezTo>
                    <a:pt x="5014" y="21600"/>
                    <a:pt x="0" y="21333"/>
                    <a:pt x="0" y="20976"/>
                  </a:cubicBezTo>
                  <a:lnTo>
                    <a:pt x="0" y="624"/>
                  </a:lnTo>
                  <a:cubicBezTo>
                    <a:pt x="0" y="289"/>
                    <a:pt x="4628" y="0"/>
                    <a:pt x="10800" y="0"/>
                  </a:cubicBezTo>
                  <a:cubicBezTo>
                    <a:pt x="16586" y="0"/>
                    <a:pt x="21600" y="267"/>
                    <a:pt x="21600" y="624"/>
                  </a:cubicBezTo>
                  <a:lnTo>
                    <a:pt x="21600" y="20976"/>
                  </a:lnTo>
                  <a:close/>
                </a:path>
              </a:pathLst>
            </a:custGeom>
            <a:solidFill>
              <a:schemeClr val="accent5">
                <a:lumMod val="60000"/>
                <a:lumOff val="40000"/>
              </a:schemeClr>
            </a:solidFill>
            <a:ln w="12700">
              <a:miter lim="400000"/>
            </a:ln>
          </p:spPr>
          <p:txBody>
            <a:bodyPr lIns="38100" tIns="38100" rIns="38100" bIns="38100" anchor="ctr"/>
            <a:lstStyle/>
            <a:p>
              <a:pPr algn="ctr">
                <a:defRPr sz="3000">
                  <a:solidFill>
                    <a:srgbClr val="FFFFFF"/>
                  </a:solidFill>
                </a:defRPr>
              </a:pPr>
              <a:r>
                <a:rPr lang="en-US" sz="2000" b="1" dirty="0">
                  <a:solidFill>
                    <a:schemeClr val="tx1">
                      <a:lumMod val="75000"/>
                      <a:lumOff val="25000"/>
                    </a:schemeClr>
                  </a:solidFill>
                  <a:latin typeface="Arial" panose="020B0604020202020204" pitchFamily="34" charset="0"/>
                  <a:cs typeface="Arial" panose="020B0604020202020204" pitchFamily="34" charset="0"/>
                </a:rPr>
                <a:t>CULTURE</a:t>
              </a:r>
              <a:endParaRPr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Rectangle">
              <a:extLst>
                <a:ext uri="{FF2B5EF4-FFF2-40B4-BE49-F238E27FC236}">
                  <a16:creationId xmlns:a16="http://schemas.microsoft.com/office/drawing/2014/main" id="{40E28132-5646-4B2F-80B8-0754EC9B08E2}"/>
                </a:ext>
              </a:extLst>
            </p:cNvPr>
            <p:cNvSpPr/>
            <p:nvPr/>
          </p:nvSpPr>
          <p:spPr>
            <a:xfrm>
              <a:off x="14452964" y="14478000"/>
              <a:ext cx="947518" cy="1498597"/>
            </a:xfrm>
            <a:prstGeom prst="rect">
              <a:avLst/>
            </a:prstGeom>
            <a:solidFill>
              <a:srgbClr val="F8AF9C"/>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0" name="Shape">
              <a:extLst>
                <a:ext uri="{FF2B5EF4-FFF2-40B4-BE49-F238E27FC236}">
                  <a16:creationId xmlns:a16="http://schemas.microsoft.com/office/drawing/2014/main" id="{51FA9C90-3517-4103-82B1-BEEC06CD0981}"/>
                </a:ext>
              </a:extLst>
            </p:cNvPr>
            <p:cNvSpPr/>
            <p:nvPr/>
          </p:nvSpPr>
          <p:spPr>
            <a:xfrm>
              <a:off x="14376763" y="14376401"/>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600" y="16691"/>
                    <a:pt x="20368" y="21600"/>
                    <a:pt x="18809" y="21600"/>
                  </a:cubicBezTo>
                  <a:close/>
                </a:path>
              </a:pathLst>
            </a:custGeom>
            <a:solidFill>
              <a:srgbClr val="F48466"/>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1" name="Shape">
              <a:extLst>
                <a:ext uri="{FF2B5EF4-FFF2-40B4-BE49-F238E27FC236}">
                  <a16:creationId xmlns:a16="http://schemas.microsoft.com/office/drawing/2014/main" id="{F90C8F86-7E36-4111-8647-0394D719B3D4}"/>
                </a:ext>
              </a:extLst>
            </p:cNvPr>
            <p:cNvSpPr/>
            <p:nvPr/>
          </p:nvSpPr>
          <p:spPr>
            <a:xfrm>
              <a:off x="14376763" y="15892905"/>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600" y="16831"/>
                    <a:pt x="20368" y="21600"/>
                    <a:pt x="18809" y="21600"/>
                  </a:cubicBezTo>
                  <a:close/>
                </a:path>
              </a:pathLst>
            </a:custGeom>
            <a:solidFill>
              <a:srgbClr val="F48466"/>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3" name="Shape">
              <a:extLst>
                <a:ext uri="{FF2B5EF4-FFF2-40B4-BE49-F238E27FC236}">
                  <a16:creationId xmlns:a16="http://schemas.microsoft.com/office/drawing/2014/main" id="{04DBD98C-CE14-40B2-AFA5-42900223558F}"/>
                </a:ext>
              </a:extLst>
            </p:cNvPr>
            <p:cNvSpPr/>
            <p:nvPr/>
          </p:nvSpPr>
          <p:spPr>
            <a:xfrm>
              <a:off x="14452961" y="14644605"/>
              <a:ext cx="947518" cy="1168808"/>
            </a:xfrm>
            <a:custGeom>
              <a:avLst/>
              <a:gdLst/>
              <a:ahLst/>
              <a:cxnLst>
                <a:cxn ang="0">
                  <a:pos x="wd2" y="hd2"/>
                </a:cxn>
                <a:cxn ang="5400000">
                  <a:pos x="wd2" y="hd2"/>
                </a:cxn>
                <a:cxn ang="10800000">
                  <a:pos x="wd2" y="hd2"/>
                </a:cxn>
                <a:cxn ang="16200000">
                  <a:pos x="wd2" y="hd2"/>
                </a:cxn>
              </a:cxnLst>
              <a:rect l="0" t="0" r="r" b="b"/>
              <a:pathLst>
                <a:path w="21600" h="21600" extrusionOk="0">
                  <a:moveTo>
                    <a:pt x="21600" y="20976"/>
                  </a:moveTo>
                  <a:cubicBezTo>
                    <a:pt x="21600" y="21311"/>
                    <a:pt x="16972" y="21600"/>
                    <a:pt x="10800" y="21600"/>
                  </a:cubicBezTo>
                  <a:cubicBezTo>
                    <a:pt x="5014" y="21600"/>
                    <a:pt x="0" y="21333"/>
                    <a:pt x="0" y="20976"/>
                  </a:cubicBezTo>
                  <a:lnTo>
                    <a:pt x="0" y="624"/>
                  </a:lnTo>
                  <a:cubicBezTo>
                    <a:pt x="0" y="289"/>
                    <a:pt x="4628" y="0"/>
                    <a:pt x="10800" y="0"/>
                  </a:cubicBezTo>
                  <a:cubicBezTo>
                    <a:pt x="16586" y="0"/>
                    <a:pt x="21600" y="267"/>
                    <a:pt x="21600" y="624"/>
                  </a:cubicBezTo>
                  <a:lnTo>
                    <a:pt x="21600" y="20976"/>
                  </a:lnTo>
                  <a:close/>
                </a:path>
              </a:pathLst>
            </a:custGeom>
            <a:solidFill>
              <a:srgbClr val="FDECE7"/>
            </a:solidFill>
            <a:ln w="12700">
              <a:miter lim="400000"/>
            </a:ln>
          </p:spPr>
          <p:txBody>
            <a:bodyPr lIns="38100" tIns="38100" rIns="38100" bIns="38100" anchor="ctr"/>
            <a:lstStyle/>
            <a:p>
              <a:pPr algn="ctr">
                <a:defRPr sz="3000">
                  <a:solidFill>
                    <a:srgbClr val="FFFFFF"/>
                  </a:solidFill>
                </a:defRPr>
              </a:pPr>
              <a:r>
                <a:rPr lang="en-US" sz="2000" b="1" dirty="0">
                  <a:solidFill>
                    <a:schemeClr val="tx1">
                      <a:lumMod val="75000"/>
                      <a:lumOff val="25000"/>
                    </a:schemeClr>
                  </a:solidFill>
                  <a:latin typeface="Arial" panose="020B0604020202020204" pitchFamily="34" charset="0"/>
                  <a:cs typeface="Arial" panose="020B0604020202020204" pitchFamily="34" charset="0"/>
                </a:rPr>
                <a:t>PROCESSES</a:t>
              </a:r>
              <a:endParaRPr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Rectangle">
              <a:extLst>
                <a:ext uri="{FF2B5EF4-FFF2-40B4-BE49-F238E27FC236}">
                  <a16:creationId xmlns:a16="http://schemas.microsoft.com/office/drawing/2014/main" id="{C95A2409-3BC3-43E1-A13C-7FA2365AE641}"/>
                </a:ext>
              </a:extLst>
            </p:cNvPr>
            <p:cNvSpPr/>
            <p:nvPr/>
          </p:nvSpPr>
          <p:spPr>
            <a:xfrm>
              <a:off x="13322663" y="14478000"/>
              <a:ext cx="947518" cy="1498597"/>
            </a:xfrm>
            <a:prstGeom prst="rect">
              <a:avLst/>
            </a:prstGeom>
            <a:solidFill>
              <a:srgbClr val="FFC819"/>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6" name="Shape">
              <a:extLst>
                <a:ext uri="{FF2B5EF4-FFF2-40B4-BE49-F238E27FC236}">
                  <a16:creationId xmlns:a16="http://schemas.microsoft.com/office/drawing/2014/main" id="{D591E656-D86D-410B-BE3A-D093989254AB}"/>
                </a:ext>
              </a:extLst>
            </p:cNvPr>
            <p:cNvSpPr/>
            <p:nvPr/>
          </p:nvSpPr>
          <p:spPr>
            <a:xfrm>
              <a:off x="13233763" y="14376401"/>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600" y="16691"/>
                    <a:pt x="20332" y="21600"/>
                    <a:pt x="18809" y="21600"/>
                  </a:cubicBezTo>
                  <a:close/>
                </a:path>
              </a:pathLst>
            </a:custGeom>
            <a:solidFill>
              <a:schemeClr val="accent4">
                <a:lumMod val="75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7" name="Shape">
              <a:extLst>
                <a:ext uri="{FF2B5EF4-FFF2-40B4-BE49-F238E27FC236}">
                  <a16:creationId xmlns:a16="http://schemas.microsoft.com/office/drawing/2014/main" id="{6F7215FE-9BFB-4C52-9BE8-17C7567618B3}"/>
                </a:ext>
              </a:extLst>
            </p:cNvPr>
            <p:cNvSpPr/>
            <p:nvPr/>
          </p:nvSpPr>
          <p:spPr>
            <a:xfrm>
              <a:off x="13233763" y="15892905"/>
              <a:ext cx="1104117" cy="195580"/>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600" y="16831"/>
                    <a:pt x="20332" y="21600"/>
                    <a:pt x="18809" y="21600"/>
                  </a:cubicBezTo>
                  <a:close/>
                </a:path>
              </a:pathLst>
            </a:custGeom>
            <a:solidFill>
              <a:schemeClr val="accent4">
                <a:lumMod val="75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29" name="Shape">
              <a:extLst>
                <a:ext uri="{FF2B5EF4-FFF2-40B4-BE49-F238E27FC236}">
                  <a16:creationId xmlns:a16="http://schemas.microsoft.com/office/drawing/2014/main" id="{F7F1819B-EDB0-4B00-8BA8-344E5BB9DB22}"/>
                </a:ext>
              </a:extLst>
            </p:cNvPr>
            <p:cNvSpPr/>
            <p:nvPr/>
          </p:nvSpPr>
          <p:spPr>
            <a:xfrm>
              <a:off x="13322662" y="14644605"/>
              <a:ext cx="947518" cy="1168808"/>
            </a:xfrm>
            <a:custGeom>
              <a:avLst/>
              <a:gdLst/>
              <a:ahLst/>
              <a:cxnLst>
                <a:cxn ang="0">
                  <a:pos x="wd2" y="hd2"/>
                </a:cxn>
                <a:cxn ang="5400000">
                  <a:pos x="wd2" y="hd2"/>
                </a:cxn>
                <a:cxn ang="10800000">
                  <a:pos x="wd2" y="hd2"/>
                </a:cxn>
                <a:cxn ang="16200000">
                  <a:pos x="wd2" y="hd2"/>
                </a:cxn>
              </a:cxnLst>
              <a:rect l="0" t="0" r="r" b="b"/>
              <a:pathLst>
                <a:path w="21600" h="21600" extrusionOk="0">
                  <a:moveTo>
                    <a:pt x="21600" y="20976"/>
                  </a:moveTo>
                  <a:cubicBezTo>
                    <a:pt x="21600" y="21311"/>
                    <a:pt x="16972" y="21600"/>
                    <a:pt x="10800" y="21600"/>
                  </a:cubicBezTo>
                  <a:cubicBezTo>
                    <a:pt x="5014" y="21600"/>
                    <a:pt x="0" y="21333"/>
                    <a:pt x="0" y="20976"/>
                  </a:cubicBezTo>
                  <a:lnTo>
                    <a:pt x="0" y="624"/>
                  </a:lnTo>
                  <a:cubicBezTo>
                    <a:pt x="0" y="289"/>
                    <a:pt x="4628" y="0"/>
                    <a:pt x="10800" y="0"/>
                  </a:cubicBezTo>
                  <a:cubicBezTo>
                    <a:pt x="16586" y="0"/>
                    <a:pt x="21600" y="267"/>
                    <a:pt x="21600" y="624"/>
                  </a:cubicBezTo>
                  <a:lnTo>
                    <a:pt x="21600" y="20976"/>
                  </a:lnTo>
                  <a:close/>
                </a:path>
              </a:pathLst>
            </a:custGeom>
            <a:solidFill>
              <a:schemeClr val="accent4">
                <a:lumMod val="40000"/>
                <a:lumOff val="60000"/>
              </a:schemeClr>
            </a:solidFill>
            <a:ln w="12700">
              <a:miter lim="400000"/>
            </a:ln>
          </p:spPr>
          <p:txBody>
            <a:bodyPr lIns="38100" tIns="38100" rIns="38100" bIns="38100" anchor="ctr"/>
            <a:lstStyle/>
            <a:p>
              <a:pPr algn="ctr">
                <a:defRPr sz="3000">
                  <a:solidFill>
                    <a:srgbClr val="FFFFFF"/>
                  </a:solidFill>
                </a:defRPr>
              </a:pPr>
              <a:r>
                <a:rPr lang="en-US" sz="2000" b="1" dirty="0">
                  <a:solidFill>
                    <a:schemeClr val="tx1">
                      <a:lumMod val="75000"/>
                      <a:lumOff val="25000"/>
                    </a:schemeClr>
                  </a:solidFill>
                  <a:latin typeface="Arial" panose="020B0604020202020204" pitchFamily="34" charset="0"/>
                  <a:cs typeface="Arial" panose="020B0604020202020204" pitchFamily="34" charset="0"/>
                </a:rPr>
                <a:t>SYSTEMS</a:t>
              </a:r>
              <a:endParaRPr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Shape">
              <a:extLst>
                <a:ext uri="{FF2B5EF4-FFF2-40B4-BE49-F238E27FC236}">
                  <a16:creationId xmlns:a16="http://schemas.microsoft.com/office/drawing/2014/main" id="{FBD29EA7-8C7A-4F66-9607-C04636360F68}"/>
                </a:ext>
              </a:extLst>
            </p:cNvPr>
            <p:cNvSpPr/>
            <p:nvPr/>
          </p:nvSpPr>
          <p:spPr>
            <a:xfrm>
              <a:off x="11915559" y="13854722"/>
              <a:ext cx="4742179" cy="491102"/>
            </a:xfrm>
            <a:custGeom>
              <a:avLst/>
              <a:gdLst/>
              <a:ahLst/>
              <a:cxnLst>
                <a:cxn ang="0">
                  <a:pos x="wd2" y="hd2"/>
                </a:cxn>
                <a:cxn ang="5400000">
                  <a:pos x="wd2" y="hd2"/>
                </a:cxn>
                <a:cxn ang="10800000">
                  <a:pos x="wd2" y="hd2"/>
                </a:cxn>
                <a:cxn ang="16200000">
                  <a:pos x="wd2" y="hd2"/>
                </a:cxn>
              </a:cxnLst>
              <a:rect l="0" t="0" r="r" b="b"/>
              <a:pathLst>
                <a:path w="21600" h="21600" extrusionOk="0">
                  <a:moveTo>
                    <a:pt x="29" y="21600"/>
                  </a:moveTo>
                  <a:cubicBezTo>
                    <a:pt x="12" y="21600"/>
                    <a:pt x="0" y="21561"/>
                    <a:pt x="0" y="21502"/>
                  </a:cubicBezTo>
                  <a:lnTo>
                    <a:pt x="0" y="16376"/>
                  </a:lnTo>
                  <a:cubicBezTo>
                    <a:pt x="0" y="16337"/>
                    <a:pt x="6" y="16298"/>
                    <a:pt x="17" y="16278"/>
                  </a:cubicBezTo>
                  <a:lnTo>
                    <a:pt x="10788" y="0"/>
                  </a:lnTo>
                  <a:cubicBezTo>
                    <a:pt x="10794" y="0"/>
                    <a:pt x="10794" y="0"/>
                    <a:pt x="10800" y="0"/>
                  </a:cubicBezTo>
                  <a:cubicBezTo>
                    <a:pt x="10806" y="0"/>
                    <a:pt x="10806" y="0"/>
                    <a:pt x="10812" y="0"/>
                  </a:cubicBezTo>
                  <a:lnTo>
                    <a:pt x="21583" y="16278"/>
                  </a:lnTo>
                  <a:cubicBezTo>
                    <a:pt x="21594" y="16298"/>
                    <a:pt x="21600" y="16337"/>
                    <a:pt x="21600" y="16376"/>
                  </a:cubicBezTo>
                  <a:lnTo>
                    <a:pt x="21600" y="21502"/>
                  </a:lnTo>
                  <a:cubicBezTo>
                    <a:pt x="21600" y="21561"/>
                    <a:pt x="21588" y="21600"/>
                    <a:pt x="21571" y="21600"/>
                  </a:cubicBezTo>
                  <a:lnTo>
                    <a:pt x="29" y="21600"/>
                  </a:lnTo>
                  <a:close/>
                </a:path>
              </a:pathLst>
            </a:custGeom>
            <a:solidFill>
              <a:schemeClr val="bg1">
                <a:lumMod val="50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32" name="Shape">
              <a:extLst>
                <a:ext uri="{FF2B5EF4-FFF2-40B4-BE49-F238E27FC236}">
                  <a16:creationId xmlns:a16="http://schemas.microsoft.com/office/drawing/2014/main" id="{7E2115BD-DF1E-4A52-8F38-1FA0587FFE0F}"/>
                </a:ext>
              </a:extLst>
            </p:cNvPr>
            <p:cNvSpPr/>
            <p:nvPr/>
          </p:nvSpPr>
          <p:spPr>
            <a:xfrm>
              <a:off x="11813958" y="13792201"/>
              <a:ext cx="4945381" cy="562276"/>
            </a:xfrm>
            <a:custGeom>
              <a:avLst/>
              <a:gdLst/>
              <a:ahLst/>
              <a:cxnLst>
                <a:cxn ang="0">
                  <a:pos x="wd2" y="hd2"/>
                </a:cxn>
                <a:cxn ang="5400000">
                  <a:pos x="wd2" y="hd2"/>
                </a:cxn>
                <a:cxn ang="10800000">
                  <a:pos x="wd2" y="hd2"/>
                </a:cxn>
                <a:cxn ang="16200000">
                  <a:pos x="wd2" y="hd2"/>
                </a:cxn>
              </a:cxnLst>
              <a:rect l="0" t="0" r="r" b="b"/>
              <a:pathLst>
                <a:path w="21600" h="21600" extrusionOk="0">
                  <a:moveTo>
                    <a:pt x="10972" y="2632"/>
                  </a:moveTo>
                  <a:lnTo>
                    <a:pt x="10972" y="2632"/>
                  </a:lnTo>
                  <a:lnTo>
                    <a:pt x="10972" y="2632"/>
                  </a:lnTo>
                  <a:moveTo>
                    <a:pt x="10800" y="2871"/>
                  </a:moveTo>
                  <a:lnTo>
                    <a:pt x="20712" y="16508"/>
                  </a:lnTo>
                  <a:lnTo>
                    <a:pt x="20712" y="18866"/>
                  </a:lnTo>
                  <a:lnTo>
                    <a:pt x="10800" y="18866"/>
                  </a:lnTo>
                  <a:lnTo>
                    <a:pt x="888" y="18866"/>
                  </a:lnTo>
                  <a:lnTo>
                    <a:pt x="888" y="16508"/>
                  </a:lnTo>
                  <a:lnTo>
                    <a:pt x="10800" y="2871"/>
                  </a:lnTo>
                  <a:moveTo>
                    <a:pt x="10800" y="0"/>
                  </a:moveTo>
                  <a:cubicBezTo>
                    <a:pt x="10733" y="0"/>
                    <a:pt x="10667" y="34"/>
                    <a:pt x="10606" y="120"/>
                  </a:cubicBezTo>
                  <a:lnTo>
                    <a:pt x="277" y="14337"/>
                  </a:lnTo>
                  <a:cubicBezTo>
                    <a:pt x="105" y="14577"/>
                    <a:pt x="0" y="15089"/>
                    <a:pt x="0" y="15670"/>
                  </a:cubicBezTo>
                  <a:lnTo>
                    <a:pt x="0" y="20147"/>
                  </a:lnTo>
                  <a:cubicBezTo>
                    <a:pt x="0" y="20951"/>
                    <a:pt x="211" y="21600"/>
                    <a:pt x="471" y="21600"/>
                  </a:cubicBezTo>
                  <a:lnTo>
                    <a:pt x="10800" y="21600"/>
                  </a:lnTo>
                  <a:lnTo>
                    <a:pt x="21129" y="21600"/>
                  </a:lnTo>
                  <a:cubicBezTo>
                    <a:pt x="21389" y="21600"/>
                    <a:pt x="21600" y="20951"/>
                    <a:pt x="21600" y="20147"/>
                  </a:cubicBezTo>
                  <a:lnTo>
                    <a:pt x="21600" y="15670"/>
                  </a:lnTo>
                  <a:cubicBezTo>
                    <a:pt x="21600" y="15089"/>
                    <a:pt x="21489" y="14577"/>
                    <a:pt x="21323" y="14337"/>
                  </a:cubicBezTo>
                  <a:lnTo>
                    <a:pt x="10994" y="120"/>
                  </a:lnTo>
                  <a:cubicBezTo>
                    <a:pt x="10933" y="51"/>
                    <a:pt x="10867" y="0"/>
                    <a:pt x="10800" y="0"/>
                  </a:cubicBezTo>
                  <a:lnTo>
                    <a:pt x="10800" y="0"/>
                  </a:lnTo>
                  <a:close/>
                </a:path>
              </a:pathLst>
            </a:custGeom>
            <a:solidFill>
              <a:schemeClr val="tx1">
                <a:lumMod val="75000"/>
                <a:lumOff val="25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sp>
          <p:nvSpPr>
            <p:cNvPr id="33" name="Shape">
              <a:extLst>
                <a:ext uri="{FF2B5EF4-FFF2-40B4-BE49-F238E27FC236}">
                  <a16:creationId xmlns:a16="http://schemas.microsoft.com/office/drawing/2014/main" id="{5A194BAE-AD37-4F7F-BB99-5460A3EA4A27}"/>
                </a:ext>
              </a:extLst>
            </p:cNvPr>
            <p:cNvSpPr/>
            <p:nvPr/>
          </p:nvSpPr>
          <p:spPr>
            <a:xfrm>
              <a:off x="11214100" y="16624299"/>
              <a:ext cx="6344437" cy="39371"/>
            </a:xfrm>
            <a:custGeom>
              <a:avLst/>
              <a:gdLst/>
              <a:ahLst/>
              <a:cxnLst>
                <a:cxn ang="0">
                  <a:pos x="wd2" y="hd2"/>
                </a:cxn>
                <a:cxn ang="5400000">
                  <a:pos x="wd2" y="hd2"/>
                </a:cxn>
                <a:cxn ang="10800000">
                  <a:pos x="wd2" y="hd2"/>
                </a:cxn>
                <a:cxn ang="16200000">
                  <a:pos x="wd2" y="hd2"/>
                </a:cxn>
              </a:cxnLst>
              <a:rect l="0" t="0" r="r" b="b"/>
              <a:pathLst>
                <a:path w="21597" h="21600" extrusionOk="0">
                  <a:moveTo>
                    <a:pt x="2" y="0"/>
                  </a:moveTo>
                  <a:cubicBezTo>
                    <a:pt x="2" y="0"/>
                    <a:pt x="-3" y="0"/>
                    <a:pt x="2" y="0"/>
                  </a:cubicBezTo>
                  <a:lnTo>
                    <a:pt x="2" y="21600"/>
                  </a:lnTo>
                  <a:cubicBezTo>
                    <a:pt x="2" y="21600"/>
                    <a:pt x="2" y="21600"/>
                    <a:pt x="2" y="21600"/>
                  </a:cubicBezTo>
                  <a:lnTo>
                    <a:pt x="21597" y="21600"/>
                  </a:lnTo>
                  <a:cubicBezTo>
                    <a:pt x="21597" y="21600"/>
                    <a:pt x="21597" y="21600"/>
                    <a:pt x="21597" y="21600"/>
                  </a:cubicBezTo>
                  <a:lnTo>
                    <a:pt x="21597" y="0"/>
                  </a:lnTo>
                  <a:cubicBezTo>
                    <a:pt x="21597" y="0"/>
                    <a:pt x="21597" y="0"/>
                    <a:pt x="21597" y="0"/>
                  </a:cubicBezTo>
                  <a:lnTo>
                    <a:pt x="2" y="0"/>
                  </a:lnTo>
                  <a:close/>
                </a:path>
              </a:pathLst>
            </a:custGeom>
            <a:solidFill>
              <a:schemeClr val="tx2">
                <a:lumMod val="40000"/>
                <a:lumOff val="60000"/>
              </a:schemeClr>
            </a:solidFill>
            <a:ln w="12700">
              <a:miter lim="400000"/>
            </a:ln>
          </p:spPr>
          <p:txBody>
            <a:bodyPr lIns="38100" tIns="38100" rIns="38100" bIns="38100" anchor="ctr"/>
            <a:lstStyle/>
            <a:p>
              <a:pPr>
                <a:defRPr sz="3000">
                  <a:solidFill>
                    <a:srgbClr val="FFFFFF"/>
                  </a:solidFill>
                </a:defRPr>
              </a:pPr>
              <a:endParaRPr sz="2000" b="1">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AAB9AE71-942D-4C87-8DC4-6A87B11E061F}"/>
              </a:ext>
            </a:extLst>
          </p:cNvPr>
          <p:cNvSpPr txBox="1"/>
          <p:nvPr/>
        </p:nvSpPr>
        <p:spPr>
          <a:xfrm>
            <a:off x="3450614" y="1423763"/>
            <a:ext cx="5014547" cy="404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a:lnSpc>
                <a:spcPct val="110000"/>
              </a:lnSpc>
              <a:buClr>
                <a:srgbClr val="75D7FF"/>
              </a:buClr>
              <a:defRPr sz="4000">
                <a:solidFill>
                  <a:schemeClr val="tx1">
                    <a:lumMod val="75000"/>
                    <a:lumOff val="25000"/>
                  </a:schemeClr>
                </a:solidFill>
                <a:latin typeface="Arial" panose="020B0604020202020204" pitchFamily="34" charset="0"/>
                <a:cs typeface="Arial" panose="020B0604020202020204" pitchFamily="34" charset="0"/>
              </a:defRPr>
            </a:lvl1pPr>
          </a:lstStyle>
          <a:p>
            <a:pPr algn="ctr"/>
            <a:r>
              <a:rPr lang="en-US" sz="2000" b="1" dirty="0">
                <a:solidFill>
                  <a:schemeClr val="bg1"/>
                </a:solidFill>
                <a:sym typeface="Wingdings" panose="05000000000000000000" pitchFamily="2" charset="2"/>
              </a:rPr>
              <a:t>TRANSFORMATION STRATEGY</a:t>
            </a:r>
          </a:p>
        </p:txBody>
      </p:sp>
      <p:sp>
        <p:nvSpPr>
          <p:cNvPr id="28" name="Rectangle">
            <a:extLst>
              <a:ext uri="{FF2B5EF4-FFF2-40B4-BE49-F238E27FC236}">
                <a16:creationId xmlns:a16="http://schemas.microsoft.com/office/drawing/2014/main" id="{E7AD267B-DDE3-4DD2-8CFE-67C0569659F7}"/>
              </a:ext>
            </a:extLst>
          </p:cNvPr>
          <p:cNvSpPr/>
          <p:nvPr/>
        </p:nvSpPr>
        <p:spPr>
          <a:xfrm>
            <a:off x="596377" y="1984941"/>
            <a:ext cx="744284" cy="3370651"/>
          </a:xfrm>
          <a:prstGeom prst="rect">
            <a:avLst/>
          </a:prstGeom>
          <a:solidFill>
            <a:srgbClr val="20BEDE"/>
          </a:solidFill>
          <a:ln w="12700">
            <a:miter lim="400000"/>
          </a:ln>
        </p:spPr>
        <p:txBody>
          <a:bodyPr vert="vert270" lIns="38100" tIns="38100" rIns="38100" bIns="38100" anchor="ctr"/>
          <a:lstStyle/>
          <a:p>
            <a:pPr algn="ctr">
              <a:defRPr sz="3000">
                <a:solidFill>
                  <a:srgbClr val="FFFFFF"/>
                </a:solidFill>
              </a:defRPr>
            </a:pPr>
            <a:r>
              <a:rPr lang="en-US" sz="2000" dirty="0">
                <a:latin typeface="Arial" panose="020B0604020202020204" pitchFamily="34" charset="0"/>
                <a:cs typeface="Arial" panose="020B0604020202020204" pitchFamily="34" charset="0"/>
              </a:rPr>
              <a:t>PROJECT MANAGEMENT</a:t>
            </a:r>
            <a:endParaRPr sz="2000" dirty="0">
              <a:latin typeface="Arial" panose="020B0604020202020204" pitchFamily="34" charset="0"/>
              <a:cs typeface="Arial" panose="020B0604020202020204" pitchFamily="34" charset="0"/>
            </a:endParaRPr>
          </a:p>
        </p:txBody>
      </p:sp>
      <p:sp>
        <p:nvSpPr>
          <p:cNvPr id="30" name="Shape">
            <a:extLst>
              <a:ext uri="{FF2B5EF4-FFF2-40B4-BE49-F238E27FC236}">
                <a16:creationId xmlns:a16="http://schemas.microsoft.com/office/drawing/2014/main" id="{102D5233-8018-4AB4-AB42-71B72A709364}"/>
              </a:ext>
            </a:extLst>
          </p:cNvPr>
          <p:cNvSpPr/>
          <p:nvPr/>
        </p:nvSpPr>
        <p:spPr>
          <a:xfrm>
            <a:off x="486351" y="1659839"/>
            <a:ext cx="964335" cy="431939"/>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691"/>
                  <a:pt x="20332" y="21600"/>
                  <a:pt x="18809" y="21600"/>
                </a:cubicBezTo>
                <a:close/>
              </a:path>
            </a:pathLst>
          </a:custGeom>
          <a:solidFill>
            <a:srgbClr val="A8E6F2"/>
          </a:solidFill>
          <a:ln w="12700">
            <a:miter lim="400000"/>
          </a:ln>
        </p:spPr>
        <p:txBody>
          <a:bodyPr vert="vert270"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46C23153-F69F-42FA-A242-D73E09EEDD06}"/>
              </a:ext>
            </a:extLst>
          </p:cNvPr>
          <p:cNvSpPr/>
          <p:nvPr/>
        </p:nvSpPr>
        <p:spPr>
          <a:xfrm>
            <a:off x="496568" y="5355592"/>
            <a:ext cx="964335" cy="431939"/>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831"/>
                  <a:pt x="20332" y="21600"/>
                  <a:pt x="18809" y="21600"/>
                </a:cubicBezTo>
                <a:close/>
              </a:path>
            </a:pathLst>
          </a:custGeom>
          <a:solidFill>
            <a:srgbClr val="A8E6F2"/>
          </a:solidFill>
          <a:ln w="12700">
            <a:miter lim="400000"/>
          </a:ln>
        </p:spPr>
        <p:txBody>
          <a:bodyPr lIns="38100" tIns="38100" rIns="38100" bIns="38100" anchor="ctr"/>
          <a:lstStyle/>
          <a:p>
            <a:pPr>
              <a:defRPr sz="3000">
                <a:solidFill>
                  <a:srgbClr val="FFFFFF"/>
                </a:solidFill>
              </a:defRPr>
            </a:pPr>
            <a:endParaRPr/>
          </a:p>
        </p:txBody>
      </p:sp>
      <p:sp>
        <p:nvSpPr>
          <p:cNvPr id="41" name="Rectangle">
            <a:extLst>
              <a:ext uri="{FF2B5EF4-FFF2-40B4-BE49-F238E27FC236}">
                <a16:creationId xmlns:a16="http://schemas.microsoft.com/office/drawing/2014/main" id="{7F8EC53A-173A-4A27-B6F5-8C3A4BA01CCA}"/>
              </a:ext>
            </a:extLst>
          </p:cNvPr>
          <p:cNvSpPr/>
          <p:nvPr/>
        </p:nvSpPr>
        <p:spPr>
          <a:xfrm>
            <a:off x="11029497" y="1984941"/>
            <a:ext cx="744284" cy="3370651"/>
          </a:xfrm>
          <a:prstGeom prst="rect">
            <a:avLst/>
          </a:prstGeom>
          <a:solidFill>
            <a:srgbClr val="20BEDE"/>
          </a:solidFill>
          <a:ln w="12700">
            <a:miter lim="400000"/>
          </a:ln>
        </p:spPr>
        <p:txBody>
          <a:bodyPr vert="vert270" lIns="38100" tIns="38100" rIns="38100" bIns="38100" anchor="ctr"/>
          <a:lstStyle/>
          <a:p>
            <a:pPr algn="ctr">
              <a:defRPr sz="3000">
                <a:solidFill>
                  <a:srgbClr val="FFFFFF"/>
                </a:solidFill>
              </a:defRPr>
            </a:pPr>
            <a:r>
              <a:rPr lang="en-GB" sz="3200" dirty="0">
                <a:latin typeface="Arial" panose="020B0604020202020204" pitchFamily="34" charset="0"/>
                <a:cs typeface="Arial" panose="020B0604020202020204" pitchFamily="34" charset="0"/>
              </a:rPr>
              <a:t>LEADERSHIP</a:t>
            </a:r>
            <a:endParaRPr sz="3200" dirty="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98D22D98-7A7A-4955-A21E-10A45B54EDC6}"/>
              </a:ext>
            </a:extLst>
          </p:cNvPr>
          <p:cNvSpPr/>
          <p:nvPr/>
        </p:nvSpPr>
        <p:spPr>
          <a:xfrm>
            <a:off x="10919471" y="1659839"/>
            <a:ext cx="964335" cy="431939"/>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691"/>
                  <a:pt x="20332" y="21600"/>
                  <a:pt x="18809" y="21600"/>
                </a:cubicBezTo>
                <a:close/>
              </a:path>
            </a:pathLst>
          </a:custGeom>
          <a:solidFill>
            <a:srgbClr val="A8E6F2"/>
          </a:solidFill>
          <a:ln w="12700">
            <a:miter lim="400000"/>
          </a:ln>
        </p:spPr>
        <p:txBody>
          <a:bodyPr vert="vert270" lIns="38100" tIns="38100" rIns="38100" bIns="38100" anchor="ctr"/>
          <a:lstStyle/>
          <a:p>
            <a:pPr>
              <a:defRPr sz="3000">
                <a:solidFill>
                  <a:srgbClr val="FFFFFF"/>
                </a:solidFill>
              </a:defRPr>
            </a:pPr>
            <a:endParaRPr/>
          </a:p>
        </p:txBody>
      </p:sp>
      <p:sp>
        <p:nvSpPr>
          <p:cNvPr id="43" name="Shape">
            <a:extLst>
              <a:ext uri="{FF2B5EF4-FFF2-40B4-BE49-F238E27FC236}">
                <a16:creationId xmlns:a16="http://schemas.microsoft.com/office/drawing/2014/main" id="{8B219A48-9886-4B9E-808B-D237E40199F6}"/>
              </a:ext>
            </a:extLst>
          </p:cNvPr>
          <p:cNvSpPr/>
          <p:nvPr/>
        </p:nvSpPr>
        <p:spPr>
          <a:xfrm>
            <a:off x="10929688" y="5355592"/>
            <a:ext cx="964335" cy="431939"/>
          </a:xfrm>
          <a:custGeom>
            <a:avLst/>
            <a:gdLst/>
            <a:ahLst/>
            <a:cxnLst>
              <a:cxn ang="0">
                <a:pos x="wd2" y="hd2"/>
              </a:cxn>
              <a:cxn ang="5400000">
                <a:pos x="wd2" y="hd2"/>
              </a:cxn>
              <a:cxn ang="10800000">
                <a:pos x="wd2" y="hd2"/>
              </a:cxn>
              <a:cxn ang="16200000">
                <a:pos x="wd2" y="hd2"/>
              </a:cxn>
            </a:cxnLst>
            <a:rect l="0" t="0" r="r" b="b"/>
            <a:pathLst>
              <a:path w="21600" h="21600" extrusionOk="0">
                <a:moveTo>
                  <a:pt x="18809" y="21600"/>
                </a:moveTo>
                <a:lnTo>
                  <a:pt x="2791" y="21600"/>
                </a:lnTo>
                <a:cubicBezTo>
                  <a:pt x="1268" y="21600"/>
                  <a:pt x="0" y="16831"/>
                  <a:pt x="0" y="10800"/>
                </a:cubicBezTo>
                <a:lnTo>
                  <a:pt x="0" y="10800"/>
                </a:lnTo>
                <a:cubicBezTo>
                  <a:pt x="0" y="4909"/>
                  <a:pt x="1232" y="0"/>
                  <a:pt x="2791" y="0"/>
                </a:cubicBezTo>
                <a:lnTo>
                  <a:pt x="18809" y="0"/>
                </a:lnTo>
                <a:cubicBezTo>
                  <a:pt x="20332" y="0"/>
                  <a:pt x="21600" y="4769"/>
                  <a:pt x="21600" y="10800"/>
                </a:cubicBezTo>
                <a:lnTo>
                  <a:pt x="21600" y="10800"/>
                </a:lnTo>
                <a:cubicBezTo>
                  <a:pt x="21564" y="16831"/>
                  <a:pt x="20332" y="21600"/>
                  <a:pt x="18809" y="21600"/>
                </a:cubicBezTo>
                <a:close/>
              </a:path>
            </a:pathLst>
          </a:custGeom>
          <a:solidFill>
            <a:srgbClr val="A8E6F2"/>
          </a:solidFill>
          <a:ln w="12700">
            <a:miter lim="400000"/>
          </a:ln>
        </p:spPr>
        <p:txBody>
          <a:bodyPr lIns="38100" tIns="38100" rIns="38100" bIns="38100" anchor="ctr"/>
          <a:lstStyle/>
          <a:p>
            <a:pPr>
              <a:defRPr sz="3000">
                <a:solidFill>
                  <a:srgbClr val="FFFFFF"/>
                </a:solidFill>
              </a:defRPr>
            </a:pPr>
            <a:endParaRPr/>
          </a:p>
        </p:txBody>
      </p:sp>
      <p:sp>
        <p:nvSpPr>
          <p:cNvPr id="4" name="Rectangle: Rounded Corners 3">
            <a:extLst>
              <a:ext uri="{FF2B5EF4-FFF2-40B4-BE49-F238E27FC236}">
                <a16:creationId xmlns:a16="http://schemas.microsoft.com/office/drawing/2014/main" id="{E6B9F537-F690-442B-915C-7EACACB98465}"/>
              </a:ext>
            </a:extLst>
          </p:cNvPr>
          <p:cNvSpPr/>
          <p:nvPr/>
        </p:nvSpPr>
        <p:spPr>
          <a:xfrm>
            <a:off x="1647292" y="5258690"/>
            <a:ext cx="9145192" cy="436892"/>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COMMUNICATION</a:t>
            </a:r>
            <a:endParaRPr lang="el-GR" b="1" dirty="0">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5321D54B-0FEF-4228-B0CA-CEAE4452DFCE}"/>
              </a:ext>
            </a:extLst>
          </p:cNvPr>
          <p:cNvSpPr/>
          <p:nvPr/>
        </p:nvSpPr>
        <p:spPr>
          <a:xfrm>
            <a:off x="2018809" y="4796357"/>
            <a:ext cx="8400595" cy="480820"/>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CHANGE MANAGEMENT</a:t>
            </a:r>
            <a:endParaRPr lang="el-GR" b="1" dirty="0">
              <a:latin typeface="Arial" panose="020B0604020202020204" pitchFamily="34" charset="0"/>
              <a:cs typeface="Arial" panose="020B0604020202020204" pitchFamily="34" charset="0"/>
            </a:endParaRPr>
          </a:p>
        </p:txBody>
      </p:sp>
      <p:pic>
        <p:nvPicPr>
          <p:cNvPr id="35" name="Image" descr="Image">
            <a:extLst>
              <a:ext uri="{FF2B5EF4-FFF2-40B4-BE49-F238E27FC236}">
                <a16:creationId xmlns:a16="http://schemas.microsoft.com/office/drawing/2014/main" id="{F397A2F6-DE99-4444-B416-E81D55A151AE}"/>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36" name="ΥΠΟΥΡΓΕΙΟ ΟΙΚΟΝΟΜΙΚΩΝ">
            <a:extLst>
              <a:ext uri="{FF2B5EF4-FFF2-40B4-BE49-F238E27FC236}">
                <a16:creationId xmlns:a16="http://schemas.microsoft.com/office/drawing/2014/main" id="{3E1F87E7-43A4-264F-9923-68B09997DCA2}"/>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37" name="Picture 36">
            <a:extLst>
              <a:ext uri="{FF2B5EF4-FFF2-40B4-BE49-F238E27FC236}">
                <a16:creationId xmlns:a16="http://schemas.microsoft.com/office/drawing/2014/main" id="{D35BE800-4899-E945-97A4-1DFFCC87A69F}"/>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93654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0132-3096-4D44-986F-53EE290BDC67}"/>
              </a:ext>
            </a:extLst>
          </p:cNvPr>
          <p:cNvSpPr>
            <a:spLocks noGrp="1"/>
          </p:cNvSpPr>
          <p:nvPr>
            <p:ph type="title"/>
          </p:nvPr>
        </p:nvSpPr>
        <p:spPr>
          <a:xfrm>
            <a:off x="670932" y="86346"/>
            <a:ext cx="10515600" cy="1325563"/>
          </a:xfrm>
        </p:spPr>
        <p:txBody>
          <a:bodyPr>
            <a:normAutofit/>
          </a:bodyPr>
          <a:lstStyle/>
          <a:p>
            <a:r>
              <a:rPr lang="en-GB" dirty="0"/>
              <a:t>Challenge: Managing Change</a:t>
            </a:r>
            <a:r>
              <a:rPr lang="el-GR" dirty="0"/>
              <a:t> </a:t>
            </a:r>
            <a:endParaRPr lang="en-US" dirty="0"/>
          </a:p>
        </p:txBody>
      </p:sp>
      <p:pic>
        <p:nvPicPr>
          <p:cNvPr id="4" name="Picture 3">
            <a:extLst>
              <a:ext uri="{FF2B5EF4-FFF2-40B4-BE49-F238E27FC236}">
                <a16:creationId xmlns:a16="http://schemas.microsoft.com/office/drawing/2014/main" id="{6031E3CE-D18A-AE48-841B-EED2625B4130}"/>
              </a:ext>
            </a:extLst>
          </p:cNvPr>
          <p:cNvPicPr>
            <a:picLocks noChangeAspect="1"/>
          </p:cNvPicPr>
          <p:nvPr/>
        </p:nvPicPr>
        <p:blipFill>
          <a:blip r:embed="rId2"/>
          <a:stretch>
            <a:fillRect/>
          </a:stretch>
        </p:blipFill>
        <p:spPr>
          <a:xfrm>
            <a:off x="5241680" y="1070708"/>
            <a:ext cx="6819900" cy="4318000"/>
          </a:xfrm>
          <a:prstGeom prst="rect">
            <a:avLst/>
          </a:prstGeom>
        </p:spPr>
      </p:pic>
      <p:pic>
        <p:nvPicPr>
          <p:cNvPr id="5" name="Picture 4">
            <a:extLst>
              <a:ext uri="{FF2B5EF4-FFF2-40B4-BE49-F238E27FC236}">
                <a16:creationId xmlns:a16="http://schemas.microsoft.com/office/drawing/2014/main" id="{D13F9917-6695-864F-85DB-9C967868212D}"/>
              </a:ext>
            </a:extLst>
          </p:cNvPr>
          <p:cNvPicPr>
            <a:picLocks noChangeAspect="1"/>
          </p:cNvPicPr>
          <p:nvPr/>
        </p:nvPicPr>
        <p:blipFill>
          <a:blip r:embed="rId3"/>
          <a:stretch>
            <a:fillRect/>
          </a:stretch>
        </p:blipFill>
        <p:spPr>
          <a:xfrm>
            <a:off x="289105" y="1172308"/>
            <a:ext cx="4952575" cy="4216400"/>
          </a:xfrm>
          <a:prstGeom prst="rect">
            <a:avLst/>
          </a:prstGeom>
        </p:spPr>
      </p:pic>
      <p:pic>
        <p:nvPicPr>
          <p:cNvPr id="6" name="Image" descr="Image">
            <a:extLst>
              <a:ext uri="{FF2B5EF4-FFF2-40B4-BE49-F238E27FC236}">
                <a16:creationId xmlns:a16="http://schemas.microsoft.com/office/drawing/2014/main" id="{751EB3C8-FF41-1D48-BDC6-E652A8F17D84}"/>
              </a:ext>
            </a:extLst>
          </p:cNvPr>
          <p:cNvPicPr>
            <a:picLocks noChangeAspect="1"/>
          </p:cNvPicPr>
          <p:nvPr/>
        </p:nvPicPr>
        <p:blipFill>
          <a:blip r:embed="rId4"/>
          <a:stretch>
            <a:fillRect/>
          </a:stretch>
        </p:blipFill>
        <p:spPr>
          <a:xfrm>
            <a:off x="3598545" y="5326103"/>
            <a:ext cx="8767554" cy="1712521"/>
          </a:xfrm>
          <a:prstGeom prst="rect">
            <a:avLst/>
          </a:prstGeom>
          <a:ln w="12700">
            <a:miter lim="400000"/>
          </a:ln>
        </p:spPr>
      </p:pic>
      <p:sp>
        <p:nvSpPr>
          <p:cNvPr id="7" name="ΥΠΟΥΡΓΕΙΟ ΟΙΚΟΝΟΜΙΚΩΝ">
            <a:extLst>
              <a:ext uri="{FF2B5EF4-FFF2-40B4-BE49-F238E27FC236}">
                <a16:creationId xmlns:a16="http://schemas.microsoft.com/office/drawing/2014/main" id="{EB520BDB-D02B-4E4F-8863-EA62D9B19A7A}"/>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8" name="Picture 7">
            <a:extLst>
              <a:ext uri="{FF2B5EF4-FFF2-40B4-BE49-F238E27FC236}">
                <a16:creationId xmlns:a16="http://schemas.microsoft.com/office/drawing/2014/main" id="{BA2671E7-4F77-E34D-8DE0-8868F06B5EEC}"/>
              </a:ext>
            </a:extLst>
          </p:cNvPr>
          <p:cNvPicPr>
            <a:picLocks noChangeAspect="1"/>
          </p:cNvPicPr>
          <p:nvPr/>
        </p:nvPicPr>
        <p:blipFill>
          <a:blip r:embed="rId5"/>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7170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at night&#10;&#10;Description automatically generated with low confidence">
            <a:extLst>
              <a:ext uri="{FF2B5EF4-FFF2-40B4-BE49-F238E27FC236}">
                <a16:creationId xmlns:a16="http://schemas.microsoft.com/office/drawing/2014/main" id="{8143C270-EE59-4184-8B71-8DD99EE5F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 y="0"/>
            <a:ext cx="12252688" cy="6858000"/>
          </a:xfrm>
          <a:prstGeom prst="rect">
            <a:avLst/>
          </a:prstGeom>
        </p:spPr>
      </p:pic>
      <p:sp>
        <p:nvSpPr>
          <p:cNvPr id="204" name="headline goes here goes here"/>
          <p:cNvSpPr txBox="1"/>
          <p:nvPr/>
        </p:nvSpPr>
        <p:spPr>
          <a:xfrm>
            <a:off x="211252" y="237310"/>
            <a:ext cx="4677197" cy="520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a:lnSpc>
                <a:spcPct val="120000"/>
              </a:lnSpc>
              <a:defRPr sz="4000" cap="all">
                <a:solidFill>
                  <a:srgbClr val="FFFFFF"/>
                </a:solidFill>
                <a:latin typeface="Arial"/>
                <a:ea typeface="Arial"/>
                <a:cs typeface="Arial"/>
                <a:sym typeface="Arial"/>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FFFF00"/>
                </a:solidFill>
                <a:effectLst/>
                <a:uLnTx/>
                <a:uFillTx/>
                <a:latin typeface="Arial"/>
                <a:cs typeface="Arial"/>
                <a:sym typeface="Arial"/>
              </a:rPr>
              <a:t>Long Term Vision 2035:</a:t>
            </a:r>
            <a:endParaRPr kumimoji="0" sz="2800" b="1" i="0" u="none" strike="noStrike" kern="1200" cap="all" spc="0" normalizeH="0" baseline="0" noProof="0" dirty="0">
              <a:ln>
                <a:noFill/>
              </a:ln>
              <a:solidFill>
                <a:srgbClr val="FFFF00"/>
              </a:solidFill>
              <a:effectLst/>
              <a:uLnTx/>
              <a:uFillTx/>
              <a:latin typeface="Arial"/>
              <a:cs typeface="Arial"/>
              <a:sym typeface="Arial"/>
            </a:endParaRPr>
          </a:p>
        </p:txBody>
      </p:sp>
      <p:sp>
        <p:nvSpPr>
          <p:cNvPr id="206"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5901313" y="0"/>
            <a:ext cx="6562627" cy="1709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3500" b="0" i="1">
                <a:solidFill>
                  <a:srgbClr val="FFFFFF"/>
                </a:solidFill>
                <a:latin typeface="Arial"/>
                <a:ea typeface="Arial"/>
                <a:cs typeface="Arial"/>
                <a:sym typeface="Arial"/>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a:cs typeface="Arial"/>
                <a:sym typeface="Arial"/>
              </a:rPr>
              <a:t>Cyprus to be one of the world’s best countries to live, work and do business in</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FFFF"/>
              </a:solidFill>
              <a:effectLst/>
              <a:uLnTx/>
              <a:uFillTx/>
              <a:latin typeface="Arial"/>
              <a:cs typeface="Arial"/>
              <a:sym typeface="Arial"/>
            </a:endParaRP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a:cs typeface="Arial"/>
                <a:sym typeface="Arial"/>
              </a:rPr>
              <a:t> </a:t>
            </a:r>
            <a:endParaRPr kumimoji="0" sz="2400" b="1" i="1" u="none" strike="noStrike" kern="1200" cap="none" spc="0" normalizeH="0" baseline="0" noProof="0" dirty="0">
              <a:ln>
                <a:noFill/>
              </a:ln>
              <a:solidFill>
                <a:srgbClr val="FFFFFF"/>
              </a:solidFill>
              <a:effectLst/>
              <a:uLnTx/>
              <a:uFillTx/>
              <a:latin typeface="Arial"/>
              <a:cs typeface="Arial"/>
              <a:sym typeface="Arial"/>
            </a:endParaRPr>
          </a:p>
        </p:txBody>
      </p:sp>
      <p:pic>
        <p:nvPicPr>
          <p:cNvPr id="6" name="Image" descr="Image">
            <a:extLst>
              <a:ext uri="{FF2B5EF4-FFF2-40B4-BE49-F238E27FC236}">
                <a16:creationId xmlns:a16="http://schemas.microsoft.com/office/drawing/2014/main" id="{9E403859-AC13-C749-8E9E-41562A5349E8}"/>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8" name="ΥΠΟΥΡΓΕΙΟ ΟΙΚΟΝΟΜΙΚΩΝ">
            <a:extLst>
              <a:ext uri="{FF2B5EF4-FFF2-40B4-BE49-F238E27FC236}">
                <a16:creationId xmlns:a16="http://schemas.microsoft.com/office/drawing/2014/main" id="{79ADE7F1-D16E-F04B-B188-C1DC5BEAA862}"/>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9" name="Picture 8">
            <a:extLst>
              <a:ext uri="{FF2B5EF4-FFF2-40B4-BE49-F238E27FC236}">
                <a16:creationId xmlns:a16="http://schemas.microsoft.com/office/drawing/2014/main" id="{BF1490ED-F06A-D543-999C-AC8CDDE3BF9E}"/>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117958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ree Steps Toward Digital Transformation For Small Businesses">
            <a:extLst>
              <a:ext uri="{FF2B5EF4-FFF2-40B4-BE49-F238E27FC236}">
                <a16:creationId xmlns:a16="http://schemas.microsoft.com/office/drawing/2014/main" id="{749392E1-6983-E112-0A92-FEDE7C01E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6C0C7B-7793-5E0F-2264-09A7E6567B2C}"/>
              </a:ext>
            </a:extLst>
          </p:cNvPr>
          <p:cNvSpPr>
            <a:spLocks noGrp="1"/>
          </p:cNvSpPr>
          <p:nvPr>
            <p:ph type="title"/>
          </p:nvPr>
        </p:nvSpPr>
        <p:spPr>
          <a:xfrm>
            <a:off x="0" y="3844636"/>
            <a:ext cx="12192000" cy="644236"/>
          </a:xfrm>
          <a:solidFill>
            <a:schemeClr val="tx1">
              <a:lumMod val="85000"/>
              <a:lumOff val="15000"/>
            </a:schemeClr>
          </a:solidFill>
        </p:spPr>
        <p:txBody>
          <a:bodyPr>
            <a:normAutofit fontScale="90000"/>
          </a:bodyPr>
          <a:lstStyle/>
          <a:p>
            <a:pPr algn="ctr"/>
            <a:r>
              <a:rPr lang="en-US" dirty="0">
                <a:solidFill>
                  <a:schemeClr val="bg1"/>
                </a:solidFill>
              </a:rPr>
              <a:t>Human centricity is key</a:t>
            </a:r>
            <a:endParaRPr lang="el-GR" dirty="0">
              <a:solidFill>
                <a:schemeClr val="bg1"/>
              </a:solidFill>
            </a:endParaRPr>
          </a:p>
        </p:txBody>
      </p:sp>
      <p:pic>
        <p:nvPicPr>
          <p:cNvPr id="4" name="Image" descr="Image">
            <a:extLst>
              <a:ext uri="{FF2B5EF4-FFF2-40B4-BE49-F238E27FC236}">
                <a16:creationId xmlns:a16="http://schemas.microsoft.com/office/drawing/2014/main" id="{3995D3C8-E0DB-5BEE-B9A5-601BA8C2C287}"/>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5" name="ΥΠΟΥΡΓΕΙΟ ΟΙΚΟΝΟΜΙΚΩΝ">
            <a:extLst>
              <a:ext uri="{FF2B5EF4-FFF2-40B4-BE49-F238E27FC236}">
                <a16:creationId xmlns:a16="http://schemas.microsoft.com/office/drawing/2014/main" id="{784A0B10-CAEA-2F3E-AFB8-5ADE6113AFE7}"/>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3" name="Picture 2">
            <a:extLst>
              <a:ext uri="{FF2B5EF4-FFF2-40B4-BE49-F238E27FC236}">
                <a16:creationId xmlns:a16="http://schemas.microsoft.com/office/drawing/2014/main" id="{7CC58E78-A51B-6C4B-A72B-2130F20762DE}"/>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57799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264A-1D0A-27AD-A7CC-28B874B45686}"/>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7B0F13C4-9A3B-F1B0-8E25-E3E3C7F8C461}"/>
              </a:ext>
            </a:extLst>
          </p:cNvPr>
          <p:cNvSpPr>
            <a:spLocks noGrp="1"/>
          </p:cNvSpPr>
          <p:nvPr>
            <p:ph idx="1"/>
          </p:nvPr>
        </p:nvSpPr>
        <p:spPr/>
        <p:txBody>
          <a:bodyPr/>
          <a:lstStyle/>
          <a:p>
            <a:endParaRPr lang="el-GR"/>
          </a:p>
        </p:txBody>
      </p:sp>
      <p:pic>
        <p:nvPicPr>
          <p:cNvPr id="3074" name="Picture 2" descr="Business Growth Strategies - 6 ways to jump-start business in 2022">
            <a:extLst>
              <a:ext uri="{FF2B5EF4-FFF2-40B4-BE49-F238E27FC236}">
                <a16:creationId xmlns:a16="http://schemas.microsoft.com/office/drawing/2014/main" id="{0D37C039-3846-74FA-302B-BD83A5FB0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96"/>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6E270AF-AA6D-0056-00AE-39279D5FEDF8}"/>
              </a:ext>
            </a:extLst>
          </p:cNvPr>
          <p:cNvSpPr txBox="1">
            <a:spLocks/>
          </p:cNvSpPr>
          <p:nvPr/>
        </p:nvSpPr>
        <p:spPr>
          <a:xfrm>
            <a:off x="453276" y="304728"/>
            <a:ext cx="10311581" cy="69669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600" b="1" dirty="0">
                <a:solidFill>
                  <a:schemeClr val="bg1"/>
                </a:solidFill>
              </a:rPr>
              <a:t>Impact-oriented initiatives …</a:t>
            </a:r>
          </a:p>
        </p:txBody>
      </p:sp>
      <p:sp>
        <p:nvSpPr>
          <p:cNvPr id="7" name="Title 1">
            <a:extLst>
              <a:ext uri="{FF2B5EF4-FFF2-40B4-BE49-F238E27FC236}">
                <a16:creationId xmlns:a16="http://schemas.microsoft.com/office/drawing/2014/main" id="{CBD63BFA-9577-4895-3E02-466520335ADA}"/>
              </a:ext>
            </a:extLst>
          </p:cNvPr>
          <p:cNvSpPr txBox="1">
            <a:spLocks/>
          </p:cNvSpPr>
          <p:nvPr/>
        </p:nvSpPr>
        <p:spPr>
          <a:xfrm>
            <a:off x="1275582" y="1265851"/>
            <a:ext cx="10311581" cy="69669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endParaRPr lang="en-US" sz="3600" b="1" dirty="0">
              <a:solidFill>
                <a:schemeClr val="bg1"/>
              </a:solidFill>
            </a:endParaRPr>
          </a:p>
        </p:txBody>
      </p:sp>
      <p:sp>
        <p:nvSpPr>
          <p:cNvPr id="8" name="Title 1">
            <a:extLst>
              <a:ext uri="{FF2B5EF4-FFF2-40B4-BE49-F238E27FC236}">
                <a16:creationId xmlns:a16="http://schemas.microsoft.com/office/drawing/2014/main" id="{BD44C718-799B-8584-FCA3-1A2AC2A15D98}"/>
              </a:ext>
            </a:extLst>
          </p:cNvPr>
          <p:cNvSpPr txBox="1">
            <a:spLocks/>
          </p:cNvSpPr>
          <p:nvPr/>
        </p:nvSpPr>
        <p:spPr>
          <a:xfrm>
            <a:off x="2029427" y="1201177"/>
            <a:ext cx="10311581" cy="69669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endParaRPr lang="en-US" sz="3600" b="1" dirty="0">
              <a:solidFill>
                <a:schemeClr val="bg1"/>
              </a:solidFill>
            </a:endParaRPr>
          </a:p>
        </p:txBody>
      </p:sp>
      <p:sp>
        <p:nvSpPr>
          <p:cNvPr id="9" name="Title 1">
            <a:extLst>
              <a:ext uri="{FF2B5EF4-FFF2-40B4-BE49-F238E27FC236}">
                <a16:creationId xmlns:a16="http://schemas.microsoft.com/office/drawing/2014/main" id="{14BC0E64-B189-926D-0155-1473E3F9FBCD}"/>
              </a:ext>
            </a:extLst>
          </p:cNvPr>
          <p:cNvSpPr txBox="1">
            <a:spLocks/>
          </p:cNvSpPr>
          <p:nvPr/>
        </p:nvSpPr>
        <p:spPr>
          <a:xfrm>
            <a:off x="424886" y="1297295"/>
            <a:ext cx="10311581" cy="69669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600" b="1" dirty="0">
                <a:solidFill>
                  <a:schemeClr val="tx1"/>
                </a:solidFill>
              </a:rPr>
              <a:t>Reflected in EU digital &amp; innovation indices</a:t>
            </a:r>
          </a:p>
        </p:txBody>
      </p:sp>
      <p:pic>
        <p:nvPicPr>
          <p:cNvPr id="11" name="Image" descr="Image">
            <a:extLst>
              <a:ext uri="{FF2B5EF4-FFF2-40B4-BE49-F238E27FC236}">
                <a16:creationId xmlns:a16="http://schemas.microsoft.com/office/drawing/2014/main" id="{28739FA7-1C65-9046-8105-00EA30F54F04}"/>
              </a:ext>
            </a:extLst>
          </p:cNvPr>
          <p:cNvPicPr>
            <a:picLocks noChangeAspect="1"/>
          </p:cNvPicPr>
          <p:nvPr/>
        </p:nvPicPr>
        <p:blipFill>
          <a:blip r:embed="rId3"/>
          <a:stretch>
            <a:fillRect/>
          </a:stretch>
        </p:blipFill>
        <p:spPr>
          <a:xfrm>
            <a:off x="3570819" y="5397236"/>
            <a:ext cx="8767554" cy="1712521"/>
          </a:xfrm>
          <a:prstGeom prst="rect">
            <a:avLst/>
          </a:prstGeom>
          <a:ln w="12700">
            <a:miter lim="400000"/>
          </a:ln>
        </p:spPr>
      </p:pic>
      <p:sp>
        <p:nvSpPr>
          <p:cNvPr id="12" name="ΥΠΟΥΡΓΕΙΟ ΟΙΚΟΝΟΜΙΚΩΝ">
            <a:extLst>
              <a:ext uri="{FF2B5EF4-FFF2-40B4-BE49-F238E27FC236}">
                <a16:creationId xmlns:a16="http://schemas.microsoft.com/office/drawing/2014/main" id="{200C65D1-A4DE-1E4E-B20C-DA079B26D7C7}"/>
              </a:ext>
            </a:extLst>
          </p:cNvPr>
          <p:cNvSpPr txBox="1">
            <a:spLocks/>
          </p:cNvSpPr>
          <p:nvPr/>
        </p:nvSpPr>
        <p:spPr>
          <a:xfrm>
            <a:off x="4805959" y="6383522"/>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13" name="Picture 12">
            <a:extLst>
              <a:ext uri="{FF2B5EF4-FFF2-40B4-BE49-F238E27FC236}">
                <a16:creationId xmlns:a16="http://schemas.microsoft.com/office/drawing/2014/main" id="{6D280654-18E9-F140-ADD3-B0CE05B1BCA0}"/>
              </a:ext>
            </a:extLst>
          </p:cNvPr>
          <p:cNvPicPr>
            <a:picLocks noChangeAspect="1"/>
          </p:cNvPicPr>
          <p:nvPr/>
        </p:nvPicPr>
        <p:blipFill>
          <a:blip r:embed="rId4"/>
          <a:stretch>
            <a:fillRect/>
          </a:stretch>
        </p:blipFill>
        <p:spPr>
          <a:xfrm>
            <a:off x="11375674" y="5635589"/>
            <a:ext cx="794451" cy="1235813"/>
          </a:xfrm>
          <a:prstGeom prst="rect">
            <a:avLst/>
          </a:prstGeom>
        </p:spPr>
      </p:pic>
    </p:spTree>
    <p:extLst>
      <p:ext uri="{BB962C8B-B14F-4D97-AF65-F5344CB8AC3E}">
        <p14:creationId xmlns:p14="http://schemas.microsoft.com/office/powerpoint/2010/main" val="245595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D953F-E768-824A-A5BF-ADE3EA0C13E1}"/>
              </a:ext>
            </a:extLst>
          </p:cNvPr>
          <p:cNvPicPr>
            <a:picLocks noChangeAspect="1"/>
          </p:cNvPicPr>
          <p:nvPr/>
        </p:nvPicPr>
        <p:blipFill rotWithShape="1">
          <a:blip r:embed="rId2"/>
          <a:srcRect t="12595"/>
          <a:stretch/>
        </p:blipFill>
        <p:spPr>
          <a:xfrm>
            <a:off x="444917" y="1391520"/>
            <a:ext cx="10915510" cy="4375494"/>
          </a:xfrm>
          <a:prstGeom prst="rect">
            <a:avLst/>
          </a:prstGeom>
        </p:spPr>
      </p:pic>
      <p:sp>
        <p:nvSpPr>
          <p:cNvPr id="4" name="Title 3">
            <a:extLst>
              <a:ext uri="{FF2B5EF4-FFF2-40B4-BE49-F238E27FC236}">
                <a16:creationId xmlns:a16="http://schemas.microsoft.com/office/drawing/2014/main" id="{ADE3B059-1281-D9B6-9B12-4D7A2D309606}"/>
              </a:ext>
            </a:extLst>
          </p:cNvPr>
          <p:cNvSpPr>
            <a:spLocks noGrp="1"/>
          </p:cNvSpPr>
          <p:nvPr>
            <p:ph type="title"/>
          </p:nvPr>
        </p:nvSpPr>
        <p:spPr/>
        <p:txBody>
          <a:bodyPr/>
          <a:lstStyle/>
          <a:p>
            <a:r>
              <a:rPr lang="en-US" dirty="0"/>
              <a:t>European Innovation Scoreboard 2022</a:t>
            </a:r>
            <a:endParaRPr lang="el-GR" dirty="0"/>
          </a:p>
        </p:txBody>
      </p:sp>
      <p:sp>
        <p:nvSpPr>
          <p:cNvPr id="5" name="TextBox 4">
            <a:extLst>
              <a:ext uri="{FF2B5EF4-FFF2-40B4-BE49-F238E27FC236}">
                <a16:creationId xmlns:a16="http://schemas.microsoft.com/office/drawing/2014/main" id="{CBDC14BA-AE2E-B1F9-A930-A4A2A3A8138E}"/>
              </a:ext>
            </a:extLst>
          </p:cNvPr>
          <p:cNvSpPr txBox="1"/>
          <p:nvPr/>
        </p:nvSpPr>
        <p:spPr>
          <a:xfrm>
            <a:off x="1094117" y="970653"/>
            <a:ext cx="9819946" cy="496996"/>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10000"/>
              </a:lnSpc>
              <a:buClr>
                <a:srgbClr val="75D7FF"/>
              </a:buClr>
              <a:defRPr sz="36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50000"/>
              </a:lnSpc>
              <a:spcBef>
                <a:spcPct val="0"/>
              </a:spcBef>
              <a:spcAft>
                <a:spcPct val="0"/>
              </a:spcAft>
              <a:buClr>
                <a:prstClr val="black">
                  <a:lumMod val="75000"/>
                  <a:lumOff val="25000"/>
                </a:prstClr>
              </a:buClr>
              <a:buSzTx/>
              <a:buFontTx/>
              <a:buNone/>
              <a:tabLst/>
              <a:defRPr/>
            </a:pPr>
            <a:r>
              <a:rPr lang="en-US" sz="1800" b="1" dirty="0">
                <a:solidFill>
                  <a:prstClr val="black">
                    <a:lumMod val="75000"/>
                    <a:lumOff val="25000"/>
                  </a:prstClr>
                </a:solidFill>
                <a:sym typeface="Wingdings" panose="05000000000000000000" pitchFamily="2" charset="2"/>
              </a:rPr>
              <a:t>Cyprus skyrocketed in the </a:t>
            </a:r>
            <a:r>
              <a:rPr lang="en-US" sz="2000" b="1" dirty="0">
                <a:solidFill>
                  <a:srgbClr val="F36E3B"/>
                </a:solidFill>
                <a:sym typeface="Wingdings" panose="05000000000000000000" pitchFamily="2" charset="2"/>
              </a:rPr>
              <a:t>Strong Innovators </a:t>
            </a:r>
            <a:r>
              <a:rPr lang="en-US" sz="1800" b="1" dirty="0">
                <a:solidFill>
                  <a:prstClr val="black">
                    <a:lumMod val="75000"/>
                    <a:lumOff val="25000"/>
                  </a:prstClr>
                </a:solidFill>
                <a:sym typeface="Wingdings" panose="05000000000000000000" pitchFamily="2" charset="2"/>
              </a:rPr>
              <a:t>category</a:t>
            </a:r>
            <a:endParaRPr lang="el-GR" sz="1800" b="1" dirty="0">
              <a:solidFill>
                <a:prstClr val="black">
                  <a:lumMod val="75000"/>
                  <a:lumOff val="25000"/>
                </a:prstClr>
              </a:solidFill>
              <a:sym typeface="Wingdings" panose="05000000000000000000" pitchFamily="2" charset="2"/>
            </a:endParaRPr>
          </a:p>
        </p:txBody>
      </p:sp>
      <p:sp>
        <p:nvSpPr>
          <p:cNvPr id="2" name="Rectangle 1">
            <a:extLst>
              <a:ext uri="{FF2B5EF4-FFF2-40B4-BE49-F238E27FC236}">
                <a16:creationId xmlns:a16="http://schemas.microsoft.com/office/drawing/2014/main" id="{95701D6A-3846-9D58-0EB8-A146A6B048EC}"/>
              </a:ext>
            </a:extLst>
          </p:cNvPr>
          <p:cNvSpPr/>
          <p:nvPr/>
        </p:nvSpPr>
        <p:spPr>
          <a:xfrm>
            <a:off x="7680176" y="2320898"/>
            <a:ext cx="360040" cy="316835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ight Arrow 5">
            <a:extLst>
              <a:ext uri="{FF2B5EF4-FFF2-40B4-BE49-F238E27FC236}">
                <a16:creationId xmlns:a16="http://schemas.microsoft.com/office/drawing/2014/main" id="{1A2DFE4A-52BA-234E-AE1E-0067D967E094}"/>
              </a:ext>
            </a:extLst>
          </p:cNvPr>
          <p:cNvSpPr/>
          <p:nvPr/>
        </p:nvSpPr>
        <p:spPr>
          <a:xfrm>
            <a:off x="3728287" y="1654920"/>
            <a:ext cx="3951889" cy="508323"/>
          </a:xfrm>
          <a:prstGeom prst="rightArrow">
            <a:avLst/>
          </a:prstGeom>
          <a:solidFill>
            <a:srgbClr val="0070C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05F68E2F-D40F-A24B-9AC9-4B9DE40ACBD4}"/>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8" name="ΥΠΟΥΡΓΕΙΟ ΟΙΚΟΝΟΜΙΚΩΝ">
            <a:extLst>
              <a:ext uri="{FF2B5EF4-FFF2-40B4-BE49-F238E27FC236}">
                <a16:creationId xmlns:a16="http://schemas.microsoft.com/office/drawing/2014/main" id="{7F2DA9AF-CF6C-594E-947A-CCD38694CB4A}"/>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9" name="Picture 8">
            <a:extLst>
              <a:ext uri="{FF2B5EF4-FFF2-40B4-BE49-F238E27FC236}">
                <a16:creationId xmlns:a16="http://schemas.microsoft.com/office/drawing/2014/main" id="{0AD909E0-6E8F-D948-B11E-62CEE5CA476B}"/>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217521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D7F13-E8BF-AA38-9703-C6A879B47EB3}"/>
              </a:ext>
            </a:extLst>
          </p:cNvPr>
          <p:cNvPicPr>
            <a:picLocks noChangeAspect="1"/>
          </p:cNvPicPr>
          <p:nvPr/>
        </p:nvPicPr>
        <p:blipFill rotWithShape="1">
          <a:blip r:embed="rId2"/>
          <a:srcRect l="42467" t="37749" r="27519" b="33680"/>
          <a:stretch/>
        </p:blipFill>
        <p:spPr>
          <a:xfrm>
            <a:off x="6110909" y="2371726"/>
            <a:ext cx="5806222" cy="3109063"/>
          </a:xfrm>
          <a:prstGeom prst="rect">
            <a:avLst/>
          </a:prstGeom>
        </p:spPr>
      </p:pic>
      <p:sp>
        <p:nvSpPr>
          <p:cNvPr id="10" name="Freeform: Shape 9">
            <a:extLst>
              <a:ext uri="{FF2B5EF4-FFF2-40B4-BE49-F238E27FC236}">
                <a16:creationId xmlns:a16="http://schemas.microsoft.com/office/drawing/2014/main" id="{91441D05-74C1-6CEF-60B9-4C8135F9B35A}"/>
              </a:ext>
            </a:extLst>
          </p:cNvPr>
          <p:cNvSpPr/>
          <p:nvPr/>
        </p:nvSpPr>
        <p:spPr>
          <a:xfrm>
            <a:off x="810923" y="2734313"/>
            <a:ext cx="1659330" cy="1660445"/>
          </a:xfrm>
          <a:custGeom>
            <a:avLst/>
            <a:gdLst>
              <a:gd name="connsiteX0" fmla="*/ 830207 w 1659330"/>
              <a:gd name="connsiteY0" fmla="*/ 0 h 1660445"/>
              <a:gd name="connsiteX1" fmla="*/ 888779 w 1659330"/>
              <a:gd name="connsiteY1" fmla="*/ 23936 h 1660445"/>
              <a:gd name="connsiteX2" fmla="*/ 1243033 w 1659330"/>
              <a:gd name="connsiteY2" fmla="*/ 378097 h 1660445"/>
              <a:gd name="connsiteX3" fmla="*/ 1268197 w 1659330"/>
              <a:gd name="connsiteY3" fmla="*/ 403179 h 1660445"/>
              <a:gd name="connsiteX4" fmla="*/ 1635467 w 1659330"/>
              <a:gd name="connsiteY4" fmla="*/ 770384 h 1660445"/>
              <a:gd name="connsiteX5" fmla="*/ 1659330 w 1659330"/>
              <a:gd name="connsiteY5" fmla="*/ 829004 h 1660445"/>
              <a:gd name="connsiteX6" fmla="*/ 1634165 w 1659330"/>
              <a:gd name="connsiteY6" fmla="*/ 890062 h 1660445"/>
              <a:gd name="connsiteX7" fmla="*/ 1266896 w 1659330"/>
              <a:gd name="connsiteY7" fmla="*/ 1257266 h 1660445"/>
              <a:gd name="connsiteX8" fmla="*/ 1241731 w 1659330"/>
              <a:gd name="connsiteY8" fmla="*/ 1282348 h 1660445"/>
              <a:gd name="connsiteX9" fmla="*/ 887695 w 1659330"/>
              <a:gd name="connsiteY9" fmla="*/ 1636509 h 1660445"/>
              <a:gd name="connsiteX10" fmla="*/ 830207 w 1659330"/>
              <a:gd name="connsiteY10" fmla="*/ 1660445 h 1660445"/>
              <a:gd name="connsiteX11" fmla="*/ 771635 w 1659330"/>
              <a:gd name="connsiteY11" fmla="*/ 1636509 h 1660445"/>
              <a:gd name="connsiteX12" fmla="*/ 24079 w 1659330"/>
              <a:gd name="connsiteY12" fmla="*/ 888772 h 1660445"/>
              <a:gd name="connsiteX13" fmla="*/ 0 w 1659330"/>
              <a:gd name="connsiteY13" fmla="*/ 830151 h 1660445"/>
              <a:gd name="connsiteX14" fmla="*/ 24079 w 1659330"/>
              <a:gd name="connsiteY14" fmla="*/ 771673 h 1660445"/>
              <a:gd name="connsiteX15" fmla="*/ 771635 w 1659330"/>
              <a:gd name="connsiteY15" fmla="*/ 23936 h 1660445"/>
              <a:gd name="connsiteX16" fmla="*/ 830207 w 1659330"/>
              <a:gd name="connsiteY16" fmla="*/ 0 h 166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9330" h="1660445">
                <a:moveTo>
                  <a:pt x="830207" y="0"/>
                </a:moveTo>
                <a:cubicBezTo>
                  <a:pt x="851900" y="0"/>
                  <a:pt x="873377" y="8456"/>
                  <a:pt x="888779" y="23936"/>
                </a:cubicBezTo>
                <a:lnTo>
                  <a:pt x="1243033" y="378097"/>
                </a:lnTo>
                <a:lnTo>
                  <a:pt x="1268197" y="403179"/>
                </a:lnTo>
                <a:lnTo>
                  <a:pt x="1635467" y="770384"/>
                </a:lnTo>
                <a:cubicBezTo>
                  <a:pt x="1650869" y="786006"/>
                  <a:pt x="1659330" y="806359"/>
                  <a:pt x="1659330" y="829004"/>
                </a:cubicBezTo>
                <a:cubicBezTo>
                  <a:pt x="1658028" y="854087"/>
                  <a:pt x="1649785" y="874439"/>
                  <a:pt x="1634165" y="890062"/>
                </a:cubicBezTo>
                <a:lnTo>
                  <a:pt x="1266896" y="1257266"/>
                </a:lnTo>
                <a:lnTo>
                  <a:pt x="1241731" y="1282348"/>
                </a:lnTo>
                <a:lnTo>
                  <a:pt x="887695" y="1636509"/>
                </a:lnTo>
                <a:cubicBezTo>
                  <a:pt x="872075" y="1651989"/>
                  <a:pt x="851900" y="1660445"/>
                  <a:pt x="830207" y="1660445"/>
                </a:cubicBezTo>
                <a:cubicBezTo>
                  <a:pt x="808731" y="1660445"/>
                  <a:pt x="787254" y="1651989"/>
                  <a:pt x="771635" y="1636509"/>
                </a:cubicBezTo>
                <a:lnTo>
                  <a:pt x="24079" y="888772"/>
                </a:lnTo>
                <a:cubicBezTo>
                  <a:pt x="8460" y="873292"/>
                  <a:pt x="0" y="852940"/>
                  <a:pt x="0" y="830151"/>
                </a:cubicBezTo>
                <a:cubicBezTo>
                  <a:pt x="0" y="808652"/>
                  <a:pt x="8460" y="787153"/>
                  <a:pt x="24079" y="771673"/>
                </a:cubicBezTo>
                <a:lnTo>
                  <a:pt x="771635" y="23936"/>
                </a:lnTo>
                <a:cubicBezTo>
                  <a:pt x="787254" y="8456"/>
                  <a:pt x="807646" y="0"/>
                  <a:pt x="83020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Shape">
            <a:extLst>
              <a:ext uri="{FF2B5EF4-FFF2-40B4-BE49-F238E27FC236}">
                <a16:creationId xmlns:a16="http://schemas.microsoft.com/office/drawing/2014/main" id="{98D5F2C6-DBC7-694C-961D-25FB16170FB0}"/>
              </a:ext>
            </a:extLst>
          </p:cNvPr>
          <p:cNvSpPr/>
          <p:nvPr/>
        </p:nvSpPr>
        <p:spPr>
          <a:xfrm>
            <a:off x="450954" y="1587049"/>
            <a:ext cx="3819350" cy="2495874"/>
          </a:xfrm>
          <a:custGeom>
            <a:avLst/>
            <a:gdLst/>
            <a:ahLst/>
            <a:cxnLst>
              <a:cxn ang="0">
                <a:pos x="wd2" y="hd2"/>
              </a:cxn>
              <a:cxn ang="5400000">
                <a:pos x="wd2" y="hd2"/>
              </a:cxn>
              <a:cxn ang="10800000">
                <a:pos x="wd2" y="hd2"/>
              </a:cxn>
              <a:cxn ang="16200000">
                <a:pos x="wd2" y="hd2"/>
              </a:cxn>
            </a:cxnLst>
            <a:rect l="0" t="0" r="r" b="b"/>
            <a:pathLst>
              <a:path w="21585" h="21461" extrusionOk="0">
                <a:moveTo>
                  <a:pt x="8979" y="14664"/>
                </a:moveTo>
                <a:cubicBezTo>
                  <a:pt x="8979" y="14247"/>
                  <a:pt x="8869" y="13846"/>
                  <a:pt x="8676" y="13554"/>
                </a:cubicBezTo>
                <a:lnTo>
                  <a:pt x="8599" y="13437"/>
                </a:lnTo>
                <a:cubicBezTo>
                  <a:pt x="7705" y="12085"/>
                  <a:pt x="7705" y="9890"/>
                  <a:pt x="8599" y="8538"/>
                </a:cubicBezTo>
                <a:lnTo>
                  <a:pt x="13892" y="526"/>
                </a:lnTo>
                <a:cubicBezTo>
                  <a:pt x="14014" y="342"/>
                  <a:pt x="14174" y="250"/>
                  <a:pt x="14334" y="250"/>
                </a:cubicBezTo>
                <a:cubicBezTo>
                  <a:pt x="14493" y="250"/>
                  <a:pt x="14653" y="342"/>
                  <a:pt x="14775" y="526"/>
                </a:cubicBezTo>
                <a:lnTo>
                  <a:pt x="21144" y="10166"/>
                </a:lnTo>
                <a:lnTo>
                  <a:pt x="20807" y="10675"/>
                </a:lnTo>
                <a:lnTo>
                  <a:pt x="21585" y="10675"/>
                </a:lnTo>
                <a:lnTo>
                  <a:pt x="21585" y="9498"/>
                </a:lnTo>
                <a:lnTo>
                  <a:pt x="21260" y="9990"/>
                </a:lnTo>
                <a:lnTo>
                  <a:pt x="14890" y="350"/>
                </a:lnTo>
                <a:cubicBezTo>
                  <a:pt x="14582" y="-117"/>
                  <a:pt x="14080" y="-117"/>
                  <a:pt x="13771" y="350"/>
                </a:cubicBezTo>
                <a:lnTo>
                  <a:pt x="8477" y="8363"/>
                </a:lnTo>
                <a:cubicBezTo>
                  <a:pt x="7584" y="9715"/>
                  <a:pt x="6134" y="9715"/>
                  <a:pt x="5240" y="8363"/>
                </a:cubicBezTo>
                <a:lnTo>
                  <a:pt x="5240" y="8363"/>
                </a:lnTo>
                <a:cubicBezTo>
                  <a:pt x="5058" y="8087"/>
                  <a:pt x="4810" y="7904"/>
                  <a:pt x="4551" y="7879"/>
                </a:cubicBezTo>
                <a:cubicBezTo>
                  <a:pt x="4248" y="7854"/>
                  <a:pt x="3961" y="8021"/>
                  <a:pt x="3751" y="8338"/>
                </a:cubicBezTo>
                <a:lnTo>
                  <a:pt x="321" y="13529"/>
                </a:lnTo>
                <a:cubicBezTo>
                  <a:pt x="139" y="13804"/>
                  <a:pt x="18" y="14180"/>
                  <a:pt x="2" y="14572"/>
                </a:cubicBezTo>
                <a:cubicBezTo>
                  <a:pt x="-15" y="15031"/>
                  <a:pt x="95" y="15465"/>
                  <a:pt x="305" y="15783"/>
                </a:cubicBezTo>
                <a:lnTo>
                  <a:pt x="3735" y="20974"/>
                </a:lnTo>
                <a:cubicBezTo>
                  <a:pt x="3917" y="21249"/>
                  <a:pt x="4165" y="21433"/>
                  <a:pt x="4424" y="21458"/>
                </a:cubicBezTo>
                <a:cubicBezTo>
                  <a:pt x="4727" y="21483"/>
                  <a:pt x="5014" y="21316"/>
                  <a:pt x="5224" y="20999"/>
                </a:cubicBezTo>
                <a:lnTo>
                  <a:pt x="6856" y="18528"/>
                </a:lnTo>
                <a:lnTo>
                  <a:pt x="6972" y="18353"/>
                </a:lnTo>
                <a:lnTo>
                  <a:pt x="8665" y="15791"/>
                </a:lnTo>
                <a:cubicBezTo>
                  <a:pt x="8869" y="15474"/>
                  <a:pt x="8979" y="15081"/>
                  <a:pt x="8979" y="14664"/>
                </a:cubicBezTo>
                <a:close/>
                <a:moveTo>
                  <a:pt x="8207" y="15065"/>
                </a:moveTo>
                <a:lnTo>
                  <a:pt x="6514" y="17627"/>
                </a:lnTo>
                <a:lnTo>
                  <a:pt x="6398" y="17802"/>
                </a:lnTo>
                <a:lnTo>
                  <a:pt x="4766" y="20273"/>
                </a:lnTo>
                <a:cubicBezTo>
                  <a:pt x="4694" y="20381"/>
                  <a:pt x="4601" y="20440"/>
                  <a:pt x="4501" y="20440"/>
                </a:cubicBezTo>
                <a:cubicBezTo>
                  <a:pt x="4402" y="20440"/>
                  <a:pt x="4303" y="20381"/>
                  <a:pt x="4231" y="20273"/>
                </a:cubicBezTo>
                <a:lnTo>
                  <a:pt x="785" y="15056"/>
                </a:lnTo>
                <a:cubicBezTo>
                  <a:pt x="713" y="14948"/>
                  <a:pt x="674" y="14806"/>
                  <a:pt x="674" y="14647"/>
                </a:cubicBezTo>
                <a:cubicBezTo>
                  <a:pt x="674" y="14497"/>
                  <a:pt x="713" y="14347"/>
                  <a:pt x="785" y="14239"/>
                </a:cubicBezTo>
                <a:lnTo>
                  <a:pt x="4231" y="9022"/>
                </a:lnTo>
                <a:cubicBezTo>
                  <a:pt x="4303" y="8914"/>
                  <a:pt x="4397" y="8855"/>
                  <a:pt x="4501" y="8855"/>
                </a:cubicBezTo>
                <a:cubicBezTo>
                  <a:pt x="4601" y="8855"/>
                  <a:pt x="4700" y="8914"/>
                  <a:pt x="4771" y="9022"/>
                </a:cubicBezTo>
                <a:lnTo>
                  <a:pt x="6404" y="11493"/>
                </a:lnTo>
                <a:lnTo>
                  <a:pt x="6520" y="11668"/>
                </a:lnTo>
                <a:lnTo>
                  <a:pt x="8213" y="14230"/>
                </a:lnTo>
                <a:cubicBezTo>
                  <a:pt x="8284" y="14339"/>
                  <a:pt x="8323" y="14481"/>
                  <a:pt x="8323" y="14639"/>
                </a:cubicBezTo>
                <a:cubicBezTo>
                  <a:pt x="8317" y="14814"/>
                  <a:pt x="8279" y="14956"/>
                  <a:pt x="8207" y="15065"/>
                </a:cubicBezTo>
                <a:close/>
              </a:path>
            </a:pathLst>
          </a:custGeom>
          <a:solidFill>
            <a:schemeClr val="bg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3" name="Shape">
            <a:extLst>
              <a:ext uri="{FF2B5EF4-FFF2-40B4-BE49-F238E27FC236}">
                <a16:creationId xmlns:a16="http://schemas.microsoft.com/office/drawing/2014/main" id="{0CDD2E4A-8CC7-C74F-9EFC-148275EF93EA}"/>
              </a:ext>
            </a:extLst>
          </p:cNvPr>
          <p:cNvSpPr/>
          <p:nvPr/>
        </p:nvSpPr>
        <p:spPr>
          <a:xfrm>
            <a:off x="1737421" y="1513225"/>
            <a:ext cx="6057430" cy="3410933"/>
          </a:xfrm>
          <a:custGeom>
            <a:avLst/>
            <a:gdLst/>
            <a:ahLst/>
            <a:cxnLst>
              <a:cxn ang="0">
                <a:pos x="wd2" y="hd2"/>
              </a:cxn>
              <a:cxn ang="5400000">
                <a:pos x="wd2" y="hd2"/>
              </a:cxn>
              <a:cxn ang="10800000">
                <a:pos x="wd2" y="hd2"/>
              </a:cxn>
              <a:cxn ang="16200000">
                <a:pos x="wd2" y="hd2"/>
              </a:cxn>
            </a:cxnLst>
            <a:rect l="0" t="0" r="r" b="b"/>
            <a:pathLst>
              <a:path w="21600" h="21514" extrusionOk="0">
                <a:moveTo>
                  <a:pt x="21398" y="7328"/>
                </a:moveTo>
                <a:lnTo>
                  <a:pt x="17379" y="257"/>
                </a:lnTo>
                <a:cubicBezTo>
                  <a:pt x="17185" y="-86"/>
                  <a:pt x="16868" y="-86"/>
                  <a:pt x="16673" y="257"/>
                </a:cubicBezTo>
                <a:lnTo>
                  <a:pt x="13333" y="6134"/>
                </a:lnTo>
                <a:cubicBezTo>
                  <a:pt x="12769" y="7126"/>
                  <a:pt x="11854" y="7126"/>
                  <a:pt x="11291" y="6134"/>
                </a:cubicBezTo>
                <a:lnTo>
                  <a:pt x="11291" y="6134"/>
                </a:lnTo>
                <a:cubicBezTo>
                  <a:pt x="11176" y="5932"/>
                  <a:pt x="11019" y="5798"/>
                  <a:pt x="10856" y="5779"/>
                </a:cubicBezTo>
                <a:cubicBezTo>
                  <a:pt x="10845" y="5779"/>
                  <a:pt x="10835" y="5779"/>
                  <a:pt x="10821" y="5779"/>
                </a:cubicBezTo>
                <a:cubicBezTo>
                  <a:pt x="10814" y="5779"/>
                  <a:pt x="10803" y="5779"/>
                  <a:pt x="10796" y="5779"/>
                </a:cubicBezTo>
                <a:cubicBezTo>
                  <a:pt x="10790" y="5779"/>
                  <a:pt x="10779" y="5779"/>
                  <a:pt x="10772" y="5779"/>
                </a:cubicBezTo>
                <a:cubicBezTo>
                  <a:pt x="10616" y="5792"/>
                  <a:pt x="10462" y="5908"/>
                  <a:pt x="10344" y="6116"/>
                </a:cubicBezTo>
                <a:lnTo>
                  <a:pt x="9290" y="7971"/>
                </a:lnTo>
                <a:lnTo>
                  <a:pt x="9217" y="8100"/>
                </a:lnTo>
                <a:lnTo>
                  <a:pt x="8180" y="9924"/>
                </a:lnTo>
                <a:cubicBezTo>
                  <a:pt x="8065" y="10126"/>
                  <a:pt x="7989" y="10402"/>
                  <a:pt x="7978" y="10690"/>
                </a:cubicBezTo>
                <a:cubicBezTo>
                  <a:pt x="7968" y="11026"/>
                  <a:pt x="8037" y="11345"/>
                  <a:pt x="8170" y="11577"/>
                </a:cubicBezTo>
                <a:lnTo>
                  <a:pt x="8194" y="11620"/>
                </a:lnTo>
                <a:cubicBezTo>
                  <a:pt x="8758" y="12612"/>
                  <a:pt x="8758" y="14222"/>
                  <a:pt x="8194" y="15214"/>
                </a:cubicBezTo>
                <a:lnTo>
                  <a:pt x="4833" y="21128"/>
                </a:lnTo>
                <a:cubicBezTo>
                  <a:pt x="4680" y="21398"/>
                  <a:pt x="4429" y="21398"/>
                  <a:pt x="4273" y="21128"/>
                </a:cubicBezTo>
                <a:lnTo>
                  <a:pt x="282" y="14106"/>
                </a:lnTo>
                <a:lnTo>
                  <a:pt x="491" y="13738"/>
                </a:lnTo>
                <a:lnTo>
                  <a:pt x="0" y="13738"/>
                </a:lnTo>
                <a:lnTo>
                  <a:pt x="0" y="14602"/>
                </a:lnTo>
                <a:lnTo>
                  <a:pt x="209" y="14234"/>
                </a:lnTo>
                <a:lnTo>
                  <a:pt x="4200" y="21257"/>
                </a:lnTo>
                <a:cubicBezTo>
                  <a:pt x="4297" y="21428"/>
                  <a:pt x="4426" y="21514"/>
                  <a:pt x="4554" y="21514"/>
                </a:cubicBezTo>
                <a:cubicBezTo>
                  <a:pt x="4683" y="21514"/>
                  <a:pt x="4812" y="21428"/>
                  <a:pt x="4909" y="21257"/>
                </a:cubicBezTo>
                <a:lnTo>
                  <a:pt x="8270" y="15343"/>
                </a:lnTo>
                <a:cubicBezTo>
                  <a:pt x="8834" y="14351"/>
                  <a:pt x="9749" y="14351"/>
                  <a:pt x="10313" y="15343"/>
                </a:cubicBezTo>
                <a:lnTo>
                  <a:pt x="10344" y="15398"/>
                </a:lnTo>
                <a:cubicBezTo>
                  <a:pt x="10459" y="15600"/>
                  <a:pt x="10609" y="15716"/>
                  <a:pt x="10769" y="15734"/>
                </a:cubicBezTo>
                <a:cubicBezTo>
                  <a:pt x="10772" y="15734"/>
                  <a:pt x="10772" y="15734"/>
                  <a:pt x="10776" y="15734"/>
                </a:cubicBezTo>
                <a:cubicBezTo>
                  <a:pt x="10779" y="15734"/>
                  <a:pt x="10783" y="15734"/>
                  <a:pt x="10786" y="15734"/>
                </a:cubicBezTo>
                <a:cubicBezTo>
                  <a:pt x="10793" y="15734"/>
                  <a:pt x="10800" y="15734"/>
                  <a:pt x="10810" y="15734"/>
                </a:cubicBezTo>
                <a:cubicBezTo>
                  <a:pt x="10817" y="15734"/>
                  <a:pt x="10821" y="15734"/>
                  <a:pt x="10828" y="15734"/>
                </a:cubicBezTo>
                <a:cubicBezTo>
                  <a:pt x="10842" y="15734"/>
                  <a:pt x="10859" y="15734"/>
                  <a:pt x="10873" y="15728"/>
                </a:cubicBezTo>
                <a:cubicBezTo>
                  <a:pt x="10877" y="15728"/>
                  <a:pt x="10877" y="15728"/>
                  <a:pt x="10880" y="15728"/>
                </a:cubicBezTo>
                <a:cubicBezTo>
                  <a:pt x="11033" y="15704"/>
                  <a:pt x="11172" y="15587"/>
                  <a:pt x="11284" y="15398"/>
                </a:cubicBezTo>
                <a:lnTo>
                  <a:pt x="12314" y="13585"/>
                </a:lnTo>
                <a:lnTo>
                  <a:pt x="12387" y="13457"/>
                </a:lnTo>
                <a:lnTo>
                  <a:pt x="13455" y="11577"/>
                </a:lnTo>
                <a:cubicBezTo>
                  <a:pt x="13580" y="11357"/>
                  <a:pt x="13646" y="11069"/>
                  <a:pt x="13646" y="10763"/>
                </a:cubicBezTo>
                <a:cubicBezTo>
                  <a:pt x="13646" y="10457"/>
                  <a:pt x="13577" y="10163"/>
                  <a:pt x="13455" y="9949"/>
                </a:cubicBezTo>
                <a:lnTo>
                  <a:pt x="13406" y="9863"/>
                </a:lnTo>
                <a:cubicBezTo>
                  <a:pt x="12842" y="8871"/>
                  <a:pt x="12842" y="7261"/>
                  <a:pt x="13406" y="6269"/>
                </a:cubicBezTo>
                <a:lnTo>
                  <a:pt x="16746" y="392"/>
                </a:lnTo>
                <a:cubicBezTo>
                  <a:pt x="16823" y="257"/>
                  <a:pt x="16924" y="190"/>
                  <a:pt x="17025" y="190"/>
                </a:cubicBezTo>
                <a:cubicBezTo>
                  <a:pt x="17126" y="190"/>
                  <a:pt x="17226" y="257"/>
                  <a:pt x="17303" y="392"/>
                </a:cubicBezTo>
                <a:lnTo>
                  <a:pt x="21322" y="7463"/>
                </a:lnTo>
                <a:lnTo>
                  <a:pt x="21109" y="7836"/>
                </a:lnTo>
                <a:lnTo>
                  <a:pt x="21600" y="7836"/>
                </a:lnTo>
                <a:lnTo>
                  <a:pt x="21600" y="6973"/>
                </a:lnTo>
                <a:lnTo>
                  <a:pt x="21398" y="7328"/>
                </a:lnTo>
                <a:close/>
                <a:moveTo>
                  <a:pt x="10647" y="14877"/>
                </a:moveTo>
                <a:lnTo>
                  <a:pt x="8472" y="11051"/>
                </a:lnTo>
                <a:cubicBezTo>
                  <a:pt x="8427" y="10971"/>
                  <a:pt x="8403" y="10867"/>
                  <a:pt x="8403" y="10751"/>
                </a:cubicBezTo>
                <a:cubicBezTo>
                  <a:pt x="8403" y="10641"/>
                  <a:pt x="8427" y="10530"/>
                  <a:pt x="8472" y="10451"/>
                </a:cubicBezTo>
                <a:lnTo>
                  <a:pt x="10647" y="6624"/>
                </a:lnTo>
                <a:cubicBezTo>
                  <a:pt x="10692" y="6545"/>
                  <a:pt x="10748" y="6502"/>
                  <a:pt x="10810" y="6502"/>
                </a:cubicBezTo>
                <a:cubicBezTo>
                  <a:pt x="10870" y="6502"/>
                  <a:pt x="10932" y="6545"/>
                  <a:pt x="10977" y="6624"/>
                </a:cubicBezTo>
                <a:lnTo>
                  <a:pt x="13152" y="10451"/>
                </a:lnTo>
                <a:cubicBezTo>
                  <a:pt x="13246" y="10616"/>
                  <a:pt x="13246" y="10879"/>
                  <a:pt x="13152" y="11045"/>
                </a:cubicBezTo>
                <a:lnTo>
                  <a:pt x="10977" y="14871"/>
                </a:lnTo>
                <a:cubicBezTo>
                  <a:pt x="10932" y="14951"/>
                  <a:pt x="10873" y="14994"/>
                  <a:pt x="10810" y="14994"/>
                </a:cubicBezTo>
                <a:cubicBezTo>
                  <a:pt x="10748" y="15000"/>
                  <a:pt x="10689" y="14957"/>
                  <a:pt x="10647" y="14877"/>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4" name="Title 3">
            <a:extLst>
              <a:ext uri="{FF2B5EF4-FFF2-40B4-BE49-F238E27FC236}">
                <a16:creationId xmlns:a16="http://schemas.microsoft.com/office/drawing/2014/main" id="{ADE3B059-1281-D9B6-9B12-4D7A2D309606}"/>
              </a:ext>
            </a:extLst>
          </p:cNvPr>
          <p:cNvSpPr>
            <a:spLocks noGrp="1"/>
          </p:cNvSpPr>
          <p:nvPr>
            <p:ph type="title"/>
          </p:nvPr>
        </p:nvSpPr>
        <p:spPr>
          <a:xfrm>
            <a:off x="602284" y="104975"/>
            <a:ext cx="11484941" cy="696696"/>
          </a:xfrm>
        </p:spPr>
        <p:txBody>
          <a:bodyPr>
            <a:normAutofit/>
          </a:bodyPr>
          <a:lstStyle/>
          <a:p>
            <a:r>
              <a:rPr lang="en-US" dirty="0"/>
              <a:t>Joined Europe’s Strong Innovators in EIS 2022</a:t>
            </a:r>
            <a:endParaRPr lang="el-GR" dirty="0"/>
          </a:p>
        </p:txBody>
      </p:sp>
      <p:sp>
        <p:nvSpPr>
          <p:cNvPr id="18" name="TextBox 17">
            <a:extLst>
              <a:ext uri="{FF2B5EF4-FFF2-40B4-BE49-F238E27FC236}">
                <a16:creationId xmlns:a16="http://schemas.microsoft.com/office/drawing/2014/main" id="{F65CCB7B-533B-89AA-5592-08889CFA5D03}"/>
              </a:ext>
            </a:extLst>
          </p:cNvPr>
          <p:cNvSpPr txBox="1"/>
          <p:nvPr/>
        </p:nvSpPr>
        <p:spPr>
          <a:xfrm>
            <a:off x="-804065" y="4087706"/>
            <a:ext cx="4052843" cy="496996"/>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10000"/>
              </a:lnSpc>
              <a:buClr>
                <a:srgbClr val="75D7FF"/>
              </a:buClr>
              <a:defRPr sz="36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50000"/>
              </a:lnSpc>
              <a:spcBef>
                <a:spcPct val="0"/>
              </a:spcBef>
              <a:spcAft>
                <a:spcPct val="0"/>
              </a:spcAft>
              <a:buClr>
                <a:prstClr val="black">
                  <a:lumMod val="75000"/>
                  <a:lumOff val="25000"/>
                </a:prstClr>
              </a:buClr>
              <a:buSzTx/>
              <a:buFontTx/>
              <a:buNone/>
              <a:tabLst/>
              <a:defRPr/>
            </a:pPr>
            <a:r>
              <a:rPr lang="en-US" sz="2000" b="1" dirty="0">
                <a:solidFill>
                  <a:prstClr val="black">
                    <a:lumMod val="75000"/>
                    <a:lumOff val="25000"/>
                  </a:prstClr>
                </a:solidFill>
                <a:sym typeface="Wingdings" panose="05000000000000000000" pitchFamily="2" charset="2"/>
              </a:rPr>
              <a:t>in Europe</a:t>
            </a:r>
          </a:p>
        </p:txBody>
      </p:sp>
      <p:sp>
        <p:nvSpPr>
          <p:cNvPr id="19" name="TextBox 18">
            <a:extLst>
              <a:ext uri="{FF2B5EF4-FFF2-40B4-BE49-F238E27FC236}">
                <a16:creationId xmlns:a16="http://schemas.microsoft.com/office/drawing/2014/main" id="{5D64E347-7E9E-9DAD-C5D7-979E7E850DE1}"/>
              </a:ext>
            </a:extLst>
          </p:cNvPr>
          <p:cNvSpPr txBox="1"/>
          <p:nvPr/>
        </p:nvSpPr>
        <p:spPr>
          <a:xfrm>
            <a:off x="-804064" y="2734313"/>
            <a:ext cx="4052843" cy="901593"/>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10000"/>
              </a:lnSpc>
              <a:buClr>
                <a:srgbClr val="75D7FF"/>
              </a:buClr>
              <a:defRPr sz="36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50000"/>
              </a:lnSpc>
              <a:spcBef>
                <a:spcPct val="0"/>
              </a:spcBef>
              <a:spcAft>
                <a:spcPct val="0"/>
              </a:spcAft>
              <a:buClr>
                <a:prstClr val="black">
                  <a:lumMod val="75000"/>
                  <a:lumOff val="25000"/>
                </a:prstClr>
              </a:buClr>
              <a:buSzTx/>
              <a:buFontTx/>
              <a:buNone/>
              <a:tabLst/>
              <a:defRPr/>
            </a:pPr>
            <a:r>
              <a:rPr lang="en-US" sz="4000" b="1" dirty="0">
                <a:solidFill>
                  <a:srgbClr val="F36E3B"/>
                </a:solidFill>
                <a:sym typeface="Wingdings" panose="05000000000000000000" pitchFamily="2" charset="2"/>
              </a:rPr>
              <a:t>10</a:t>
            </a:r>
            <a:r>
              <a:rPr lang="en-US" sz="4000" b="1" baseline="30000" dirty="0">
                <a:solidFill>
                  <a:srgbClr val="F36E3B"/>
                </a:solidFill>
                <a:sym typeface="Wingdings" panose="05000000000000000000" pitchFamily="2" charset="2"/>
              </a:rPr>
              <a:t>th</a:t>
            </a:r>
            <a:endParaRPr lang="en-US" sz="2800" b="1" dirty="0">
              <a:solidFill>
                <a:prstClr val="black">
                  <a:lumMod val="75000"/>
                  <a:lumOff val="25000"/>
                </a:prstClr>
              </a:solidFill>
              <a:sym typeface="Wingdings" panose="05000000000000000000" pitchFamily="2" charset="2"/>
            </a:endParaRPr>
          </a:p>
        </p:txBody>
      </p:sp>
      <p:sp>
        <p:nvSpPr>
          <p:cNvPr id="20" name="TextBox 19">
            <a:extLst>
              <a:ext uri="{FF2B5EF4-FFF2-40B4-BE49-F238E27FC236}">
                <a16:creationId xmlns:a16="http://schemas.microsoft.com/office/drawing/2014/main" id="{4981BD56-6D3B-BF24-74F5-84F0187CAFD9}"/>
              </a:ext>
            </a:extLst>
          </p:cNvPr>
          <p:cNvSpPr txBox="1"/>
          <p:nvPr/>
        </p:nvSpPr>
        <p:spPr>
          <a:xfrm>
            <a:off x="3755018" y="3924450"/>
            <a:ext cx="2262891" cy="958660"/>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10000"/>
              </a:lnSpc>
              <a:buClr>
                <a:srgbClr val="75D7FF"/>
              </a:buClr>
              <a:defRPr sz="36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50000"/>
              </a:lnSpc>
              <a:spcBef>
                <a:spcPct val="0"/>
              </a:spcBef>
              <a:spcAft>
                <a:spcPct val="0"/>
              </a:spcAft>
              <a:buClr>
                <a:prstClr val="black">
                  <a:lumMod val="75000"/>
                  <a:lumOff val="25000"/>
                </a:prstClr>
              </a:buClr>
              <a:buSzTx/>
              <a:buFontTx/>
              <a:buNone/>
              <a:tabLst/>
              <a:defRPr/>
            </a:pPr>
            <a:r>
              <a:rPr lang="en-US" sz="2000" b="1" dirty="0">
                <a:solidFill>
                  <a:prstClr val="black">
                    <a:lumMod val="75000"/>
                    <a:lumOff val="25000"/>
                  </a:prstClr>
                </a:solidFill>
                <a:sym typeface="Wingdings" panose="05000000000000000000" pitchFamily="2" charset="2"/>
              </a:rPr>
              <a:t>in performance increase from</a:t>
            </a:r>
            <a:endParaRPr lang="el-GR" sz="2000" b="1" dirty="0">
              <a:solidFill>
                <a:prstClr val="black">
                  <a:lumMod val="75000"/>
                  <a:lumOff val="25000"/>
                </a:prstClr>
              </a:solidFill>
              <a:sym typeface="Wingdings" panose="05000000000000000000" pitchFamily="2" charset="2"/>
            </a:endParaRPr>
          </a:p>
        </p:txBody>
      </p:sp>
      <p:sp>
        <p:nvSpPr>
          <p:cNvPr id="21" name="TextBox 20">
            <a:extLst>
              <a:ext uri="{FF2B5EF4-FFF2-40B4-BE49-F238E27FC236}">
                <a16:creationId xmlns:a16="http://schemas.microsoft.com/office/drawing/2014/main" id="{4B21339E-6CAF-0E1F-158F-7C5AFBC1050A}"/>
              </a:ext>
            </a:extLst>
          </p:cNvPr>
          <p:cNvSpPr txBox="1"/>
          <p:nvPr/>
        </p:nvSpPr>
        <p:spPr>
          <a:xfrm>
            <a:off x="2739714" y="2662942"/>
            <a:ext cx="4052843" cy="901593"/>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10000"/>
              </a:lnSpc>
              <a:buClr>
                <a:srgbClr val="75D7FF"/>
              </a:buClr>
              <a:defRPr sz="36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50000"/>
              </a:lnSpc>
              <a:spcBef>
                <a:spcPct val="0"/>
              </a:spcBef>
              <a:spcAft>
                <a:spcPct val="0"/>
              </a:spcAft>
              <a:buClr>
                <a:prstClr val="black">
                  <a:lumMod val="75000"/>
                  <a:lumOff val="25000"/>
                </a:prstClr>
              </a:buClr>
              <a:buSzTx/>
              <a:buFontTx/>
              <a:buNone/>
              <a:tabLst/>
              <a:defRPr/>
            </a:pPr>
            <a:r>
              <a:rPr lang="en-US" sz="4000" b="1" dirty="0">
                <a:solidFill>
                  <a:srgbClr val="F36E3B"/>
                </a:solidFill>
                <a:sym typeface="Wingdings" panose="05000000000000000000" pitchFamily="2" charset="2"/>
              </a:rPr>
              <a:t>1</a:t>
            </a:r>
            <a:r>
              <a:rPr lang="en-US" sz="4000" b="1" baseline="30000" dirty="0">
                <a:solidFill>
                  <a:srgbClr val="F36E3B"/>
                </a:solidFill>
                <a:sym typeface="Wingdings" panose="05000000000000000000" pitchFamily="2" charset="2"/>
              </a:rPr>
              <a:t>st</a:t>
            </a:r>
            <a:endParaRPr lang="el-GR" sz="2800" b="1" dirty="0">
              <a:solidFill>
                <a:prstClr val="black">
                  <a:lumMod val="75000"/>
                  <a:lumOff val="25000"/>
                </a:prstClr>
              </a:solidFill>
              <a:sym typeface="Wingdings" panose="05000000000000000000" pitchFamily="2" charset="2"/>
            </a:endParaRPr>
          </a:p>
        </p:txBody>
      </p:sp>
      <p:pic>
        <p:nvPicPr>
          <p:cNvPr id="11" name="Image" descr="Image">
            <a:extLst>
              <a:ext uri="{FF2B5EF4-FFF2-40B4-BE49-F238E27FC236}">
                <a16:creationId xmlns:a16="http://schemas.microsoft.com/office/drawing/2014/main" id="{C9E3E44A-2B00-C646-A6FE-1605FB9B1F04}"/>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14" name="ΥΠΟΥΡΓΕΙΟ ΟΙΚΟΝΟΜΙΚΩΝ">
            <a:extLst>
              <a:ext uri="{FF2B5EF4-FFF2-40B4-BE49-F238E27FC236}">
                <a16:creationId xmlns:a16="http://schemas.microsoft.com/office/drawing/2014/main" id="{6401A60B-082F-5C44-9C85-593A9296881A}"/>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15" name="Picture 14">
            <a:extLst>
              <a:ext uri="{FF2B5EF4-FFF2-40B4-BE49-F238E27FC236}">
                <a16:creationId xmlns:a16="http://schemas.microsoft.com/office/drawing/2014/main" id="{1D886C85-431A-774B-865C-41929EDD36BF}"/>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2496617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A899-1EFA-40FC-9FB9-E6157B4CC90F}"/>
              </a:ext>
            </a:extLst>
          </p:cNvPr>
          <p:cNvSpPr>
            <a:spLocks noGrp="1"/>
          </p:cNvSpPr>
          <p:nvPr>
            <p:ph type="title"/>
          </p:nvPr>
        </p:nvSpPr>
        <p:spPr>
          <a:xfrm>
            <a:off x="602284" y="104975"/>
            <a:ext cx="12061092" cy="696696"/>
          </a:xfrm>
        </p:spPr>
        <p:txBody>
          <a:bodyPr>
            <a:normAutofit/>
          </a:bodyPr>
          <a:lstStyle/>
          <a:p>
            <a:r>
              <a:rPr lang="en-US" dirty="0"/>
              <a:t>Up </a:t>
            </a:r>
            <a:r>
              <a:rPr lang="en-US" b="1" dirty="0">
                <a:solidFill>
                  <a:srgbClr val="F36E3B"/>
                </a:solidFill>
              </a:rPr>
              <a:t>4</a:t>
            </a:r>
            <a:r>
              <a:rPr lang="en-US" dirty="0"/>
              <a:t> places in DESI ranking in 2 years</a:t>
            </a:r>
          </a:p>
        </p:txBody>
      </p:sp>
      <p:pic>
        <p:nvPicPr>
          <p:cNvPr id="4" name="Picture 3">
            <a:extLst>
              <a:ext uri="{FF2B5EF4-FFF2-40B4-BE49-F238E27FC236}">
                <a16:creationId xmlns:a16="http://schemas.microsoft.com/office/drawing/2014/main" id="{ECE55B4A-523E-2EA2-D230-9DFAD57E7F26}"/>
              </a:ext>
            </a:extLst>
          </p:cNvPr>
          <p:cNvPicPr>
            <a:picLocks noChangeAspect="1"/>
          </p:cNvPicPr>
          <p:nvPr/>
        </p:nvPicPr>
        <p:blipFill rotWithShape="1">
          <a:blip r:embed="rId2"/>
          <a:srcRect t="30713" b="3195"/>
          <a:stretch/>
        </p:blipFill>
        <p:spPr>
          <a:xfrm>
            <a:off x="65454" y="1064418"/>
            <a:ext cx="12061092" cy="4729163"/>
          </a:xfrm>
          <a:prstGeom prst="rect">
            <a:avLst/>
          </a:prstGeom>
        </p:spPr>
      </p:pic>
      <p:sp>
        <p:nvSpPr>
          <p:cNvPr id="11" name="Left Arrow 10">
            <a:extLst>
              <a:ext uri="{FF2B5EF4-FFF2-40B4-BE49-F238E27FC236}">
                <a16:creationId xmlns:a16="http://schemas.microsoft.com/office/drawing/2014/main" id="{7C1540CB-B109-A043-91A2-E7346991B6D5}"/>
              </a:ext>
            </a:extLst>
          </p:cNvPr>
          <p:cNvSpPr/>
          <p:nvPr/>
        </p:nvSpPr>
        <p:spPr>
          <a:xfrm flipV="1">
            <a:off x="8671033" y="2112578"/>
            <a:ext cx="2154621" cy="4099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A5BA983F-439B-DB44-935B-B57F1706676C}"/>
              </a:ext>
            </a:extLst>
          </p:cNvPr>
          <p:cNvSpPr/>
          <p:nvPr/>
        </p:nvSpPr>
        <p:spPr>
          <a:xfrm flipV="1">
            <a:off x="6292830" y="2112578"/>
            <a:ext cx="2154621" cy="409903"/>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descr="Image">
            <a:extLst>
              <a:ext uri="{FF2B5EF4-FFF2-40B4-BE49-F238E27FC236}">
                <a16:creationId xmlns:a16="http://schemas.microsoft.com/office/drawing/2014/main" id="{6303E4C2-86BA-5A47-A14F-696154A9EF04}"/>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7" name="ΥΠΟΥΡΓΕΙΟ ΟΙΚΟΝΟΜΙΚΩΝ">
            <a:extLst>
              <a:ext uri="{FF2B5EF4-FFF2-40B4-BE49-F238E27FC236}">
                <a16:creationId xmlns:a16="http://schemas.microsoft.com/office/drawing/2014/main" id="{2ADD8B83-C9BC-DA45-A778-D4AC4A19BE48}"/>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8" name="Picture 7">
            <a:extLst>
              <a:ext uri="{FF2B5EF4-FFF2-40B4-BE49-F238E27FC236}">
                <a16:creationId xmlns:a16="http://schemas.microsoft.com/office/drawing/2014/main" id="{71C00500-BBC7-954C-AB46-3861CC55C6DF}"/>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869678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A899-1EFA-40FC-9FB9-E6157B4CC90F}"/>
              </a:ext>
            </a:extLst>
          </p:cNvPr>
          <p:cNvSpPr>
            <a:spLocks noGrp="1"/>
          </p:cNvSpPr>
          <p:nvPr>
            <p:ph type="title"/>
          </p:nvPr>
        </p:nvSpPr>
        <p:spPr>
          <a:xfrm>
            <a:off x="29275" y="68697"/>
            <a:ext cx="12162726" cy="902032"/>
          </a:xfrm>
          <a:solidFill>
            <a:schemeClr val="bg2">
              <a:lumMod val="90000"/>
            </a:schemeClr>
          </a:solidFill>
        </p:spPr>
        <p:txBody>
          <a:bodyPr>
            <a:noAutofit/>
          </a:bodyPr>
          <a:lstStyle/>
          <a:p>
            <a:r>
              <a:rPr lang="en-US" sz="2800" b="1" dirty="0"/>
              <a:t>THE BOARDROOM BUZZWORDS FOR 2023: </a:t>
            </a:r>
            <a:r>
              <a:rPr lang="en-US" sz="2800" b="1" dirty="0">
                <a:solidFill>
                  <a:srgbClr val="0070C0"/>
                </a:solidFill>
              </a:rPr>
              <a:t>"POLYCRISIS"​ &amp; "PERMACRISIS"​</a:t>
            </a:r>
          </a:p>
        </p:txBody>
      </p:sp>
      <p:pic>
        <p:nvPicPr>
          <p:cNvPr id="5" name="Picture 4">
            <a:extLst>
              <a:ext uri="{FF2B5EF4-FFF2-40B4-BE49-F238E27FC236}">
                <a16:creationId xmlns:a16="http://schemas.microsoft.com/office/drawing/2014/main" id="{04D3E06C-710E-A340-AD35-0D156E8F04FD}"/>
              </a:ext>
            </a:extLst>
          </p:cNvPr>
          <p:cNvPicPr>
            <a:picLocks noChangeAspect="1"/>
          </p:cNvPicPr>
          <p:nvPr/>
        </p:nvPicPr>
        <p:blipFill>
          <a:blip r:embed="rId2"/>
          <a:stretch>
            <a:fillRect/>
          </a:stretch>
        </p:blipFill>
        <p:spPr>
          <a:xfrm>
            <a:off x="29274" y="1004182"/>
            <a:ext cx="12160100" cy="5886000"/>
          </a:xfrm>
          <a:prstGeom prst="rect">
            <a:avLst/>
          </a:prstGeom>
        </p:spPr>
      </p:pic>
      <p:sp>
        <p:nvSpPr>
          <p:cNvPr id="7" name="Rectangle 6">
            <a:extLst>
              <a:ext uri="{FF2B5EF4-FFF2-40B4-BE49-F238E27FC236}">
                <a16:creationId xmlns:a16="http://schemas.microsoft.com/office/drawing/2014/main" id="{9AB2368C-295D-DC44-8354-2147FD34C612}"/>
              </a:ext>
            </a:extLst>
          </p:cNvPr>
          <p:cNvSpPr/>
          <p:nvPr/>
        </p:nvSpPr>
        <p:spPr>
          <a:xfrm>
            <a:off x="356839" y="1227207"/>
            <a:ext cx="1128503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ple-system"/>
                <a:ea typeface="+mn-ea"/>
                <a:cs typeface="+mn-cs"/>
              </a:rPr>
              <a:t>DO YOU HAVE THE </a:t>
            </a:r>
            <a:r>
              <a:rPr kumimoji="0" lang="en-US" sz="3200" b="1" i="0" u="none" strike="noStrike" kern="1200" cap="none" spc="0" normalizeH="0" baseline="0" noProof="0" dirty="0">
                <a:ln>
                  <a:noFill/>
                </a:ln>
                <a:solidFill>
                  <a:srgbClr val="0070C0"/>
                </a:solidFill>
                <a:effectLst/>
                <a:uLnTx/>
                <a:uFillTx/>
                <a:latin typeface="-apple-system"/>
                <a:ea typeface="+mn-ea"/>
                <a:cs typeface="+mn-cs"/>
              </a:rPr>
              <a:t>SYSTEMS THINKING </a:t>
            </a:r>
            <a:r>
              <a:rPr kumimoji="0" lang="en-US" sz="3200" b="1" i="0" u="none" strike="noStrike" kern="1200" cap="none" spc="0" normalizeH="0" baseline="0" noProof="0" dirty="0">
                <a:ln>
                  <a:noFill/>
                </a:ln>
                <a:solidFill>
                  <a:prstClr val="white"/>
                </a:solidFill>
                <a:effectLst/>
                <a:uLnTx/>
                <a:uFillTx/>
                <a:latin typeface="-apple-system"/>
                <a:ea typeface="+mn-ea"/>
                <a:cs typeface="+mn-cs"/>
              </a:rPr>
              <a:t>&amp; </a:t>
            </a:r>
            <a:r>
              <a:rPr kumimoji="0" lang="en-US" sz="3200" b="1" i="0" u="none" strike="noStrike" kern="1200" cap="none" spc="0" normalizeH="0" baseline="0" noProof="0" dirty="0">
                <a:ln>
                  <a:noFill/>
                </a:ln>
                <a:solidFill>
                  <a:srgbClr val="0070C0"/>
                </a:solidFill>
                <a:effectLst/>
                <a:uLnTx/>
                <a:uFillTx/>
                <a:latin typeface="-apple-system"/>
                <a:ea typeface="+mn-ea"/>
                <a:cs typeface="+mn-cs"/>
              </a:rPr>
              <a:t>MANAGEMENT OF COMPLEXITY CAPABILITIES </a:t>
            </a:r>
            <a:r>
              <a:rPr kumimoji="0" lang="en-US" sz="3200" b="1" i="0" u="none" strike="noStrike" kern="1200" cap="none" spc="0" normalizeH="0" baseline="0" noProof="0" dirty="0">
                <a:ln>
                  <a:noFill/>
                </a:ln>
                <a:solidFill>
                  <a:prstClr val="white"/>
                </a:solidFill>
                <a:effectLst/>
                <a:uLnTx/>
                <a:uFillTx/>
                <a:latin typeface="-apple-system"/>
                <a:ea typeface="+mn-ea"/>
                <a:cs typeface="+mn-cs"/>
              </a:rPr>
              <a:t>TO SURVIVE THE PERFECT STORM?</a:t>
            </a:r>
          </a:p>
        </p:txBody>
      </p:sp>
      <p:sp>
        <p:nvSpPr>
          <p:cNvPr id="8" name="TextBox 7">
            <a:extLst>
              <a:ext uri="{FF2B5EF4-FFF2-40B4-BE49-F238E27FC236}">
                <a16:creationId xmlns:a16="http://schemas.microsoft.com/office/drawing/2014/main" id="{98D79516-91BF-5345-AE5C-E9BC28923C81}"/>
              </a:ext>
            </a:extLst>
          </p:cNvPr>
          <p:cNvSpPr txBox="1"/>
          <p:nvPr/>
        </p:nvSpPr>
        <p:spPr>
          <a:xfrm>
            <a:off x="8798431" y="6119336"/>
            <a:ext cx="339356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a:ea typeface="+mn-ea"/>
                <a:cs typeface="+mn-cs"/>
              </a:rPr>
              <a:t>Source</a:t>
            </a:r>
            <a:r>
              <a:rPr kumimoji="0" lang="en-US" sz="1400" b="0" i="0" u="none" strike="noStrike" kern="1200" cap="none" spc="0" normalizeH="0" baseline="0" noProof="0" dirty="0">
                <a:ln>
                  <a:noFill/>
                </a:ln>
                <a:solidFill>
                  <a:prstClr val="white"/>
                </a:solidFill>
                <a:effectLst/>
                <a:uLnTx/>
                <a:uFillTx/>
                <a:latin typeface="Calibri"/>
                <a:ea typeface="+mn-ea"/>
                <a:cs typeface="+mn-cs"/>
              </a:rPr>
              <a:t>: Paul Barnett, Founder, Enlightened Enterprise Academy; Co-Founder, Critical Systems Forum , Jan 23</a:t>
            </a:r>
          </a:p>
        </p:txBody>
      </p:sp>
    </p:spTree>
    <p:extLst>
      <p:ext uri="{BB962C8B-B14F-4D97-AF65-F5344CB8AC3E}">
        <p14:creationId xmlns:p14="http://schemas.microsoft.com/office/powerpoint/2010/main" val="2922603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E71854-2F23-F74F-9421-233715E97787}"/>
              </a:ext>
            </a:extLst>
          </p:cNvPr>
          <p:cNvPicPr>
            <a:picLocks noChangeAspect="1"/>
          </p:cNvPicPr>
          <p:nvPr/>
        </p:nvPicPr>
        <p:blipFill>
          <a:blip r:embed="rId2"/>
          <a:stretch>
            <a:fillRect/>
          </a:stretch>
        </p:blipFill>
        <p:spPr>
          <a:xfrm>
            <a:off x="-119060" y="0"/>
            <a:ext cx="12311060" cy="6779172"/>
          </a:xfrm>
          <a:prstGeom prst="rect">
            <a:avLst/>
          </a:prstGeom>
        </p:spPr>
      </p:pic>
      <p:sp>
        <p:nvSpPr>
          <p:cNvPr id="343" name="Thank you"/>
          <p:cNvSpPr txBox="1"/>
          <p:nvPr/>
        </p:nvSpPr>
        <p:spPr>
          <a:xfrm>
            <a:off x="8578922" y="2625594"/>
            <a:ext cx="3010104" cy="76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8500" b="0" i="1">
                <a:solidFill>
                  <a:srgbClr val="5E5E5E"/>
                </a:solidFill>
                <a:latin typeface="Arial"/>
                <a:ea typeface="Arial"/>
                <a:cs typeface="Arial"/>
                <a:sym typeface="Arial"/>
              </a:defRPr>
            </a:lvl1pPr>
          </a:lstStyle>
          <a:p>
            <a:r>
              <a:rPr lang="en-GB" sz="4250" b="1" dirty="0">
                <a:solidFill>
                  <a:schemeClr val="bg1"/>
                </a:solidFill>
              </a:rPr>
              <a:t>Thank you!</a:t>
            </a:r>
            <a:endParaRPr sz="4250" b="1" dirty="0">
              <a:solidFill>
                <a:schemeClr val="bg1"/>
              </a:solidFill>
            </a:endParaRPr>
          </a:p>
        </p:txBody>
      </p:sp>
      <p:sp>
        <p:nvSpPr>
          <p:cNvPr id="8" name="object 7">
            <a:extLst>
              <a:ext uri="{FF2B5EF4-FFF2-40B4-BE49-F238E27FC236}">
                <a16:creationId xmlns:a16="http://schemas.microsoft.com/office/drawing/2014/main" id="{0FC255D1-C0AB-6C45-B101-D2BE46C77CE2}"/>
              </a:ext>
            </a:extLst>
          </p:cNvPr>
          <p:cNvSpPr/>
          <p:nvPr/>
        </p:nvSpPr>
        <p:spPr>
          <a:xfrm>
            <a:off x="-119060" y="216761"/>
            <a:ext cx="12311060" cy="571609"/>
          </a:xfrm>
          <a:custGeom>
            <a:avLst/>
            <a:gdLst/>
            <a:ahLst/>
            <a:cxnLst/>
            <a:rect l="l" t="t" r="r" b="b"/>
            <a:pathLst>
              <a:path w="12192000" h="837564">
                <a:moveTo>
                  <a:pt x="0" y="0"/>
                </a:moveTo>
                <a:lnTo>
                  <a:pt x="0" y="837376"/>
                </a:lnTo>
                <a:lnTo>
                  <a:pt x="12192000" y="837376"/>
                </a:lnTo>
                <a:lnTo>
                  <a:pt x="12192000" y="0"/>
                </a:lnTo>
                <a:lnTo>
                  <a:pt x="0" y="0"/>
                </a:lnTo>
                <a:close/>
              </a:path>
            </a:pathLst>
          </a:custGeom>
          <a:solidFill>
            <a:schemeClr val="tx1">
              <a:alpha val="51000"/>
            </a:schemeClr>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Our journey has started ….. Let’s sail together</a:t>
            </a:r>
            <a:endParaRPr kumimoji="0" sz="3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Image" descr="Image">
            <a:extLst>
              <a:ext uri="{FF2B5EF4-FFF2-40B4-BE49-F238E27FC236}">
                <a16:creationId xmlns:a16="http://schemas.microsoft.com/office/drawing/2014/main" id="{8F586D5B-35CD-3C4B-8F00-A25EF1D70CBB}"/>
              </a:ext>
            </a:extLst>
          </p:cNvPr>
          <p:cNvPicPr>
            <a:picLocks noChangeAspect="1"/>
          </p:cNvPicPr>
          <p:nvPr/>
        </p:nvPicPr>
        <p:blipFill>
          <a:blip r:embed="rId3"/>
          <a:stretch>
            <a:fillRect/>
          </a:stretch>
        </p:blipFill>
        <p:spPr>
          <a:xfrm>
            <a:off x="3598545" y="5326103"/>
            <a:ext cx="8767554" cy="1712521"/>
          </a:xfrm>
          <a:prstGeom prst="rect">
            <a:avLst/>
          </a:prstGeom>
          <a:ln w="12700">
            <a:miter lim="400000"/>
          </a:ln>
        </p:spPr>
      </p:pic>
      <p:sp>
        <p:nvSpPr>
          <p:cNvPr id="10" name="ΥΠΟΥΡΓΕΙΟ ΟΙΚΟΝΟΜΙΚΩΝ">
            <a:extLst>
              <a:ext uri="{FF2B5EF4-FFF2-40B4-BE49-F238E27FC236}">
                <a16:creationId xmlns:a16="http://schemas.microsoft.com/office/drawing/2014/main" id="{6B282059-CB79-294D-8963-1B343D9443B1}"/>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11" name="Picture 10">
            <a:extLst>
              <a:ext uri="{FF2B5EF4-FFF2-40B4-BE49-F238E27FC236}">
                <a16:creationId xmlns:a16="http://schemas.microsoft.com/office/drawing/2014/main" id="{44655387-A144-8F40-97E0-DE5B1150028F}"/>
              </a:ext>
            </a:extLst>
          </p:cNvPr>
          <p:cNvPicPr>
            <a:picLocks noChangeAspect="1"/>
          </p:cNvPicPr>
          <p:nvPr/>
        </p:nvPicPr>
        <p:blipFill>
          <a:blip r:embed="rId4"/>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4210298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286B8-227F-A047-8CE4-4F3B82E7444C}"/>
              </a:ext>
            </a:extLst>
          </p:cNvPr>
          <p:cNvPicPr>
            <a:picLocks noChangeAspect="1"/>
          </p:cNvPicPr>
          <p:nvPr/>
        </p:nvPicPr>
        <p:blipFill>
          <a:blip r:embed="rId2"/>
          <a:stretch>
            <a:fillRect/>
          </a:stretch>
        </p:blipFill>
        <p:spPr>
          <a:xfrm>
            <a:off x="-1" y="-7078"/>
            <a:ext cx="12192001" cy="6865078"/>
          </a:xfrm>
          <a:prstGeom prst="rect">
            <a:avLst/>
          </a:prstGeom>
        </p:spPr>
      </p:pic>
      <p:sp>
        <p:nvSpPr>
          <p:cNvPr id="6" name="Title 1">
            <a:extLst>
              <a:ext uri="{FF2B5EF4-FFF2-40B4-BE49-F238E27FC236}">
                <a16:creationId xmlns:a16="http://schemas.microsoft.com/office/drawing/2014/main" id="{141096D0-B539-47DF-8ED4-A52FC9B0F89C}"/>
              </a:ext>
            </a:extLst>
          </p:cNvPr>
          <p:cNvSpPr>
            <a:spLocks noGrp="1"/>
          </p:cNvSpPr>
          <p:nvPr>
            <p:ph type="title"/>
          </p:nvPr>
        </p:nvSpPr>
        <p:spPr>
          <a:xfrm>
            <a:off x="1661532" y="5042902"/>
            <a:ext cx="9591019" cy="696913"/>
          </a:xfrm>
        </p:spPr>
        <p:txBody>
          <a:bodyPr>
            <a:normAutofit fontScale="90000"/>
          </a:bodyPr>
          <a:lstStyle/>
          <a:p>
            <a:pPr lvl="0" algn="ctr" defTabSz="914400" eaLnBrk="1" fontAlgn="auto" hangingPunct="1">
              <a:lnSpc>
                <a:spcPct val="100000"/>
              </a:lnSpc>
              <a:spcBef>
                <a:spcPts val="0"/>
              </a:spcBef>
              <a:spcAft>
                <a:spcPts val="0"/>
              </a:spcAft>
              <a:defRPr/>
            </a:pPr>
            <a:r>
              <a:rPr lang="en-US" sz="4400" b="1" dirty="0">
                <a:solidFill>
                  <a:prstClr val="white"/>
                </a:solidFill>
              </a:rPr>
              <a:t>“You cannot discover new oceans unless you have the courage to lose sight of the shore”</a:t>
            </a:r>
            <a:endParaRPr lang="el-GR" sz="4400" b="1" dirty="0">
              <a:solidFill>
                <a:prstClr val="white"/>
              </a:solidFill>
            </a:endParaRPr>
          </a:p>
        </p:txBody>
      </p:sp>
      <p:sp>
        <p:nvSpPr>
          <p:cNvPr id="9" name="Rectangle 8">
            <a:extLst>
              <a:ext uri="{FF2B5EF4-FFF2-40B4-BE49-F238E27FC236}">
                <a16:creationId xmlns:a16="http://schemas.microsoft.com/office/drawing/2014/main" id="{A7101882-5899-9A4C-85F3-57CDD4A706FB}"/>
              </a:ext>
            </a:extLst>
          </p:cNvPr>
          <p:cNvSpPr/>
          <p:nvPr/>
        </p:nvSpPr>
        <p:spPr>
          <a:xfrm>
            <a:off x="8765690" y="6261216"/>
            <a:ext cx="304716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Andre Gide</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949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áfico 58" descr="Mapa topográfico contorno">
            <a:extLst>
              <a:ext uri="{FF2B5EF4-FFF2-40B4-BE49-F238E27FC236}">
                <a16:creationId xmlns:a16="http://schemas.microsoft.com/office/drawing/2014/main" id="{F121AAB5-0739-49EC-9735-4C439FB39BF1}"/>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593090" y="1248108"/>
            <a:ext cx="942393" cy="942393"/>
          </a:xfrm>
          <a:prstGeom prst="rect">
            <a:avLst/>
          </a:prstGeom>
        </p:spPr>
      </p:pic>
      <p:sp>
        <p:nvSpPr>
          <p:cNvPr id="55" name="Rectángulo 60">
            <a:extLst>
              <a:ext uri="{FF2B5EF4-FFF2-40B4-BE49-F238E27FC236}">
                <a16:creationId xmlns:a16="http://schemas.microsoft.com/office/drawing/2014/main" id="{4ABFA0A9-2C05-43EB-9D59-A088D36E94BF}"/>
              </a:ext>
            </a:extLst>
          </p:cNvPr>
          <p:cNvSpPr/>
          <p:nvPr/>
        </p:nvSpPr>
        <p:spPr>
          <a:xfrm flipH="1">
            <a:off x="7457097" y="2164817"/>
            <a:ext cx="1214378" cy="70574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9,251 km</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 </a:t>
            </a:r>
          </a:p>
        </p:txBody>
      </p:sp>
      <p:sp>
        <p:nvSpPr>
          <p:cNvPr id="57" name="Forma libre: forma 81">
            <a:extLst>
              <a:ext uri="{FF2B5EF4-FFF2-40B4-BE49-F238E27FC236}">
                <a16:creationId xmlns:a16="http://schemas.microsoft.com/office/drawing/2014/main" id="{DE02D274-CEF9-4B5A-91D7-11F18F82F6BF}"/>
              </a:ext>
            </a:extLst>
          </p:cNvPr>
          <p:cNvSpPr/>
          <p:nvPr/>
        </p:nvSpPr>
        <p:spPr>
          <a:xfrm flipH="1">
            <a:off x="9516749" y="1245002"/>
            <a:ext cx="451988" cy="724448"/>
          </a:xfrm>
          <a:custGeom>
            <a:avLst/>
            <a:gdLst>
              <a:gd name="connsiteX0" fmla="*/ 122164 w 243651"/>
              <a:gd name="connsiteY0" fmla="*/ 174308 h 394695"/>
              <a:gd name="connsiteX1" fmla="*/ 69777 w 243651"/>
              <a:gd name="connsiteY1" fmla="*/ 121920 h 394695"/>
              <a:gd name="connsiteX2" fmla="*/ 122164 w 243651"/>
              <a:gd name="connsiteY2" fmla="*/ 69532 h 394695"/>
              <a:gd name="connsiteX3" fmla="*/ 174552 w 243651"/>
              <a:gd name="connsiteY3" fmla="*/ 121920 h 394695"/>
              <a:gd name="connsiteX4" fmla="*/ 174552 w 243651"/>
              <a:gd name="connsiteY4" fmla="*/ 121920 h 394695"/>
              <a:gd name="connsiteX5" fmla="*/ 122164 w 243651"/>
              <a:gd name="connsiteY5" fmla="*/ 174308 h 394695"/>
              <a:gd name="connsiteX6" fmla="*/ 122164 w 243651"/>
              <a:gd name="connsiteY6" fmla="*/ 174308 h 394695"/>
              <a:gd name="connsiteX7" fmla="*/ 122164 w 243651"/>
              <a:gd name="connsiteY7" fmla="*/ 174308 h 394695"/>
              <a:gd name="connsiteX8" fmla="*/ 122164 w 243651"/>
              <a:gd name="connsiteY8" fmla="*/ 0 h 394695"/>
              <a:gd name="connsiteX9" fmla="*/ 21199 w 243651"/>
              <a:gd name="connsiteY9" fmla="*/ 53340 h 394695"/>
              <a:gd name="connsiteX10" fmla="*/ 8817 w 243651"/>
              <a:gd name="connsiteY10" fmla="*/ 166688 h 394695"/>
              <a:gd name="connsiteX11" fmla="*/ 64062 w 243651"/>
              <a:gd name="connsiteY11" fmla="*/ 288608 h 394695"/>
              <a:gd name="connsiteX12" fmla="*/ 111687 w 243651"/>
              <a:gd name="connsiteY12" fmla="*/ 388620 h 394695"/>
              <a:gd name="connsiteX13" fmla="*/ 127879 w 243651"/>
              <a:gd name="connsiteY13" fmla="*/ 393383 h 394695"/>
              <a:gd name="connsiteX14" fmla="*/ 132642 w 243651"/>
              <a:gd name="connsiteY14" fmla="*/ 388620 h 394695"/>
              <a:gd name="connsiteX15" fmla="*/ 180267 w 243651"/>
              <a:gd name="connsiteY15" fmla="*/ 288608 h 394695"/>
              <a:gd name="connsiteX16" fmla="*/ 235512 w 243651"/>
              <a:gd name="connsiteY16" fmla="*/ 166688 h 394695"/>
              <a:gd name="connsiteX17" fmla="*/ 223129 w 243651"/>
              <a:gd name="connsiteY17" fmla="*/ 53340 h 394695"/>
              <a:gd name="connsiteX18" fmla="*/ 122164 w 243651"/>
              <a:gd name="connsiteY18" fmla="*/ 0 h 394695"/>
              <a:gd name="connsiteX19" fmla="*/ 122164 w 243651"/>
              <a:gd name="connsiteY19" fmla="*/ 0 h 39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651" h="394695">
                <a:moveTo>
                  <a:pt x="122164" y="174308"/>
                </a:moveTo>
                <a:cubicBezTo>
                  <a:pt x="93589" y="174308"/>
                  <a:pt x="69777" y="150495"/>
                  <a:pt x="69777" y="121920"/>
                </a:cubicBezTo>
                <a:cubicBezTo>
                  <a:pt x="69777" y="93345"/>
                  <a:pt x="93589" y="69532"/>
                  <a:pt x="122164" y="69532"/>
                </a:cubicBezTo>
                <a:cubicBezTo>
                  <a:pt x="150739" y="69532"/>
                  <a:pt x="174552" y="93345"/>
                  <a:pt x="174552" y="121920"/>
                </a:cubicBezTo>
                <a:cubicBezTo>
                  <a:pt x="174552" y="121920"/>
                  <a:pt x="174552" y="121920"/>
                  <a:pt x="174552" y="121920"/>
                </a:cubicBezTo>
                <a:cubicBezTo>
                  <a:pt x="174552" y="150495"/>
                  <a:pt x="150739" y="174308"/>
                  <a:pt x="122164" y="174308"/>
                </a:cubicBezTo>
                <a:cubicBezTo>
                  <a:pt x="122164" y="174308"/>
                  <a:pt x="122164" y="174308"/>
                  <a:pt x="122164" y="174308"/>
                </a:cubicBezTo>
                <a:lnTo>
                  <a:pt x="122164" y="174308"/>
                </a:lnTo>
                <a:close/>
                <a:moveTo>
                  <a:pt x="122164" y="0"/>
                </a:moveTo>
                <a:cubicBezTo>
                  <a:pt x="82159" y="0"/>
                  <a:pt x="44059" y="20002"/>
                  <a:pt x="21199" y="53340"/>
                </a:cubicBezTo>
                <a:cubicBezTo>
                  <a:pt x="-1661" y="86677"/>
                  <a:pt x="-6423" y="129540"/>
                  <a:pt x="8817" y="166688"/>
                </a:cubicBezTo>
                <a:lnTo>
                  <a:pt x="64062" y="288608"/>
                </a:lnTo>
                <a:lnTo>
                  <a:pt x="111687" y="388620"/>
                </a:lnTo>
                <a:cubicBezTo>
                  <a:pt x="114544" y="394335"/>
                  <a:pt x="122164" y="396240"/>
                  <a:pt x="127879" y="393383"/>
                </a:cubicBezTo>
                <a:cubicBezTo>
                  <a:pt x="129784" y="392430"/>
                  <a:pt x="131689" y="390525"/>
                  <a:pt x="132642" y="388620"/>
                </a:cubicBezTo>
                <a:lnTo>
                  <a:pt x="180267" y="288608"/>
                </a:lnTo>
                <a:lnTo>
                  <a:pt x="235512" y="166688"/>
                </a:lnTo>
                <a:cubicBezTo>
                  <a:pt x="249799" y="129540"/>
                  <a:pt x="245037" y="86677"/>
                  <a:pt x="223129" y="53340"/>
                </a:cubicBezTo>
                <a:cubicBezTo>
                  <a:pt x="200269" y="20002"/>
                  <a:pt x="162169" y="0"/>
                  <a:pt x="122164" y="0"/>
                </a:cubicBezTo>
                <a:lnTo>
                  <a:pt x="122164" y="0"/>
                </a:lnTo>
                <a:close/>
              </a:path>
            </a:pathLst>
          </a:custGeom>
          <a:solidFill>
            <a:srgbClr val="E28F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venir LT 45 Book" panose="02000503020000020003" pitchFamily="2" charset="0"/>
              <a:ea typeface="+mn-ea"/>
              <a:cs typeface="+mn-cs"/>
            </a:endParaRPr>
          </a:p>
        </p:txBody>
      </p:sp>
      <p:sp>
        <p:nvSpPr>
          <p:cNvPr id="58" name="Rectángulo 60">
            <a:extLst>
              <a:ext uri="{FF2B5EF4-FFF2-40B4-BE49-F238E27FC236}">
                <a16:creationId xmlns:a16="http://schemas.microsoft.com/office/drawing/2014/main" id="{8548770E-A844-44C6-B582-D8D57597D9B7}"/>
              </a:ext>
            </a:extLst>
          </p:cNvPr>
          <p:cNvSpPr/>
          <p:nvPr/>
        </p:nvSpPr>
        <p:spPr>
          <a:xfrm flipH="1">
            <a:off x="8897816" y="2135715"/>
            <a:ext cx="1577542" cy="649125"/>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Geostrategic 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Between 3 continents</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0" name="Rectángulo 60">
            <a:extLst>
              <a:ext uri="{FF2B5EF4-FFF2-40B4-BE49-F238E27FC236}">
                <a16:creationId xmlns:a16="http://schemas.microsoft.com/office/drawing/2014/main" id="{CE1CBA1B-7F83-4B7E-8C08-5397D5204D65}"/>
              </a:ext>
            </a:extLst>
          </p:cNvPr>
          <p:cNvSpPr/>
          <p:nvPr/>
        </p:nvSpPr>
        <p:spPr>
          <a:xfrm flipH="1">
            <a:off x="8627758" y="4510693"/>
            <a:ext cx="2117658" cy="880860"/>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 Trade Agreements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double tax treaties</a:t>
            </a:r>
          </a:p>
        </p:txBody>
      </p:sp>
      <p:sp>
        <p:nvSpPr>
          <p:cNvPr id="61" name="Gráfico 61" descr="Monedas con relleno sólido">
            <a:extLst>
              <a:ext uri="{FF2B5EF4-FFF2-40B4-BE49-F238E27FC236}">
                <a16:creationId xmlns:a16="http://schemas.microsoft.com/office/drawing/2014/main" id="{956ED080-1825-4C48-ACAD-B44C7AF3CA95}"/>
              </a:ext>
            </a:extLst>
          </p:cNvPr>
          <p:cNvSpPr/>
          <p:nvPr/>
        </p:nvSpPr>
        <p:spPr>
          <a:xfrm>
            <a:off x="7638161" y="3715532"/>
            <a:ext cx="733384" cy="576884"/>
          </a:xfrm>
          <a:custGeom>
            <a:avLst/>
            <a:gdLst>
              <a:gd name="connsiteX0" fmla="*/ 469295 w 504779"/>
              <a:gd name="connsiteY0" fmla="*/ 360534 h 432640"/>
              <a:gd name="connsiteX1" fmla="*/ 445259 w 504779"/>
              <a:gd name="connsiteY1" fmla="*/ 380964 h 432640"/>
              <a:gd name="connsiteX2" fmla="*/ 445259 w 504779"/>
              <a:gd name="connsiteY2" fmla="*/ 359332 h 432640"/>
              <a:gd name="connsiteX3" fmla="*/ 469295 w 504779"/>
              <a:gd name="connsiteY3" fmla="*/ 349718 h 432640"/>
              <a:gd name="connsiteX4" fmla="*/ 469295 w 504779"/>
              <a:gd name="connsiteY4" fmla="*/ 360534 h 432640"/>
              <a:gd name="connsiteX5" fmla="*/ 421224 w 504779"/>
              <a:gd name="connsiteY5" fmla="*/ 320875 h 432640"/>
              <a:gd name="connsiteX6" fmla="*/ 421224 w 504779"/>
              <a:gd name="connsiteY6" fmla="*/ 299243 h 432640"/>
              <a:gd name="connsiteX7" fmla="*/ 445259 w 504779"/>
              <a:gd name="connsiteY7" fmla="*/ 289629 h 432640"/>
              <a:gd name="connsiteX8" fmla="*/ 445259 w 504779"/>
              <a:gd name="connsiteY8" fmla="*/ 300445 h 432640"/>
              <a:gd name="connsiteX9" fmla="*/ 421224 w 504779"/>
              <a:gd name="connsiteY9" fmla="*/ 320875 h 432640"/>
              <a:gd name="connsiteX10" fmla="*/ 421224 w 504779"/>
              <a:gd name="connsiteY10" fmla="*/ 388175 h 432640"/>
              <a:gd name="connsiteX11" fmla="*/ 397188 w 504779"/>
              <a:gd name="connsiteY11" fmla="*/ 392381 h 432640"/>
              <a:gd name="connsiteX12" fmla="*/ 397188 w 504779"/>
              <a:gd name="connsiteY12" fmla="*/ 368946 h 432640"/>
              <a:gd name="connsiteX13" fmla="*/ 421224 w 504779"/>
              <a:gd name="connsiteY13" fmla="*/ 365341 h 432640"/>
              <a:gd name="connsiteX14" fmla="*/ 421224 w 504779"/>
              <a:gd name="connsiteY14" fmla="*/ 388175 h 432640"/>
              <a:gd name="connsiteX15" fmla="*/ 373152 w 504779"/>
              <a:gd name="connsiteY15" fmla="*/ 308857 h 432640"/>
              <a:gd name="connsiteX16" fmla="*/ 397188 w 504779"/>
              <a:gd name="connsiteY16" fmla="*/ 305252 h 432640"/>
              <a:gd name="connsiteX17" fmla="*/ 397188 w 504779"/>
              <a:gd name="connsiteY17" fmla="*/ 328086 h 432640"/>
              <a:gd name="connsiteX18" fmla="*/ 373152 w 504779"/>
              <a:gd name="connsiteY18" fmla="*/ 332292 h 432640"/>
              <a:gd name="connsiteX19" fmla="*/ 373152 w 504779"/>
              <a:gd name="connsiteY19" fmla="*/ 308857 h 432640"/>
              <a:gd name="connsiteX20" fmla="*/ 373152 w 504779"/>
              <a:gd name="connsiteY20" fmla="*/ 395385 h 432640"/>
              <a:gd name="connsiteX21" fmla="*/ 349117 w 504779"/>
              <a:gd name="connsiteY21" fmla="*/ 396587 h 432640"/>
              <a:gd name="connsiteX22" fmla="*/ 349117 w 504779"/>
              <a:gd name="connsiteY22" fmla="*/ 372552 h 432640"/>
              <a:gd name="connsiteX23" fmla="*/ 373152 w 504779"/>
              <a:gd name="connsiteY23" fmla="*/ 371350 h 432640"/>
              <a:gd name="connsiteX24" fmla="*/ 373152 w 504779"/>
              <a:gd name="connsiteY24" fmla="*/ 395385 h 432640"/>
              <a:gd name="connsiteX25" fmla="*/ 325081 w 504779"/>
              <a:gd name="connsiteY25" fmla="*/ 336498 h 432640"/>
              <a:gd name="connsiteX26" fmla="*/ 325081 w 504779"/>
              <a:gd name="connsiteY26" fmla="*/ 312463 h 432640"/>
              <a:gd name="connsiteX27" fmla="*/ 349117 w 504779"/>
              <a:gd name="connsiteY27" fmla="*/ 311261 h 432640"/>
              <a:gd name="connsiteX28" fmla="*/ 349117 w 504779"/>
              <a:gd name="connsiteY28" fmla="*/ 335296 h 432640"/>
              <a:gd name="connsiteX29" fmla="*/ 325081 w 504779"/>
              <a:gd name="connsiteY29" fmla="*/ 336498 h 432640"/>
              <a:gd name="connsiteX30" fmla="*/ 325081 w 504779"/>
              <a:gd name="connsiteY30" fmla="*/ 396587 h 432640"/>
              <a:gd name="connsiteX31" fmla="*/ 301046 w 504779"/>
              <a:gd name="connsiteY31" fmla="*/ 395385 h 432640"/>
              <a:gd name="connsiteX32" fmla="*/ 301046 w 504779"/>
              <a:gd name="connsiteY32" fmla="*/ 372552 h 432640"/>
              <a:gd name="connsiteX33" fmla="*/ 313063 w 504779"/>
              <a:gd name="connsiteY33" fmla="*/ 372552 h 432640"/>
              <a:gd name="connsiteX34" fmla="*/ 325081 w 504779"/>
              <a:gd name="connsiteY34" fmla="*/ 372552 h 432640"/>
              <a:gd name="connsiteX35" fmla="*/ 325081 w 504779"/>
              <a:gd name="connsiteY35" fmla="*/ 396587 h 432640"/>
              <a:gd name="connsiteX36" fmla="*/ 277010 w 504779"/>
              <a:gd name="connsiteY36" fmla="*/ 311261 h 432640"/>
              <a:gd name="connsiteX37" fmla="*/ 301046 w 504779"/>
              <a:gd name="connsiteY37" fmla="*/ 312463 h 432640"/>
              <a:gd name="connsiteX38" fmla="*/ 301046 w 504779"/>
              <a:gd name="connsiteY38" fmla="*/ 336498 h 432640"/>
              <a:gd name="connsiteX39" fmla="*/ 277010 w 504779"/>
              <a:gd name="connsiteY39" fmla="*/ 335296 h 432640"/>
              <a:gd name="connsiteX40" fmla="*/ 277010 w 504779"/>
              <a:gd name="connsiteY40" fmla="*/ 311261 h 432640"/>
              <a:gd name="connsiteX41" fmla="*/ 277010 w 504779"/>
              <a:gd name="connsiteY41" fmla="*/ 392381 h 432640"/>
              <a:gd name="connsiteX42" fmla="*/ 252975 w 504779"/>
              <a:gd name="connsiteY42" fmla="*/ 388175 h 432640"/>
              <a:gd name="connsiteX43" fmla="*/ 252975 w 504779"/>
              <a:gd name="connsiteY43" fmla="*/ 368946 h 432640"/>
              <a:gd name="connsiteX44" fmla="*/ 277010 w 504779"/>
              <a:gd name="connsiteY44" fmla="*/ 371350 h 432640"/>
              <a:gd name="connsiteX45" fmla="*/ 277010 w 504779"/>
              <a:gd name="connsiteY45" fmla="*/ 392381 h 432640"/>
              <a:gd name="connsiteX46" fmla="*/ 228939 w 504779"/>
              <a:gd name="connsiteY46" fmla="*/ 328086 h 432640"/>
              <a:gd name="connsiteX47" fmla="*/ 228939 w 504779"/>
              <a:gd name="connsiteY47" fmla="*/ 304651 h 432640"/>
              <a:gd name="connsiteX48" fmla="*/ 252975 w 504779"/>
              <a:gd name="connsiteY48" fmla="*/ 308256 h 432640"/>
              <a:gd name="connsiteX49" fmla="*/ 252975 w 504779"/>
              <a:gd name="connsiteY49" fmla="*/ 332292 h 432640"/>
              <a:gd name="connsiteX50" fmla="*/ 228939 w 504779"/>
              <a:gd name="connsiteY50" fmla="*/ 328086 h 432640"/>
              <a:gd name="connsiteX51" fmla="*/ 228939 w 504779"/>
              <a:gd name="connsiteY51" fmla="*/ 380964 h 432640"/>
              <a:gd name="connsiteX52" fmla="*/ 204903 w 504779"/>
              <a:gd name="connsiteY52" fmla="*/ 360534 h 432640"/>
              <a:gd name="connsiteX53" fmla="*/ 204903 w 504779"/>
              <a:gd name="connsiteY53" fmla="*/ 359332 h 432640"/>
              <a:gd name="connsiteX54" fmla="*/ 205504 w 504779"/>
              <a:gd name="connsiteY54" fmla="*/ 359332 h 432640"/>
              <a:gd name="connsiteX55" fmla="*/ 210311 w 504779"/>
              <a:gd name="connsiteY55" fmla="*/ 360534 h 432640"/>
              <a:gd name="connsiteX56" fmla="*/ 228939 w 504779"/>
              <a:gd name="connsiteY56" fmla="*/ 364740 h 432640"/>
              <a:gd name="connsiteX57" fmla="*/ 228939 w 504779"/>
              <a:gd name="connsiteY57" fmla="*/ 380964 h 432640"/>
              <a:gd name="connsiteX58" fmla="*/ 132797 w 504779"/>
              <a:gd name="connsiteY58" fmla="*/ 299243 h 432640"/>
              <a:gd name="connsiteX59" fmla="*/ 144814 w 504779"/>
              <a:gd name="connsiteY59" fmla="*/ 299844 h 432640"/>
              <a:gd name="connsiteX60" fmla="*/ 144814 w 504779"/>
              <a:gd name="connsiteY60" fmla="*/ 300445 h 432640"/>
              <a:gd name="connsiteX61" fmla="*/ 150823 w 504779"/>
              <a:gd name="connsiteY61" fmla="*/ 323880 h 432640"/>
              <a:gd name="connsiteX62" fmla="*/ 132797 w 504779"/>
              <a:gd name="connsiteY62" fmla="*/ 322678 h 432640"/>
              <a:gd name="connsiteX63" fmla="*/ 132797 w 504779"/>
              <a:gd name="connsiteY63" fmla="*/ 299243 h 432640"/>
              <a:gd name="connsiteX64" fmla="*/ 108761 w 504779"/>
              <a:gd name="connsiteY64" fmla="*/ 227136 h 432640"/>
              <a:gd name="connsiteX65" fmla="*/ 132797 w 504779"/>
              <a:gd name="connsiteY65" fmla="*/ 230742 h 432640"/>
              <a:gd name="connsiteX66" fmla="*/ 132797 w 504779"/>
              <a:gd name="connsiteY66" fmla="*/ 254777 h 432640"/>
              <a:gd name="connsiteX67" fmla="*/ 108761 w 504779"/>
              <a:gd name="connsiteY67" fmla="*/ 250571 h 432640"/>
              <a:gd name="connsiteX68" fmla="*/ 108761 w 504779"/>
              <a:gd name="connsiteY68" fmla="*/ 227136 h 432640"/>
              <a:gd name="connsiteX69" fmla="*/ 108761 w 504779"/>
              <a:gd name="connsiteY69" fmla="*/ 320274 h 432640"/>
              <a:gd name="connsiteX70" fmla="*/ 84725 w 504779"/>
              <a:gd name="connsiteY70" fmla="*/ 316068 h 432640"/>
              <a:gd name="connsiteX71" fmla="*/ 84725 w 504779"/>
              <a:gd name="connsiteY71" fmla="*/ 292633 h 432640"/>
              <a:gd name="connsiteX72" fmla="*/ 108761 w 504779"/>
              <a:gd name="connsiteY72" fmla="*/ 296239 h 432640"/>
              <a:gd name="connsiteX73" fmla="*/ 108761 w 504779"/>
              <a:gd name="connsiteY73" fmla="*/ 320274 h 432640"/>
              <a:gd name="connsiteX74" fmla="*/ 60690 w 504779"/>
              <a:gd name="connsiteY74" fmla="*/ 222329 h 432640"/>
              <a:gd name="connsiteX75" fmla="*/ 60690 w 504779"/>
              <a:gd name="connsiteY75" fmla="*/ 211513 h 432640"/>
              <a:gd name="connsiteX76" fmla="*/ 84725 w 504779"/>
              <a:gd name="connsiteY76" fmla="*/ 220526 h 432640"/>
              <a:gd name="connsiteX77" fmla="*/ 84725 w 504779"/>
              <a:gd name="connsiteY77" fmla="*/ 242759 h 432640"/>
              <a:gd name="connsiteX78" fmla="*/ 60690 w 504779"/>
              <a:gd name="connsiteY78" fmla="*/ 222329 h 432640"/>
              <a:gd name="connsiteX79" fmla="*/ 60690 w 504779"/>
              <a:gd name="connsiteY79" fmla="*/ 308857 h 432640"/>
              <a:gd name="connsiteX80" fmla="*/ 36654 w 504779"/>
              <a:gd name="connsiteY80" fmla="*/ 288427 h 432640"/>
              <a:gd name="connsiteX81" fmla="*/ 36654 w 504779"/>
              <a:gd name="connsiteY81" fmla="*/ 277611 h 432640"/>
              <a:gd name="connsiteX82" fmla="*/ 60690 w 504779"/>
              <a:gd name="connsiteY82" fmla="*/ 286624 h 432640"/>
              <a:gd name="connsiteX83" fmla="*/ 60690 w 504779"/>
              <a:gd name="connsiteY83" fmla="*/ 308857 h 432640"/>
              <a:gd name="connsiteX84" fmla="*/ 36654 w 504779"/>
              <a:gd name="connsiteY84" fmla="*/ 121380 h 432640"/>
              <a:gd name="connsiteX85" fmla="*/ 60690 w 504779"/>
              <a:gd name="connsiteY85" fmla="*/ 130393 h 432640"/>
              <a:gd name="connsiteX86" fmla="*/ 60690 w 504779"/>
              <a:gd name="connsiteY86" fmla="*/ 152626 h 432640"/>
              <a:gd name="connsiteX87" fmla="*/ 36654 w 504779"/>
              <a:gd name="connsiteY87" fmla="*/ 132196 h 432640"/>
              <a:gd name="connsiteX88" fmla="*/ 36654 w 504779"/>
              <a:gd name="connsiteY88" fmla="*/ 121380 h 432640"/>
              <a:gd name="connsiteX89" fmla="*/ 108761 w 504779"/>
              <a:gd name="connsiteY89" fmla="*/ 140608 h 432640"/>
              <a:gd name="connsiteX90" fmla="*/ 108761 w 504779"/>
              <a:gd name="connsiteY90" fmla="*/ 164644 h 432640"/>
              <a:gd name="connsiteX91" fmla="*/ 84725 w 504779"/>
              <a:gd name="connsiteY91" fmla="*/ 160438 h 432640"/>
              <a:gd name="connsiteX92" fmla="*/ 84725 w 504779"/>
              <a:gd name="connsiteY92" fmla="*/ 137003 h 432640"/>
              <a:gd name="connsiteX93" fmla="*/ 108761 w 504779"/>
              <a:gd name="connsiteY93" fmla="*/ 140608 h 432640"/>
              <a:gd name="connsiteX94" fmla="*/ 168850 w 504779"/>
              <a:gd name="connsiteY94" fmla="*/ 36053 h 432640"/>
              <a:gd name="connsiteX95" fmla="*/ 301046 w 504779"/>
              <a:gd name="connsiteY95" fmla="*/ 72107 h 432640"/>
              <a:gd name="connsiteX96" fmla="*/ 168850 w 504779"/>
              <a:gd name="connsiteY96" fmla="*/ 108160 h 432640"/>
              <a:gd name="connsiteX97" fmla="*/ 36654 w 504779"/>
              <a:gd name="connsiteY97" fmla="*/ 72107 h 432640"/>
              <a:gd name="connsiteX98" fmla="*/ 168850 w 504779"/>
              <a:gd name="connsiteY98" fmla="*/ 36053 h 432640"/>
              <a:gd name="connsiteX99" fmla="*/ 204903 w 504779"/>
              <a:gd name="connsiteY99" fmla="*/ 320875 h 432640"/>
              <a:gd name="connsiteX100" fmla="*/ 180868 w 504779"/>
              <a:gd name="connsiteY100" fmla="*/ 300445 h 432640"/>
              <a:gd name="connsiteX101" fmla="*/ 180868 w 504779"/>
              <a:gd name="connsiteY101" fmla="*/ 289629 h 432640"/>
              <a:gd name="connsiteX102" fmla="*/ 204903 w 504779"/>
              <a:gd name="connsiteY102" fmla="*/ 298642 h 432640"/>
              <a:gd name="connsiteX103" fmla="*/ 204903 w 504779"/>
              <a:gd name="connsiteY103" fmla="*/ 320875 h 432640"/>
              <a:gd name="connsiteX104" fmla="*/ 277010 w 504779"/>
              <a:gd name="connsiteY104" fmla="*/ 152626 h 432640"/>
              <a:gd name="connsiteX105" fmla="*/ 277010 w 504779"/>
              <a:gd name="connsiteY105" fmla="*/ 130994 h 432640"/>
              <a:gd name="connsiteX106" fmla="*/ 301046 w 504779"/>
              <a:gd name="connsiteY106" fmla="*/ 121380 h 432640"/>
              <a:gd name="connsiteX107" fmla="*/ 301046 w 504779"/>
              <a:gd name="connsiteY107" fmla="*/ 132196 h 432640"/>
              <a:gd name="connsiteX108" fmla="*/ 277010 w 504779"/>
              <a:gd name="connsiteY108" fmla="*/ 152626 h 432640"/>
              <a:gd name="connsiteX109" fmla="*/ 228939 w 504779"/>
              <a:gd name="connsiteY109" fmla="*/ 164043 h 432640"/>
              <a:gd name="connsiteX110" fmla="*/ 228939 w 504779"/>
              <a:gd name="connsiteY110" fmla="*/ 140608 h 432640"/>
              <a:gd name="connsiteX111" fmla="*/ 252975 w 504779"/>
              <a:gd name="connsiteY111" fmla="*/ 137003 h 432640"/>
              <a:gd name="connsiteX112" fmla="*/ 252975 w 504779"/>
              <a:gd name="connsiteY112" fmla="*/ 159837 h 432640"/>
              <a:gd name="connsiteX113" fmla="*/ 228939 w 504779"/>
              <a:gd name="connsiteY113" fmla="*/ 164043 h 432640"/>
              <a:gd name="connsiteX114" fmla="*/ 180868 w 504779"/>
              <a:gd name="connsiteY114" fmla="*/ 168249 h 432640"/>
              <a:gd name="connsiteX115" fmla="*/ 180868 w 504779"/>
              <a:gd name="connsiteY115" fmla="*/ 144214 h 432640"/>
              <a:gd name="connsiteX116" fmla="*/ 204903 w 504779"/>
              <a:gd name="connsiteY116" fmla="*/ 143012 h 432640"/>
              <a:gd name="connsiteX117" fmla="*/ 204903 w 504779"/>
              <a:gd name="connsiteY117" fmla="*/ 167047 h 432640"/>
              <a:gd name="connsiteX118" fmla="*/ 180868 w 504779"/>
              <a:gd name="connsiteY118" fmla="*/ 168249 h 432640"/>
              <a:gd name="connsiteX119" fmla="*/ 132797 w 504779"/>
              <a:gd name="connsiteY119" fmla="*/ 167047 h 432640"/>
              <a:gd name="connsiteX120" fmla="*/ 132797 w 504779"/>
              <a:gd name="connsiteY120" fmla="*/ 143012 h 432640"/>
              <a:gd name="connsiteX121" fmla="*/ 156832 w 504779"/>
              <a:gd name="connsiteY121" fmla="*/ 144214 h 432640"/>
              <a:gd name="connsiteX122" fmla="*/ 156832 w 504779"/>
              <a:gd name="connsiteY122" fmla="*/ 168249 h 432640"/>
              <a:gd name="connsiteX123" fmla="*/ 132797 w 504779"/>
              <a:gd name="connsiteY123" fmla="*/ 167047 h 432640"/>
              <a:gd name="connsiteX124" fmla="*/ 445259 w 504779"/>
              <a:gd name="connsiteY124" fmla="*/ 240356 h 432640"/>
              <a:gd name="connsiteX125" fmla="*/ 313063 w 504779"/>
              <a:gd name="connsiteY125" fmla="*/ 276409 h 432640"/>
              <a:gd name="connsiteX126" fmla="*/ 180868 w 504779"/>
              <a:gd name="connsiteY126" fmla="*/ 240356 h 432640"/>
              <a:gd name="connsiteX127" fmla="*/ 313063 w 504779"/>
              <a:gd name="connsiteY127" fmla="*/ 204302 h 432640"/>
              <a:gd name="connsiteX128" fmla="*/ 445259 w 504779"/>
              <a:gd name="connsiteY128" fmla="*/ 240356 h 432640"/>
              <a:gd name="connsiteX129" fmla="*/ 481313 w 504779"/>
              <a:gd name="connsiteY129" fmla="*/ 258383 h 432640"/>
              <a:gd name="connsiteX130" fmla="*/ 481313 w 504779"/>
              <a:gd name="connsiteY130" fmla="*/ 240356 h 432640"/>
              <a:gd name="connsiteX131" fmla="*/ 415816 w 504779"/>
              <a:gd name="connsiteY131" fmla="*/ 180267 h 432640"/>
              <a:gd name="connsiteX132" fmla="*/ 359933 w 504779"/>
              <a:gd name="connsiteY132" fmla="*/ 170653 h 432640"/>
              <a:gd name="connsiteX133" fmla="*/ 360534 w 504779"/>
              <a:gd name="connsiteY133" fmla="*/ 162240 h 432640"/>
              <a:gd name="connsiteX134" fmla="*/ 336498 w 504779"/>
              <a:gd name="connsiteY134" fmla="*/ 120178 h 432640"/>
              <a:gd name="connsiteX135" fmla="*/ 336498 w 504779"/>
              <a:gd name="connsiteY135" fmla="*/ 72107 h 432640"/>
              <a:gd name="connsiteX136" fmla="*/ 271001 w 504779"/>
              <a:gd name="connsiteY136" fmla="*/ 12018 h 432640"/>
              <a:gd name="connsiteX137" fmla="*/ 168249 w 504779"/>
              <a:gd name="connsiteY137" fmla="*/ 0 h 432640"/>
              <a:gd name="connsiteX138" fmla="*/ 0 w 504779"/>
              <a:gd name="connsiteY138" fmla="*/ 72107 h 432640"/>
              <a:gd name="connsiteX139" fmla="*/ 0 w 504779"/>
              <a:gd name="connsiteY139" fmla="*/ 132196 h 432640"/>
              <a:gd name="connsiteX140" fmla="*/ 24036 w 504779"/>
              <a:gd name="connsiteY140" fmla="*/ 174258 h 432640"/>
              <a:gd name="connsiteX141" fmla="*/ 24036 w 504779"/>
              <a:gd name="connsiteY141" fmla="*/ 185675 h 432640"/>
              <a:gd name="connsiteX142" fmla="*/ 0 w 504779"/>
              <a:gd name="connsiteY142" fmla="*/ 228338 h 432640"/>
              <a:gd name="connsiteX143" fmla="*/ 0 w 504779"/>
              <a:gd name="connsiteY143" fmla="*/ 288427 h 432640"/>
              <a:gd name="connsiteX144" fmla="*/ 65497 w 504779"/>
              <a:gd name="connsiteY144" fmla="*/ 348516 h 432640"/>
              <a:gd name="connsiteX145" fmla="*/ 168249 w 504779"/>
              <a:gd name="connsiteY145" fmla="*/ 360534 h 432640"/>
              <a:gd name="connsiteX146" fmla="*/ 233746 w 504779"/>
              <a:gd name="connsiteY146" fmla="*/ 420623 h 432640"/>
              <a:gd name="connsiteX147" fmla="*/ 336498 w 504779"/>
              <a:gd name="connsiteY147" fmla="*/ 432641 h 432640"/>
              <a:gd name="connsiteX148" fmla="*/ 504747 w 504779"/>
              <a:gd name="connsiteY148" fmla="*/ 360534 h 432640"/>
              <a:gd name="connsiteX149" fmla="*/ 504747 w 504779"/>
              <a:gd name="connsiteY149" fmla="*/ 300445 h 432640"/>
              <a:gd name="connsiteX150" fmla="*/ 481313 w 504779"/>
              <a:gd name="connsiteY150" fmla="*/ 258383 h 43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04779" h="432640">
                <a:moveTo>
                  <a:pt x="469295" y="360534"/>
                </a:moveTo>
                <a:cubicBezTo>
                  <a:pt x="469295" y="368345"/>
                  <a:pt x="460281" y="375556"/>
                  <a:pt x="445259" y="380964"/>
                </a:cubicBezTo>
                <a:lnTo>
                  <a:pt x="445259" y="359332"/>
                </a:lnTo>
                <a:cubicBezTo>
                  <a:pt x="453672" y="356928"/>
                  <a:pt x="462084" y="353323"/>
                  <a:pt x="469295" y="349718"/>
                </a:cubicBezTo>
                <a:lnTo>
                  <a:pt x="469295" y="360534"/>
                </a:lnTo>
                <a:close/>
                <a:moveTo>
                  <a:pt x="421224" y="320875"/>
                </a:moveTo>
                <a:lnTo>
                  <a:pt x="421224" y="299243"/>
                </a:lnTo>
                <a:cubicBezTo>
                  <a:pt x="429636" y="296839"/>
                  <a:pt x="438049" y="293234"/>
                  <a:pt x="445259" y="289629"/>
                </a:cubicBezTo>
                <a:lnTo>
                  <a:pt x="445259" y="300445"/>
                </a:lnTo>
                <a:cubicBezTo>
                  <a:pt x="445259" y="308256"/>
                  <a:pt x="436246" y="315467"/>
                  <a:pt x="421224" y="320875"/>
                </a:cubicBezTo>
                <a:close/>
                <a:moveTo>
                  <a:pt x="421224" y="388175"/>
                </a:moveTo>
                <a:cubicBezTo>
                  <a:pt x="414013" y="389977"/>
                  <a:pt x="405600" y="391179"/>
                  <a:pt x="397188" y="392381"/>
                </a:cubicBezTo>
                <a:lnTo>
                  <a:pt x="397188" y="368946"/>
                </a:lnTo>
                <a:cubicBezTo>
                  <a:pt x="405000" y="367744"/>
                  <a:pt x="413412" y="366543"/>
                  <a:pt x="421224" y="365341"/>
                </a:cubicBezTo>
                <a:lnTo>
                  <a:pt x="421224" y="388175"/>
                </a:lnTo>
                <a:close/>
                <a:moveTo>
                  <a:pt x="373152" y="308857"/>
                </a:moveTo>
                <a:cubicBezTo>
                  <a:pt x="380964" y="307655"/>
                  <a:pt x="389376" y="306454"/>
                  <a:pt x="397188" y="305252"/>
                </a:cubicBezTo>
                <a:lnTo>
                  <a:pt x="397188" y="328086"/>
                </a:lnTo>
                <a:cubicBezTo>
                  <a:pt x="389977" y="329888"/>
                  <a:pt x="381565" y="331090"/>
                  <a:pt x="373152" y="332292"/>
                </a:cubicBezTo>
                <a:lnTo>
                  <a:pt x="373152" y="308857"/>
                </a:lnTo>
                <a:close/>
                <a:moveTo>
                  <a:pt x="373152" y="395385"/>
                </a:moveTo>
                <a:cubicBezTo>
                  <a:pt x="365341" y="395986"/>
                  <a:pt x="357529" y="396587"/>
                  <a:pt x="349117" y="396587"/>
                </a:cubicBezTo>
                <a:lnTo>
                  <a:pt x="349117" y="372552"/>
                </a:lnTo>
                <a:cubicBezTo>
                  <a:pt x="356328" y="372552"/>
                  <a:pt x="364740" y="371951"/>
                  <a:pt x="373152" y="371350"/>
                </a:cubicBezTo>
                <a:lnTo>
                  <a:pt x="373152" y="395385"/>
                </a:lnTo>
                <a:close/>
                <a:moveTo>
                  <a:pt x="325081" y="336498"/>
                </a:moveTo>
                <a:lnTo>
                  <a:pt x="325081" y="312463"/>
                </a:lnTo>
                <a:cubicBezTo>
                  <a:pt x="332292" y="312463"/>
                  <a:pt x="340704" y="311862"/>
                  <a:pt x="349117" y="311261"/>
                </a:cubicBezTo>
                <a:lnTo>
                  <a:pt x="349117" y="335296"/>
                </a:lnTo>
                <a:cubicBezTo>
                  <a:pt x="341305" y="335897"/>
                  <a:pt x="333494" y="335897"/>
                  <a:pt x="325081" y="336498"/>
                </a:cubicBezTo>
                <a:close/>
                <a:moveTo>
                  <a:pt x="325081" y="396587"/>
                </a:moveTo>
                <a:cubicBezTo>
                  <a:pt x="316669" y="396587"/>
                  <a:pt x="308857" y="395986"/>
                  <a:pt x="301046" y="395385"/>
                </a:cubicBezTo>
                <a:lnTo>
                  <a:pt x="301046" y="372552"/>
                </a:lnTo>
                <a:cubicBezTo>
                  <a:pt x="305252" y="372552"/>
                  <a:pt x="308857" y="372552"/>
                  <a:pt x="313063" y="372552"/>
                </a:cubicBezTo>
                <a:cubicBezTo>
                  <a:pt x="316669" y="372552"/>
                  <a:pt x="320875" y="372552"/>
                  <a:pt x="325081" y="372552"/>
                </a:cubicBezTo>
                <a:lnTo>
                  <a:pt x="325081" y="396587"/>
                </a:lnTo>
                <a:close/>
                <a:moveTo>
                  <a:pt x="277010" y="311261"/>
                </a:moveTo>
                <a:cubicBezTo>
                  <a:pt x="284822" y="311862"/>
                  <a:pt x="292633" y="312463"/>
                  <a:pt x="301046" y="312463"/>
                </a:cubicBezTo>
                <a:lnTo>
                  <a:pt x="301046" y="336498"/>
                </a:lnTo>
                <a:cubicBezTo>
                  <a:pt x="292633" y="336498"/>
                  <a:pt x="284822" y="335897"/>
                  <a:pt x="277010" y="335296"/>
                </a:cubicBezTo>
                <a:lnTo>
                  <a:pt x="277010" y="311261"/>
                </a:lnTo>
                <a:close/>
                <a:moveTo>
                  <a:pt x="277010" y="392381"/>
                </a:moveTo>
                <a:cubicBezTo>
                  <a:pt x="268598" y="391179"/>
                  <a:pt x="260185" y="389977"/>
                  <a:pt x="252975" y="388175"/>
                </a:cubicBezTo>
                <a:lnTo>
                  <a:pt x="252975" y="368946"/>
                </a:lnTo>
                <a:cubicBezTo>
                  <a:pt x="260786" y="370148"/>
                  <a:pt x="268598" y="370749"/>
                  <a:pt x="277010" y="371350"/>
                </a:cubicBezTo>
                <a:lnTo>
                  <a:pt x="277010" y="392381"/>
                </a:lnTo>
                <a:close/>
                <a:moveTo>
                  <a:pt x="228939" y="328086"/>
                </a:moveTo>
                <a:lnTo>
                  <a:pt x="228939" y="304651"/>
                </a:lnTo>
                <a:cubicBezTo>
                  <a:pt x="236750" y="305853"/>
                  <a:pt x="244562" y="307655"/>
                  <a:pt x="252975" y="308256"/>
                </a:cubicBezTo>
                <a:lnTo>
                  <a:pt x="252975" y="332292"/>
                </a:lnTo>
                <a:cubicBezTo>
                  <a:pt x="244562" y="331090"/>
                  <a:pt x="236150" y="329888"/>
                  <a:pt x="228939" y="328086"/>
                </a:cubicBezTo>
                <a:close/>
                <a:moveTo>
                  <a:pt x="228939" y="380964"/>
                </a:moveTo>
                <a:cubicBezTo>
                  <a:pt x="213917" y="374955"/>
                  <a:pt x="204903" y="367744"/>
                  <a:pt x="204903" y="360534"/>
                </a:cubicBezTo>
                <a:lnTo>
                  <a:pt x="204903" y="359332"/>
                </a:lnTo>
                <a:cubicBezTo>
                  <a:pt x="204903" y="359332"/>
                  <a:pt x="204903" y="359332"/>
                  <a:pt x="205504" y="359332"/>
                </a:cubicBezTo>
                <a:cubicBezTo>
                  <a:pt x="207307" y="359933"/>
                  <a:pt x="208509" y="360534"/>
                  <a:pt x="210311" y="360534"/>
                </a:cubicBezTo>
                <a:cubicBezTo>
                  <a:pt x="216320" y="362336"/>
                  <a:pt x="222329" y="363538"/>
                  <a:pt x="228939" y="364740"/>
                </a:cubicBezTo>
                <a:lnTo>
                  <a:pt x="228939" y="380964"/>
                </a:lnTo>
                <a:close/>
                <a:moveTo>
                  <a:pt x="132797" y="299243"/>
                </a:moveTo>
                <a:cubicBezTo>
                  <a:pt x="137003" y="299243"/>
                  <a:pt x="140608" y="299844"/>
                  <a:pt x="144814" y="299844"/>
                </a:cubicBezTo>
                <a:lnTo>
                  <a:pt x="144814" y="300445"/>
                </a:lnTo>
                <a:cubicBezTo>
                  <a:pt x="144814" y="308857"/>
                  <a:pt x="146617" y="317270"/>
                  <a:pt x="150823" y="323880"/>
                </a:cubicBezTo>
                <a:cubicBezTo>
                  <a:pt x="144814" y="323880"/>
                  <a:pt x="138806" y="323279"/>
                  <a:pt x="132797" y="322678"/>
                </a:cubicBezTo>
                <a:lnTo>
                  <a:pt x="132797" y="299243"/>
                </a:lnTo>
                <a:close/>
                <a:moveTo>
                  <a:pt x="108761" y="227136"/>
                </a:moveTo>
                <a:cubicBezTo>
                  <a:pt x="116573" y="228338"/>
                  <a:pt x="124384" y="230141"/>
                  <a:pt x="132797" y="230742"/>
                </a:cubicBezTo>
                <a:lnTo>
                  <a:pt x="132797" y="254777"/>
                </a:lnTo>
                <a:cubicBezTo>
                  <a:pt x="124384" y="253575"/>
                  <a:pt x="115972" y="252374"/>
                  <a:pt x="108761" y="250571"/>
                </a:cubicBezTo>
                <a:lnTo>
                  <a:pt x="108761" y="227136"/>
                </a:lnTo>
                <a:close/>
                <a:moveTo>
                  <a:pt x="108761" y="320274"/>
                </a:moveTo>
                <a:cubicBezTo>
                  <a:pt x="100349" y="319072"/>
                  <a:pt x="91936" y="317871"/>
                  <a:pt x="84725" y="316068"/>
                </a:cubicBezTo>
                <a:lnTo>
                  <a:pt x="84725" y="292633"/>
                </a:lnTo>
                <a:cubicBezTo>
                  <a:pt x="92537" y="293835"/>
                  <a:pt x="100349" y="295638"/>
                  <a:pt x="108761" y="296239"/>
                </a:cubicBezTo>
                <a:lnTo>
                  <a:pt x="108761" y="320274"/>
                </a:lnTo>
                <a:close/>
                <a:moveTo>
                  <a:pt x="60690" y="222329"/>
                </a:moveTo>
                <a:lnTo>
                  <a:pt x="60690" y="211513"/>
                </a:lnTo>
                <a:cubicBezTo>
                  <a:pt x="67901" y="215118"/>
                  <a:pt x="75712" y="218123"/>
                  <a:pt x="84725" y="220526"/>
                </a:cubicBezTo>
                <a:lnTo>
                  <a:pt x="84725" y="242759"/>
                </a:lnTo>
                <a:cubicBezTo>
                  <a:pt x="69703" y="237351"/>
                  <a:pt x="60690" y="230141"/>
                  <a:pt x="60690" y="222329"/>
                </a:cubicBezTo>
                <a:close/>
                <a:moveTo>
                  <a:pt x="60690" y="308857"/>
                </a:moveTo>
                <a:cubicBezTo>
                  <a:pt x="45668" y="302848"/>
                  <a:pt x="36654" y="295638"/>
                  <a:pt x="36654" y="288427"/>
                </a:cubicBezTo>
                <a:lnTo>
                  <a:pt x="36654" y="277611"/>
                </a:lnTo>
                <a:cubicBezTo>
                  <a:pt x="43865" y="281216"/>
                  <a:pt x="51677" y="284221"/>
                  <a:pt x="60690" y="286624"/>
                </a:cubicBezTo>
                <a:lnTo>
                  <a:pt x="60690" y="308857"/>
                </a:lnTo>
                <a:close/>
                <a:moveTo>
                  <a:pt x="36654" y="121380"/>
                </a:moveTo>
                <a:cubicBezTo>
                  <a:pt x="43865" y="124985"/>
                  <a:pt x="51677" y="127989"/>
                  <a:pt x="60690" y="130393"/>
                </a:cubicBezTo>
                <a:lnTo>
                  <a:pt x="60690" y="152626"/>
                </a:lnTo>
                <a:cubicBezTo>
                  <a:pt x="45668" y="146617"/>
                  <a:pt x="36654" y="139406"/>
                  <a:pt x="36654" y="132196"/>
                </a:cubicBezTo>
                <a:lnTo>
                  <a:pt x="36654" y="121380"/>
                </a:lnTo>
                <a:close/>
                <a:moveTo>
                  <a:pt x="108761" y="140608"/>
                </a:moveTo>
                <a:lnTo>
                  <a:pt x="108761" y="164644"/>
                </a:lnTo>
                <a:cubicBezTo>
                  <a:pt x="100349" y="163442"/>
                  <a:pt x="91936" y="162240"/>
                  <a:pt x="84725" y="160438"/>
                </a:cubicBezTo>
                <a:lnTo>
                  <a:pt x="84725" y="137003"/>
                </a:lnTo>
                <a:cubicBezTo>
                  <a:pt x="92537" y="138205"/>
                  <a:pt x="100349" y="139406"/>
                  <a:pt x="108761" y="140608"/>
                </a:cubicBezTo>
                <a:close/>
                <a:moveTo>
                  <a:pt x="168850" y="36053"/>
                </a:moveTo>
                <a:cubicBezTo>
                  <a:pt x="242159" y="36053"/>
                  <a:pt x="301046" y="52277"/>
                  <a:pt x="301046" y="72107"/>
                </a:cubicBezTo>
                <a:cubicBezTo>
                  <a:pt x="301046" y="91936"/>
                  <a:pt x="242159" y="108160"/>
                  <a:pt x="168850" y="108160"/>
                </a:cubicBezTo>
                <a:cubicBezTo>
                  <a:pt x="95541" y="108160"/>
                  <a:pt x="36654" y="91936"/>
                  <a:pt x="36654" y="72107"/>
                </a:cubicBezTo>
                <a:cubicBezTo>
                  <a:pt x="36654" y="52277"/>
                  <a:pt x="95541" y="36053"/>
                  <a:pt x="168850" y="36053"/>
                </a:cubicBezTo>
                <a:close/>
                <a:moveTo>
                  <a:pt x="204903" y="320875"/>
                </a:moveTo>
                <a:cubicBezTo>
                  <a:pt x="189881" y="314866"/>
                  <a:pt x="180868" y="307655"/>
                  <a:pt x="180868" y="300445"/>
                </a:cubicBezTo>
                <a:lnTo>
                  <a:pt x="180868" y="289629"/>
                </a:lnTo>
                <a:cubicBezTo>
                  <a:pt x="188078" y="293234"/>
                  <a:pt x="195890" y="296239"/>
                  <a:pt x="204903" y="298642"/>
                </a:cubicBezTo>
                <a:lnTo>
                  <a:pt x="204903" y="320875"/>
                </a:lnTo>
                <a:close/>
                <a:moveTo>
                  <a:pt x="277010" y="152626"/>
                </a:moveTo>
                <a:lnTo>
                  <a:pt x="277010" y="130994"/>
                </a:lnTo>
                <a:cubicBezTo>
                  <a:pt x="285423" y="128590"/>
                  <a:pt x="293835" y="124985"/>
                  <a:pt x="301046" y="121380"/>
                </a:cubicBezTo>
                <a:lnTo>
                  <a:pt x="301046" y="132196"/>
                </a:lnTo>
                <a:cubicBezTo>
                  <a:pt x="301046" y="140007"/>
                  <a:pt x="292032" y="147218"/>
                  <a:pt x="277010" y="152626"/>
                </a:cubicBezTo>
                <a:close/>
                <a:moveTo>
                  <a:pt x="228939" y="164043"/>
                </a:moveTo>
                <a:lnTo>
                  <a:pt x="228939" y="140608"/>
                </a:lnTo>
                <a:cubicBezTo>
                  <a:pt x="236750" y="139406"/>
                  <a:pt x="245163" y="138205"/>
                  <a:pt x="252975" y="137003"/>
                </a:cubicBezTo>
                <a:lnTo>
                  <a:pt x="252975" y="159837"/>
                </a:lnTo>
                <a:cubicBezTo>
                  <a:pt x="245764" y="161639"/>
                  <a:pt x="237351" y="162841"/>
                  <a:pt x="228939" y="164043"/>
                </a:cubicBezTo>
                <a:close/>
                <a:moveTo>
                  <a:pt x="180868" y="168249"/>
                </a:moveTo>
                <a:lnTo>
                  <a:pt x="180868" y="144214"/>
                </a:lnTo>
                <a:cubicBezTo>
                  <a:pt x="188078" y="144214"/>
                  <a:pt x="196491" y="143613"/>
                  <a:pt x="204903" y="143012"/>
                </a:cubicBezTo>
                <a:lnTo>
                  <a:pt x="204903" y="167047"/>
                </a:lnTo>
                <a:cubicBezTo>
                  <a:pt x="197092" y="167648"/>
                  <a:pt x="189280" y="167648"/>
                  <a:pt x="180868" y="168249"/>
                </a:cubicBezTo>
                <a:close/>
                <a:moveTo>
                  <a:pt x="132797" y="167047"/>
                </a:moveTo>
                <a:lnTo>
                  <a:pt x="132797" y="143012"/>
                </a:lnTo>
                <a:cubicBezTo>
                  <a:pt x="140608" y="143613"/>
                  <a:pt x="148420" y="144214"/>
                  <a:pt x="156832" y="144214"/>
                </a:cubicBezTo>
                <a:lnTo>
                  <a:pt x="156832" y="168249"/>
                </a:lnTo>
                <a:cubicBezTo>
                  <a:pt x="148420" y="167648"/>
                  <a:pt x="140608" y="167648"/>
                  <a:pt x="132797" y="167047"/>
                </a:cubicBezTo>
                <a:close/>
                <a:moveTo>
                  <a:pt x="445259" y="240356"/>
                </a:moveTo>
                <a:cubicBezTo>
                  <a:pt x="445259" y="260185"/>
                  <a:pt x="386372" y="276409"/>
                  <a:pt x="313063" y="276409"/>
                </a:cubicBezTo>
                <a:cubicBezTo>
                  <a:pt x="239755" y="276409"/>
                  <a:pt x="180868" y="260185"/>
                  <a:pt x="180868" y="240356"/>
                </a:cubicBezTo>
                <a:cubicBezTo>
                  <a:pt x="180868" y="220526"/>
                  <a:pt x="239755" y="204302"/>
                  <a:pt x="313063" y="204302"/>
                </a:cubicBezTo>
                <a:cubicBezTo>
                  <a:pt x="386372" y="204302"/>
                  <a:pt x="445259" y="220526"/>
                  <a:pt x="445259" y="240356"/>
                </a:cubicBezTo>
                <a:close/>
                <a:moveTo>
                  <a:pt x="481313" y="258383"/>
                </a:moveTo>
                <a:lnTo>
                  <a:pt x="481313" y="240356"/>
                </a:lnTo>
                <a:cubicBezTo>
                  <a:pt x="481313" y="212114"/>
                  <a:pt x="459080" y="191684"/>
                  <a:pt x="415816" y="180267"/>
                </a:cubicBezTo>
                <a:cubicBezTo>
                  <a:pt x="399592" y="176061"/>
                  <a:pt x="380964" y="172455"/>
                  <a:pt x="359933" y="170653"/>
                </a:cubicBezTo>
                <a:cubicBezTo>
                  <a:pt x="360534" y="168249"/>
                  <a:pt x="360534" y="165245"/>
                  <a:pt x="360534" y="162240"/>
                </a:cubicBezTo>
                <a:cubicBezTo>
                  <a:pt x="360534" y="145415"/>
                  <a:pt x="352722" y="130994"/>
                  <a:pt x="336498" y="120178"/>
                </a:cubicBezTo>
                <a:lnTo>
                  <a:pt x="336498" y="72107"/>
                </a:lnTo>
                <a:cubicBezTo>
                  <a:pt x="336498" y="43865"/>
                  <a:pt x="314265" y="23435"/>
                  <a:pt x="271001" y="12018"/>
                </a:cubicBezTo>
                <a:cubicBezTo>
                  <a:pt x="242759" y="4206"/>
                  <a:pt x="206706" y="0"/>
                  <a:pt x="168249" y="0"/>
                </a:cubicBezTo>
                <a:cubicBezTo>
                  <a:pt x="117774" y="0"/>
                  <a:pt x="0" y="7211"/>
                  <a:pt x="0" y="72107"/>
                </a:cubicBezTo>
                <a:lnTo>
                  <a:pt x="0" y="132196"/>
                </a:lnTo>
                <a:cubicBezTo>
                  <a:pt x="0" y="149021"/>
                  <a:pt x="7812" y="163442"/>
                  <a:pt x="24036" y="174258"/>
                </a:cubicBezTo>
                <a:lnTo>
                  <a:pt x="24036" y="185675"/>
                </a:lnTo>
                <a:cubicBezTo>
                  <a:pt x="9614" y="195890"/>
                  <a:pt x="0" y="209710"/>
                  <a:pt x="0" y="228338"/>
                </a:cubicBezTo>
                <a:lnTo>
                  <a:pt x="0" y="288427"/>
                </a:lnTo>
                <a:cubicBezTo>
                  <a:pt x="0" y="316669"/>
                  <a:pt x="22233" y="337099"/>
                  <a:pt x="65497" y="348516"/>
                </a:cubicBezTo>
                <a:cubicBezTo>
                  <a:pt x="93739" y="356328"/>
                  <a:pt x="129792" y="360534"/>
                  <a:pt x="168249" y="360534"/>
                </a:cubicBezTo>
                <a:cubicBezTo>
                  <a:pt x="168249" y="388776"/>
                  <a:pt x="190482" y="409206"/>
                  <a:pt x="233746" y="420623"/>
                </a:cubicBezTo>
                <a:cubicBezTo>
                  <a:pt x="261988" y="428434"/>
                  <a:pt x="298041" y="432641"/>
                  <a:pt x="336498" y="432641"/>
                </a:cubicBezTo>
                <a:cubicBezTo>
                  <a:pt x="386973" y="432641"/>
                  <a:pt x="504747" y="425430"/>
                  <a:pt x="504747" y="360534"/>
                </a:cubicBezTo>
                <a:lnTo>
                  <a:pt x="504747" y="300445"/>
                </a:lnTo>
                <a:cubicBezTo>
                  <a:pt x="505348" y="283620"/>
                  <a:pt x="497537" y="269199"/>
                  <a:pt x="481313" y="258383"/>
                </a:cubicBezTo>
                <a:close/>
              </a:path>
            </a:pathLst>
          </a:custGeom>
          <a:solidFill>
            <a:srgbClr val="E28F26"/>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Rectángulo 60">
            <a:extLst>
              <a:ext uri="{FF2B5EF4-FFF2-40B4-BE49-F238E27FC236}">
                <a16:creationId xmlns:a16="http://schemas.microsoft.com/office/drawing/2014/main" id="{87817016-C537-49AB-B33C-EA7C7E6B8DF6}"/>
              </a:ext>
            </a:extLst>
          </p:cNvPr>
          <p:cNvSpPr/>
          <p:nvPr/>
        </p:nvSpPr>
        <p:spPr>
          <a:xfrm flipH="1">
            <a:off x="7059501" y="4490093"/>
            <a:ext cx="1772230" cy="70574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2004/ Eurozone 2008</a:t>
            </a:r>
          </a:p>
        </p:txBody>
      </p:sp>
      <p:grpSp>
        <p:nvGrpSpPr>
          <p:cNvPr id="63" name="Group 62">
            <a:extLst>
              <a:ext uri="{FF2B5EF4-FFF2-40B4-BE49-F238E27FC236}">
                <a16:creationId xmlns:a16="http://schemas.microsoft.com/office/drawing/2014/main" id="{235BEB6B-98BC-4AC3-B42B-E001FC44EBB9}"/>
              </a:ext>
            </a:extLst>
          </p:cNvPr>
          <p:cNvGrpSpPr/>
          <p:nvPr/>
        </p:nvGrpSpPr>
        <p:grpSpPr>
          <a:xfrm>
            <a:off x="10785838" y="3540406"/>
            <a:ext cx="960585" cy="576884"/>
            <a:chOff x="6600006" y="4259154"/>
            <a:chExt cx="762000" cy="533400"/>
          </a:xfrm>
          <a:solidFill>
            <a:srgbClr val="E28F26"/>
          </a:solidFill>
        </p:grpSpPr>
        <p:sp>
          <p:nvSpPr>
            <p:cNvPr id="64" name="Forma libre: forma 2">
              <a:extLst>
                <a:ext uri="{FF2B5EF4-FFF2-40B4-BE49-F238E27FC236}">
                  <a16:creationId xmlns:a16="http://schemas.microsoft.com/office/drawing/2014/main" id="{A80106D8-6622-483D-951F-F9285E9E7324}"/>
                </a:ext>
              </a:extLst>
            </p:cNvPr>
            <p:cNvSpPr/>
            <p:nvPr/>
          </p:nvSpPr>
          <p:spPr>
            <a:xfrm>
              <a:off x="6600006" y="4259154"/>
              <a:ext cx="476250" cy="428625"/>
            </a:xfrm>
            <a:custGeom>
              <a:avLst/>
              <a:gdLst>
                <a:gd name="connsiteX0" fmla="*/ 323850 w 476250"/>
                <a:gd name="connsiteY0" fmla="*/ 66675 h 428625"/>
                <a:gd name="connsiteX1" fmla="*/ 476250 w 476250"/>
                <a:gd name="connsiteY1" fmla="*/ 66675 h 428625"/>
                <a:gd name="connsiteX2" fmla="*/ 476250 w 476250"/>
                <a:gd name="connsiteY2" fmla="*/ 38100 h 428625"/>
                <a:gd name="connsiteX3" fmla="*/ 438150 w 476250"/>
                <a:gd name="connsiteY3" fmla="*/ 0 h 428625"/>
                <a:gd name="connsiteX4" fmla="*/ 38100 w 476250"/>
                <a:gd name="connsiteY4" fmla="*/ 0 h 428625"/>
                <a:gd name="connsiteX5" fmla="*/ 0 w 476250"/>
                <a:gd name="connsiteY5" fmla="*/ 38100 h 428625"/>
                <a:gd name="connsiteX6" fmla="*/ 0 w 476250"/>
                <a:gd name="connsiteY6" fmla="*/ 295275 h 428625"/>
                <a:gd name="connsiteX7" fmla="*/ 38100 w 476250"/>
                <a:gd name="connsiteY7" fmla="*/ 333375 h 428625"/>
                <a:gd name="connsiteX8" fmla="*/ 95250 w 476250"/>
                <a:gd name="connsiteY8" fmla="*/ 333375 h 428625"/>
                <a:gd name="connsiteX9" fmla="*/ 95250 w 476250"/>
                <a:gd name="connsiteY9" fmla="*/ 428625 h 428625"/>
                <a:gd name="connsiteX10" fmla="*/ 190500 w 476250"/>
                <a:gd name="connsiteY10" fmla="*/ 333375 h 428625"/>
                <a:gd name="connsiteX11" fmla="*/ 247650 w 476250"/>
                <a:gd name="connsiteY11" fmla="*/ 333375 h 428625"/>
                <a:gd name="connsiteX12" fmla="*/ 247650 w 476250"/>
                <a:gd name="connsiteY12" fmla="*/ 142875 h 428625"/>
                <a:gd name="connsiteX13" fmla="*/ 323850 w 476250"/>
                <a:gd name="connsiteY13" fmla="*/ 666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428625">
                  <a:moveTo>
                    <a:pt x="323850" y="66675"/>
                  </a:moveTo>
                  <a:lnTo>
                    <a:pt x="476250" y="66675"/>
                  </a:lnTo>
                  <a:lnTo>
                    <a:pt x="476250" y="38100"/>
                  </a:lnTo>
                  <a:cubicBezTo>
                    <a:pt x="476250" y="17145"/>
                    <a:pt x="459105" y="0"/>
                    <a:pt x="438150" y="0"/>
                  </a:cubicBezTo>
                  <a:lnTo>
                    <a:pt x="38100" y="0"/>
                  </a:lnTo>
                  <a:cubicBezTo>
                    <a:pt x="17145" y="0"/>
                    <a:pt x="0" y="17145"/>
                    <a:pt x="0" y="38100"/>
                  </a:cubicBezTo>
                  <a:lnTo>
                    <a:pt x="0" y="295275"/>
                  </a:lnTo>
                  <a:cubicBezTo>
                    <a:pt x="0" y="316230"/>
                    <a:pt x="17145" y="333375"/>
                    <a:pt x="38100" y="333375"/>
                  </a:cubicBezTo>
                  <a:lnTo>
                    <a:pt x="95250" y="333375"/>
                  </a:lnTo>
                  <a:lnTo>
                    <a:pt x="95250" y="428625"/>
                  </a:lnTo>
                  <a:lnTo>
                    <a:pt x="190500" y="333375"/>
                  </a:lnTo>
                  <a:lnTo>
                    <a:pt x="247650" y="333375"/>
                  </a:lnTo>
                  <a:lnTo>
                    <a:pt x="247650" y="142875"/>
                  </a:lnTo>
                  <a:cubicBezTo>
                    <a:pt x="247650" y="100965"/>
                    <a:pt x="281940" y="66675"/>
                    <a:pt x="323850" y="666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Forma libre: forma 3">
              <a:extLst>
                <a:ext uri="{FF2B5EF4-FFF2-40B4-BE49-F238E27FC236}">
                  <a16:creationId xmlns:a16="http://schemas.microsoft.com/office/drawing/2014/main" id="{69E4ACA5-7EF2-4FED-B907-1493C72FCEFA}"/>
                </a:ext>
              </a:extLst>
            </p:cNvPr>
            <p:cNvSpPr/>
            <p:nvPr/>
          </p:nvSpPr>
          <p:spPr>
            <a:xfrm>
              <a:off x="6885756" y="4363929"/>
              <a:ext cx="476250" cy="428625"/>
            </a:xfrm>
            <a:custGeom>
              <a:avLst/>
              <a:gdLst>
                <a:gd name="connsiteX0" fmla="*/ 438150 w 476250"/>
                <a:gd name="connsiteY0" fmla="*/ 0 h 428625"/>
                <a:gd name="connsiteX1" fmla="*/ 38100 w 476250"/>
                <a:gd name="connsiteY1" fmla="*/ 0 h 428625"/>
                <a:gd name="connsiteX2" fmla="*/ 0 w 476250"/>
                <a:gd name="connsiteY2" fmla="*/ 38100 h 428625"/>
                <a:gd name="connsiteX3" fmla="*/ 0 w 476250"/>
                <a:gd name="connsiteY3" fmla="*/ 295275 h 428625"/>
                <a:gd name="connsiteX4" fmla="*/ 38100 w 476250"/>
                <a:gd name="connsiteY4" fmla="*/ 333375 h 428625"/>
                <a:gd name="connsiteX5" fmla="*/ 285750 w 476250"/>
                <a:gd name="connsiteY5" fmla="*/ 333375 h 428625"/>
                <a:gd name="connsiteX6" fmla="*/ 381000 w 476250"/>
                <a:gd name="connsiteY6" fmla="*/ 428625 h 428625"/>
                <a:gd name="connsiteX7" fmla="*/ 381000 w 476250"/>
                <a:gd name="connsiteY7" fmla="*/ 333375 h 428625"/>
                <a:gd name="connsiteX8" fmla="*/ 438150 w 476250"/>
                <a:gd name="connsiteY8" fmla="*/ 333375 h 428625"/>
                <a:gd name="connsiteX9" fmla="*/ 476250 w 476250"/>
                <a:gd name="connsiteY9" fmla="*/ 295275 h 428625"/>
                <a:gd name="connsiteX10" fmla="*/ 476250 w 476250"/>
                <a:gd name="connsiteY10" fmla="*/ 38100 h 428625"/>
                <a:gd name="connsiteX11" fmla="*/ 438150 w 4762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428625">
                  <a:moveTo>
                    <a:pt x="438150" y="0"/>
                  </a:moveTo>
                  <a:lnTo>
                    <a:pt x="38100" y="0"/>
                  </a:lnTo>
                  <a:cubicBezTo>
                    <a:pt x="17145" y="0"/>
                    <a:pt x="0" y="17145"/>
                    <a:pt x="0" y="38100"/>
                  </a:cubicBezTo>
                  <a:lnTo>
                    <a:pt x="0" y="295275"/>
                  </a:lnTo>
                  <a:cubicBezTo>
                    <a:pt x="0" y="316230"/>
                    <a:pt x="17145" y="333375"/>
                    <a:pt x="38100" y="333375"/>
                  </a:cubicBezTo>
                  <a:lnTo>
                    <a:pt x="285750" y="333375"/>
                  </a:lnTo>
                  <a:lnTo>
                    <a:pt x="381000" y="428625"/>
                  </a:lnTo>
                  <a:lnTo>
                    <a:pt x="381000" y="333375"/>
                  </a:lnTo>
                  <a:lnTo>
                    <a:pt x="438150" y="333375"/>
                  </a:lnTo>
                  <a:cubicBezTo>
                    <a:pt x="459105" y="333375"/>
                    <a:pt x="476250" y="316230"/>
                    <a:pt x="476250" y="295275"/>
                  </a:cubicBezTo>
                  <a:lnTo>
                    <a:pt x="476250" y="38100"/>
                  </a:lnTo>
                  <a:cubicBezTo>
                    <a:pt x="476250" y="17145"/>
                    <a:pt x="459105" y="0"/>
                    <a:pt x="4381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6" name="Rectángulo 60">
            <a:extLst>
              <a:ext uri="{FF2B5EF4-FFF2-40B4-BE49-F238E27FC236}">
                <a16:creationId xmlns:a16="http://schemas.microsoft.com/office/drawing/2014/main" id="{15BAEE90-D9BC-45F1-9FEA-F29859EA1CB1}"/>
              </a:ext>
            </a:extLst>
          </p:cNvPr>
          <p:cNvSpPr/>
          <p:nvPr/>
        </p:nvSpPr>
        <p:spPr>
          <a:xfrm flipH="1">
            <a:off x="10618843" y="4318591"/>
            <a:ext cx="1508123" cy="98525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English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Widely Spoken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7" name="Picture 2" descr="generation Icon 2941887">
            <a:extLst>
              <a:ext uri="{FF2B5EF4-FFF2-40B4-BE49-F238E27FC236}">
                <a16:creationId xmlns:a16="http://schemas.microsoft.com/office/drawing/2014/main" id="{FBD744BE-6D8C-4E37-A9F8-4FB547A79F72}"/>
              </a:ext>
            </a:extLst>
          </p:cNvPr>
          <p:cNvPicPr>
            <a:picLocks noChangeAspect="1" noChangeArrowheads="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100000" contrast="-67000"/>
                    </a14:imgEffect>
                  </a14:imgLayer>
                </a14:imgProps>
              </a:ext>
              <a:ext uri="{28A0092B-C50C-407E-A947-70E740481C1C}">
                <a14:useLocalDpi xmlns:a14="http://schemas.microsoft.com/office/drawing/2010/main" val="0"/>
              </a:ext>
            </a:extLst>
          </a:blip>
          <a:srcRect l="1" r="73023"/>
          <a:stretch/>
        </p:blipFill>
        <p:spPr bwMode="auto">
          <a:xfrm>
            <a:off x="10998572" y="457594"/>
            <a:ext cx="573654" cy="2126516"/>
          </a:xfrm>
          <a:prstGeom prst="rect">
            <a:avLst/>
          </a:prstGeom>
          <a:noFill/>
          <a:extLst>
            <a:ext uri="{909E8E84-426E-40DD-AFC4-6F175D3DCCD1}">
              <a14:hiddenFill xmlns:a14="http://schemas.microsoft.com/office/drawing/2010/main">
                <a:solidFill>
                  <a:srgbClr val="FFFFFF"/>
                </a:solidFill>
              </a14:hiddenFill>
            </a:ext>
          </a:extLst>
        </p:spPr>
      </p:pic>
      <p:sp>
        <p:nvSpPr>
          <p:cNvPr id="68" name="Rectángulo 60">
            <a:extLst>
              <a:ext uri="{FF2B5EF4-FFF2-40B4-BE49-F238E27FC236}">
                <a16:creationId xmlns:a16="http://schemas.microsoft.com/office/drawing/2014/main" id="{0E58E541-4E7C-4E6E-AB40-ABE49A517487}"/>
              </a:ext>
            </a:extLst>
          </p:cNvPr>
          <p:cNvSpPr/>
          <p:nvPr/>
        </p:nvSpPr>
        <p:spPr>
          <a:xfrm flipH="1">
            <a:off x="10496628" y="2134918"/>
            <a:ext cx="1577542" cy="649125"/>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888k</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Graphic 3" descr="Handshake outline">
            <a:extLst>
              <a:ext uri="{FF2B5EF4-FFF2-40B4-BE49-F238E27FC236}">
                <a16:creationId xmlns:a16="http://schemas.microsoft.com/office/drawing/2014/main" id="{51D03258-BBF4-4F1C-B69B-6F21BC4076EF}"/>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6416" y="3583027"/>
            <a:ext cx="931531" cy="931531"/>
          </a:xfrm>
          <a:prstGeom prst="rect">
            <a:avLst/>
          </a:prstGeom>
        </p:spPr>
      </p:pic>
      <p:sp>
        <p:nvSpPr>
          <p:cNvPr id="3" name="Title 2">
            <a:extLst>
              <a:ext uri="{FF2B5EF4-FFF2-40B4-BE49-F238E27FC236}">
                <a16:creationId xmlns:a16="http://schemas.microsoft.com/office/drawing/2014/main" id="{334881D1-AE95-FAFC-26D1-CAF454CFC44A}"/>
              </a:ext>
            </a:extLst>
          </p:cNvPr>
          <p:cNvSpPr>
            <a:spLocks noGrp="1"/>
          </p:cNvSpPr>
          <p:nvPr>
            <p:ph type="title"/>
          </p:nvPr>
        </p:nvSpPr>
        <p:spPr/>
        <p:txBody>
          <a:bodyPr/>
          <a:lstStyle/>
          <a:p>
            <a:r>
              <a:rPr lang="en-US" dirty="0"/>
              <a:t>Cyprus at a glance</a:t>
            </a:r>
            <a:endParaRPr lang="el-GR" dirty="0"/>
          </a:p>
        </p:txBody>
      </p:sp>
      <p:pic>
        <p:nvPicPr>
          <p:cNvPr id="27" name="Picture 26">
            <a:extLst>
              <a:ext uri="{FF2B5EF4-FFF2-40B4-BE49-F238E27FC236}">
                <a16:creationId xmlns:a16="http://schemas.microsoft.com/office/drawing/2014/main" id="{BB56F2F4-BC61-2E65-63F1-4A708E965F29}"/>
              </a:ext>
            </a:extLst>
          </p:cNvPr>
          <p:cNvPicPr>
            <a:picLocks noChangeAspect="1"/>
          </p:cNvPicPr>
          <p:nvPr/>
        </p:nvPicPr>
        <p:blipFill>
          <a:blip r:embed="rId8">
            <a:clrChange>
              <a:clrFrom>
                <a:srgbClr val="FFFEF6"/>
              </a:clrFrom>
              <a:clrTo>
                <a:srgbClr val="FFFEF6">
                  <a:alpha val="0"/>
                </a:srgbClr>
              </a:clrTo>
            </a:clrChange>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Lst>
          </a:blip>
          <a:stretch>
            <a:fillRect/>
          </a:stretch>
        </p:blipFill>
        <p:spPr>
          <a:xfrm>
            <a:off x="340801" y="1385804"/>
            <a:ext cx="6903343" cy="4309203"/>
          </a:xfrm>
          <a:prstGeom prst="rect">
            <a:avLst/>
          </a:prstGeom>
        </p:spPr>
      </p:pic>
      <p:pic>
        <p:nvPicPr>
          <p:cNvPr id="18" name="Image" descr="Image">
            <a:extLst>
              <a:ext uri="{FF2B5EF4-FFF2-40B4-BE49-F238E27FC236}">
                <a16:creationId xmlns:a16="http://schemas.microsoft.com/office/drawing/2014/main" id="{BC91ECDF-7931-284B-A2E2-6E0ED3648C6C}"/>
              </a:ext>
            </a:extLst>
          </p:cNvPr>
          <p:cNvPicPr>
            <a:picLocks noChangeAspect="1"/>
          </p:cNvPicPr>
          <p:nvPr/>
        </p:nvPicPr>
        <p:blipFill>
          <a:blip r:embed="rId10"/>
          <a:stretch>
            <a:fillRect/>
          </a:stretch>
        </p:blipFill>
        <p:spPr>
          <a:xfrm>
            <a:off x="3598545" y="5326103"/>
            <a:ext cx="8767554" cy="1712521"/>
          </a:xfrm>
          <a:prstGeom prst="rect">
            <a:avLst/>
          </a:prstGeom>
          <a:ln w="12700">
            <a:miter lim="400000"/>
          </a:ln>
        </p:spPr>
      </p:pic>
      <p:sp>
        <p:nvSpPr>
          <p:cNvPr id="19" name="ΥΠΟΥΡΓΕΙΟ ΟΙΚΟΝΟΜΙΚΩΝ">
            <a:extLst>
              <a:ext uri="{FF2B5EF4-FFF2-40B4-BE49-F238E27FC236}">
                <a16:creationId xmlns:a16="http://schemas.microsoft.com/office/drawing/2014/main" id="{740FB61F-96FF-FD46-BDE0-2DAFCF76483F}"/>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20" name="Picture 19">
            <a:extLst>
              <a:ext uri="{FF2B5EF4-FFF2-40B4-BE49-F238E27FC236}">
                <a16:creationId xmlns:a16="http://schemas.microsoft.com/office/drawing/2014/main" id="{5D7F8851-4B45-7848-9DFD-D995B08ED8AD}"/>
              </a:ext>
            </a:extLst>
          </p:cNvPr>
          <p:cNvPicPr>
            <a:picLocks noChangeAspect="1"/>
          </p:cNvPicPr>
          <p:nvPr/>
        </p:nvPicPr>
        <p:blipFill>
          <a:blip r:embed="rId11"/>
          <a:stretch>
            <a:fillRect/>
          </a:stretch>
        </p:blipFill>
        <p:spPr>
          <a:xfrm>
            <a:off x="11451080" y="5787483"/>
            <a:ext cx="794451" cy="1012788"/>
          </a:xfrm>
          <a:prstGeom prst="rect">
            <a:avLst/>
          </a:prstGeom>
        </p:spPr>
      </p:pic>
    </p:spTree>
    <p:extLst>
      <p:ext uri="{BB962C8B-B14F-4D97-AF65-F5344CB8AC3E}">
        <p14:creationId xmlns:p14="http://schemas.microsoft.com/office/powerpoint/2010/main" val="4175699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extLst>
              <a:ext uri="{FF2B5EF4-FFF2-40B4-BE49-F238E27FC236}">
                <a16:creationId xmlns:a16="http://schemas.microsoft.com/office/drawing/2014/main" id="{9434D586-5C3A-4314-A066-055FDED7991E}"/>
              </a:ext>
            </a:extLst>
          </p:cNvPr>
          <p:cNvSpPr/>
          <p:nvPr/>
        </p:nvSpPr>
        <p:spPr>
          <a:xfrm flipH="1">
            <a:off x="7824504" y="4882076"/>
            <a:ext cx="2754081" cy="957690"/>
          </a:xfrm>
          <a:prstGeom prst="wedgeRoundRectCallout">
            <a:avLst>
              <a:gd name="adj1" fmla="val 59176"/>
              <a:gd name="adj2" fmla="val 5399"/>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75" name="Speech Bubble: Rectangle with Corners Rounded 74">
            <a:extLst>
              <a:ext uri="{FF2B5EF4-FFF2-40B4-BE49-F238E27FC236}">
                <a16:creationId xmlns:a16="http://schemas.microsoft.com/office/drawing/2014/main" id="{7AEB61AC-903C-4B52-B8CB-155415438C0A}"/>
              </a:ext>
            </a:extLst>
          </p:cNvPr>
          <p:cNvSpPr/>
          <p:nvPr/>
        </p:nvSpPr>
        <p:spPr>
          <a:xfrm flipH="1">
            <a:off x="8480905" y="3707968"/>
            <a:ext cx="2754081" cy="957690"/>
          </a:xfrm>
          <a:prstGeom prst="wedgeRoundRectCallout">
            <a:avLst>
              <a:gd name="adj1" fmla="val 59176"/>
              <a:gd name="adj2" fmla="val 5399"/>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74" name="Speech Bubble: Rectangle with Corners Rounded 73">
            <a:extLst>
              <a:ext uri="{FF2B5EF4-FFF2-40B4-BE49-F238E27FC236}">
                <a16:creationId xmlns:a16="http://schemas.microsoft.com/office/drawing/2014/main" id="{7EC0EA78-09FF-46F6-A76F-66AB9E9BF686}"/>
              </a:ext>
            </a:extLst>
          </p:cNvPr>
          <p:cNvSpPr/>
          <p:nvPr/>
        </p:nvSpPr>
        <p:spPr>
          <a:xfrm flipH="1">
            <a:off x="8480905" y="2561953"/>
            <a:ext cx="2754081" cy="957690"/>
          </a:xfrm>
          <a:prstGeom prst="wedgeRoundRectCallout">
            <a:avLst>
              <a:gd name="adj1" fmla="val 59137"/>
              <a:gd name="adj2" fmla="val -13241"/>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38" name="object 4">
            <a:extLst>
              <a:ext uri="{FF2B5EF4-FFF2-40B4-BE49-F238E27FC236}">
                <a16:creationId xmlns:a16="http://schemas.microsoft.com/office/drawing/2014/main" id="{9707D074-5780-495A-A6A6-84CE7ECC8951}"/>
              </a:ext>
            </a:extLst>
          </p:cNvPr>
          <p:cNvSpPr txBox="1">
            <a:spLocks/>
          </p:cNvSpPr>
          <p:nvPr/>
        </p:nvSpPr>
        <p:spPr>
          <a:xfrm>
            <a:off x="1080627" y="379479"/>
            <a:ext cx="5081091" cy="429327"/>
          </a:xfrm>
          <a:prstGeom prst="rect">
            <a:avLst/>
          </a:prstGeom>
        </p:spPr>
        <p:txBody>
          <a:bodyPr vert="horz" wrap="square" lIns="0" tIns="8678" rIns="0" bIns="0" rtlCol="0">
            <a:spAutoFit/>
          </a:bodyPr>
          <a:lstStyle>
            <a:lvl1pPr>
              <a:defRPr>
                <a:latin typeface="+mj-lt"/>
                <a:ea typeface="+mj-ea"/>
                <a:cs typeface="+mj-cs"/>
              </a:defRPr>
            </a:lvl1pPr>
          </a:lstStyle>
          <a:p>
            <a:pPr marL="8678">
              <a:spcBef>
                <a:spcPts val="69"/>
              </a:spcBef>
            </a:pPr>
            <a:r>
              <a:rPr lang="en-GB" sz="2733" b="1" kern="0" spc="116">
                <a:solidFill>
                  <a:srgbClr val="0B2341"/>
                </a:solidFill>
                <a:latin typeface="Arial"/>
                <a:cs typeface="Arial"/>
              </a:rPr>
              <a:t>Why Cyprus?</a:t>
            </a:r>
            <a:endParaRPr lang="en-GB" sz="2733" b="1" kern="0" spc="113">
              <a:solidFill>
                <a:srgbClr val="0B2341"/>
              </a:solidFill>
              <a:latin typeface="Arial"/>
              <a:cs typeface="Arial"/>
            </a:endParaRPr>
          </a:p>
        </p:txBody>
      </p:sp>
      <p:sp>
        <p:nvSpPr>
          <p:cNvPr id="13" name="object 13"/>
          <p:cNvSpPr/>
          <p:nvPr/>
        </p:nvSpPr>
        <p:spPr>
          <a:xfrm rot="20570505">
            <a:off x="7708126" y="3340374"/>
            <a:ext cx="226918" cy="671645"/>
          </a:xfrm>
          <a:custGeom>
            <a:avLst/>
            <a:gdLst/>
            <a:ahLst/>
            <a:cxnLst/>
            <a:rect l="l" t="t" r="r" b="b"/>
            <a:pathLst>
              <a:path w="332104" h="982979">
                <a:moveTo>
                  <a:pt x="300544" y="0"/>
                </a:moveTo>
                <a:lnTo>
                  <a:pt x="286602" y="1183"/>
                </a:lnTo>
                <a:lnTo>
                  <a:pt x="274647" y="7416"/>
                </a:lnTo>
                <a:lnTo>
                  <a:pt x="265909" y="17698"/>
                </a:lnTo>
                <a:lnTo>
                  <a:pt x="261618" y="31026"/>
                </a:lnTo>
                <a:lnTo>
                  <a:pt x="262699" y="45003"/>
                </a:lnTo>
                <a:lnTo>
                  <a:pt x="268880" y="57026"/>
                </a:lnTo>
                <a:lnTo>
                  <a:pt x="279142" y="65834"/>
                </a:lnTo>
                <a:lnTo>
                  <a:pt x="292467" y="70167"/>
                </a:lnTo>
                <a:lnTo>
                  <a:pt x="293889" y="70370"/>
                </a:lnTo>
                <a:lnTo>
                  <a:pt x="296505" y="70370"/>
                </a:lnTo>
                <a:lnTo>
                  <a:pt x="309198" y="68008"/>
                </a:lnTo>
                <a:lnTo>
                  <a:pt x="319962" y="61466"/>
                </a:lnTo>
                <a:lnTo>
                  <a:pt x="327773" y="51559"/>
                </a:lnTo>
                <a:lnTo>
                  <a:pt x="331608" y="39103"/>
                </a:lnTo>
                <a:lnTo>
                  <a:pt x="330415" y="25129"/>
                </a:lnTo>
                <a:lnTo>
                  <a:pt x="324172" y="13107"/>
                </a:lnTo>
                <a:lnTo>
                  <a:pt x="313881" y="4307"/>
                </a:lnTo>
                <a:lnTo>
                  <a:pt x="300544" y="0"/>
                </a:lnTo>
                <a:close/>
              </a:path>
              <a:path w="332104" h="982979">
                <a:moveTo>
                  <a:pt x="280173" y="157492"/>
                </a:moveTo>
                <a:lnTo>
                  <a:pt x="266176" y="157943"/>
                </a:lnTo>
                <a:lnTo>
                  <a:pt x="253825" y="163515"/>
                </a:lnTo>
                <a:lnTo>
                  <a:pt x="244463" y="173283"/>
                </a:lnTo>
                <a:lnTo>
                  <a:pt x="239431" y="186321"/>
                </a:lnTo>
                <a:lnTo>
                  <a:pt x="239879" y="200413"/>
                </a:lnTo>
                <a:lnTo>
                  <a:pt x="268286" y="227075"/>
                </a:lnTo>
                <a:lnTo>
                  <a:pt x="272299" y="227672"/>
                </a:lnTo>
                <a:lnTo>
                  <a:pt x="274331" y="227672"/>
                </a:lnTo>
                <a:lnTo>
                  <a:pt x="286501" y="225485"/>
                </a:lnTo>
                <a:lnTo>
                  <a:pt x="296969" y="219387"/>
                </a:lnTo>
                <a:lnTo>
                  <a:pt x="304788" y="210072"/>
                </a:lnTo>
                <a:lnTo>
                  <a:pt x="309015" y="198234"/>
                </a:lnTo>
                <a:lnTo>
                  <a:pt x="308571" y="184244"/>
                </a:lnTo>
                <a:lnTo>
                  <a:pt x="303000" y="171896"/>
                </a:lnTo>
                <a:lnTo>
                  <a:pt x="293225" y="162531"/>
                </a:lnTo>
                <a:lnTo>
                  <a:pt x="280173" y="157492"/>
                </a:lnTo>
                <a:close/>
              </a:path>
              <a:path w="332104" h="982979">
                <a:moveTo>
                  <a:pt x="237145" y="313316"/>
                </a:moveTo>
                <a:lnTo>
                  <a:pt x="224537" y="318220"/>
                </a:lnTo>
                <a:lnTo>
                  <a:pt x="214688" y="327472"/>
                </a:lnTo>
                <a:lnTo>
                  <a:pt x="208977" y="340220"/>
                </a:lnTo>
                <a:lnTo>
                  <a:pt x="208774" y="340220"/>
                </a:lnTo>
                <a:lnTo>
                  <a:pt x="222645" y="376792"/>
                </a:lnTo>
                <a:lnTo>
                  <a:pt x="240651" y="383387"/>
                </a:lnTo>
                <a:lnTo>
                  <a:pt x="243267" y="383387"/>
                </a:lnTo>
                <a:lnTo>
                  <a:pt x="277760" y="355955"/>
                </a:lnTo>
                <a:lnTo>
                  <a:pt x="278049" y="341969"/>
                </a:lnTo>
                <a:lnTo>
                  <a:pt x="273140" y="329341"/>
                </a:lnTo>
                <a:lnTo>
                  <a:pt x="263883" y="319434"/>
                </a:lnTo>
                <a:lnTo>
                  <a:pt x="251128" y="313613"/>
                </a:lnTo>
                <a:lnTo>
                  <a:pt x="237145" y="313316"/>
                </a:lnTo>
                <a:close/>
              </a:path>
              <a:path w="332104" h="982979">
                <a:moveTo>
                  <a:pt x="199514" y="466947"/>
                </a:moveTo>
                <a:lnTo>
                  <a:pt x="186642" y="471122"/>
                </a:lnTo>
                <a:lnTo>
                  <a:pt x="176263" y="479835"/>
                </a:lnTo>
                <a:lnTo>
                  <a:pt x="169848" y="492290"/>
                </a:lnTo>
                <a:lnTo>
                  <a:pt x="168694" y="506286"/>
                </a:lnTo>
                <a:lnTo>
                  <a:pt x="172874" y="519158"/>
                </a:lnTo>
                <a:lnTo>
                  <a:pt x="181592" y="529489"/>
                </a:lnTo>
                <a:lnTo>
                  <a:pt x="194054" y="535863"/>
                </a:lnTo>
                <a:lnTo>
                  <a:pt x="197280" y="536867"/>
                </a:lnTo>
                <a:lnTo>
                  <a:pt x="200519" y="537273"/>
                </a:lnTo>
                <a:lnTo>
                  <a:pt x="203744" y="537273"/>
                </a:lnTo>
                <a:lnTo>
                  <a:pt x="237615" y="511657"/>
                </a:lnTo>
                <a:lnTo>
                  <a:pt x="238771" y="497675"/>
                </a:lnTo>
                <a:lnTo>
                  <a:pt x="234594" y="484811"/>
                </a:lnTo>
                <a:lnTo>
                  <a:pt x="225876" y="474483"/>
                </a:lnTo>
                <a:lnTo>
                  <a:pt x="213409" y="468109"/>
                </a:lnTo>
                <a:lnTo>
                  <a:pt x="199514" y="466947"/>
                </a:lnTo>
                <a:close/>
              </a:path>
              <a:path w="332104" h="982979">
                <a:moveTo>
                  <a:pt x="153573" y="618256"/>
                </a:moveTo>
                <a:lnTo>
                  <a:pt x="140486" y="621691"/>
                </a:lnTo>
                <a:lnTo>
                  <a:pt x="129627" y="629816"/>
                </a:lnTo>
                <a:lnTo>
                  <a:pt x="122452" y="641946"/>
                </a:lnTo>
                <a:lnTo>
                  <a:pt x="120547" y="655812"/>
                </a:lnTo>
                <a:lnTo>
                  <a:pt x="124036" y="668882"/>
                </a:lnTo>
                <a:lnTo>
                  <a:pt x="132178" y="679681"/>
                </a:lnTo>
                <a:lnTo>
                  <a:pt x="144232" y="686739"/>
                </a:lnTo>
                <a:lnTo>
                  <a:pt x="148080" y="688136"/>
                </a:lnTo>
                <a:lnTo>
                  <a:pt x="152094" y="688746"/>
                </a:lnTo>
                <a:lnTo>
                  <a:pt x="155942" y="688746"/>
                </a:lnTo>
                <a:lnTo>
                  <a:pt x="189203" y="664946"/>
                </a:lnTo>
                <a:lnTo>
                  <a:pt x="191109" y="651088"/>
                </a:lnTo>
                <a:lnTo>
                  <a:pt x="187625" y="638025"/>
                </a:lnTo>
                <a:lnTo>
                  <a:pt x="179487" y="627234"/>
                </a:lnTo>
                <a:lnTo>
                  <a:pt x="167435" y="620191"/>
                </a:lnTo>
                <a:lnTo>
                  <a:pt x="153573" y="618256"/>
                </a:lnTo>
                <a:close/>
              </a:path>
              <a:path w="332104" h="982979">
                <a:moveTo>
                  <a:pt x="99266" y="766748"/>
                </a:moveTo>
                <a:lnTo>
                  <a:pt x="86050" y="769475"/>
                </a:lnTo>
                <a:lnTo>
                  <a:pt x="74801" y="776967"/>
                </a:lnTo>
                <a:lnTo>
                  <a:pt x="66991" y="788581"/>
                </a:lnTo>
                <a:lnTo>
                  <a:pt x="64398" y="802406"/>
                </a:lnTo>
                <a:lnTo>
                  <a:pt x="67140" y="815660"/>
                </a:lnTo>
                <a:lnTo>
                  <a:pt x="74649" y="826871"/>
                </a:lnTo>
                <a:lnTo>
                  <a:pt x="86358" y="834567"/>
                </a:lnTo>
                <a:lnTo>
                  <a:pt x="90587" y="836383"/>
                </a:lnTo>
                <a:lnTo>
                  <a:pt x="95236" y="837387"/>
                </a:lnTo>
                <a:lnTo>
                  <a:pt x="99655" y="837387"/>
                </a:lnTo>
                <a:lnTo>
                  <a:pt x="132345" y="815416"/>
                </a:lnTo>
                <a:lnTo>
                  <a:pt x="134930" y="801676"/>
                </a:lnTo>
                <a:lnTo>
                  <a:pt x="132186" y="788412"/>
                </a:lnTo>
                <a:lnTo>
                  <a:pt x="124680" y="777154"/>
                </a:lnTo>
                <a:lnTo>
                  <a:pt x="112978" y="769429"/>
                </a:lnTo>
                <a:lnTo>
                  <a:pt x="99266" y="766748"/>
                </a:lnTo>
                <a:close/>
              </a:path>
              <a:path w="332104" h="982979">
                <a:moveTo>
                  <a:pt x="36894" y="912000"/>
                </a:moveTo>
                <a:lnTo>
                  <a:pt x="23552" y="913993"/>
                </a:lnTo>
                <a:lnTo>
                  <a:pt x="11908" y="920901"/>
                </a:lnTo>
                <a:lnTo>
                  <a:pt x="3453" y="932192"/>
                </a:lnTo>
                <a:lnTo>
                  <a:pt x="0" y="945748"/>
                </a:lnTo>
                <a:lnTo>
                  <a:pt x="1992" y="959092"/>
                </a:lnTo>
                <a:lnTo>
                  <a:pt x="8900" y="970735"/>
                </a:lnTo>
                <a:lnTo>
                  <a:pt x="20191" y="979182"/>
                </a:lnTo>
                <a:lnTo>
                  <a:pt x="25030" y="981608"/>
                </a:lnTo>
                <a:lnTo>
                  <a:pt x="30275" y="982611"/>
                </a:lnTo>
                <a:lnTo>
                  <a:pt x="35317" y="982611"/>
                </a:lnTo>
                <a:lnTo>
                  <a:pt x="70647" y="948860"/>
                </a:lnTo>
                <a:lnTo>
                  <a:pt x="68653" y="935467"/>
                </a:lnTo>
                <a:lnTo>
                  <a:pt x="61742" y="923816"/>
                </a:lnTo>
                <a:lnTo>
                  <a:pt x="50443" y="915454"/>
                </a:lnTo>
                <a:lnTo>
                  <a:pt x="36894" y="912000"/>
                </a:lnTo>
                <a:close/>
              </a:path>
            </a:pathLst>
          </a:custGeom>
          <a:solidFill>
            <a:srgbClr val="D9A97C"/>
          </a:solidFill>
        </p:spPr>
        <p:txBody>
          <a:bodyPr wrap="square" lIns="0" tIns="0" rIns="0" bIns="0" rtlCol="0"/>
          <a:lstStyle/>
          <a:p>
            <a:endParaRPr sz="1230"/>
          </a:p>
        </p:txBody>
      </p:sp>
      <p:pic>
        <p:nvPicPr>
          <p:cNvPr id="14" name="object 14"/>
          <p:cNvPicPr/>
          <p:nvPr/>
        </p:nvPicPr>
        <p:blipFill>
          <a:blip r:embed="rId3" cstate="print"/>
          <a:stretch>
            <a:fillRect/>
          </a:stretch>
        </p:blipFill>
        <p:spPr>
          <a:xfrm rot="20570505">
            <a:off x="7767801" y="3221801"/>
            <a:ext cx="48230" cy="47783"/>
          </a:xfrm>
          <a:prstGeom prst="rect">
            <a:avLst/>
          </a:prstGeom>
        </p:spPr>
      </p:pic>
      <p:pic>
        <p:nvPicPr>
          <p:cNvPr id="15" name="object 15"/>
          <p:cNvPicPr/>
          <p:nvPr/>
        </p:nvPicPr>
        <p:blipFill>
          <a:blip r:embed="rId4" cstate="print"/>
          <a:stretch>
            <a:fillRect/>
          </a:stretch>
        </p:blipFill>
        <p:spPr>
          <a:xfrm rot="20570505">
            <a:off x="7697460" y="2993957"/>
            <a:ext cx="48230" cy="47834"/>
          </a:xfrm>
          <a:prstGeom prst="rect">
            <a:avLst/>
          </a:prstGeom>
        </p:spPr>
      </p:pic>
      <p:sp>
        <p:nvSpPr>
          <p:cNvPr id="16" name="object 16"/>
          <p:cNvSpPr/>
          <p:nvPr/>
        </p:nvSpPr>
        <p:spPr>
          <a:xfrm rot="20570505">
            <a:off x="7620129" y="2990548"/>
            <a:ext cx="280285" cy="280285"/>
          </a:xfrm>
          <a:custGeom>
            <a:avLst/>
            <a:gdLst/>
            <a:ahLst/>
            <a:cxnLst/>
            <a:rect l="l" t="t" r="r" b="b"/>
            <a:pathLst>
              <a:path w="410209" h="410210">
                <a:moveTo>
                  <a:pt x="204800" y="0"/>
                </a:moveTo>
                <a:lnTo>
                  <a:pt x="157897" y="5419"/>
                </a:lnTo>
                <a:lnTo>
                  <a:pt x="114812" y="20850"/>
                </a:lnTo>
                <a:lnTo>
                  <a:pt x="76783" y="45053"/>
                </a:lnTo>
                <a:lnTo>
                  <a:pt x="45048" y="76791"/>
                </a:lnTo>
                <a:lnTo>
                  <a:pt x="20847" y="114822"/>
                </a:lnTo>
                <a:lnTo>
                  <a:pt x="5418" y="157909"/>
                </a:lnTo>
                <a:lnTo>
                  <a:pt x="0" y="204812"/>
                </a:lnTo>
                <a:lnTo>
                  <a:pt x="5418" y="251711"/>
                </a:lnTo>
                <a:lnTo>
                  <a:pt x="20847" y="294794"/>
                </a:lnTo>
                <a:lnTo>
                  <a:pt x="45048" y="332824"/>
                </a:lnTo>
                <a:lnTo>
                  <a:pt x="76783" y="364560"/>
                </a:lnTo>
                <a:lnTo>
                  <a:pt x="114812" y="388763"/>
                </a:lnTo>
                <a:lnTo>
                  <a:pt x="157897" y="404194"/>
                </a:lnTo>
                <a:lnTo>
                  <a:pt x="204800" y="409613"/>
                </a:lnTo>
                <a:lnTo>
                  <a:pt x="251702" y="404194"/>
                </a:lnTo>
                <a:lnTo>
                  <a:pt x="294787" y="388763"/>
                </a:lnTo>
                <a:lnTo>
                  <a:pt x="332816" y="364560"/>
                </a:lnTo>
                <a:lnTo>
                  <a:pt x="348266" y="349110"/>
                </a:lnTo>
                <a:lnTo>
                  <a:pt x="204800" y="349110"/>
                </a:lnTo>
                <a:lnTo>
                  <a:pt x="159236" y="341741"/>
                </a:lnTo>
                <a:lnTo>
                  <a:pt x="119634" y="321232"/>
                </a:lnTo>
                <a:lnTo>
                  <a:pt x="88385" y="289977"/>
                </a:lnTo>
                <a:lnTo>
                  <a:pt x="67881" y="250372"/>
                </a:lnTo>
                <a:lnTo>
                  <a:pt x="60515" y="204812"/>
                </a:lnTo>
                <a:lnTo>
                  <a:pt x="67881" y="159252"/>
                </a:lnTo>
                <a:lnTo>
                  <a:pt x="88385" y="119647"/>
                </a:lnTo>
                <a:lnTo>
                  <a:pt x="119634" y="88393"/>
                </a:lnTo>
                <a:lnTo>
                  <a:pt x="159236" y="67884"/>
                </a:lnTo>
                <a:lnTo>
                  <a:pt x="204800" y="60515"/>
                </a:lnTo>
                <a:lnTo>
                  <a:pt x="348277" y="60515"/>
                </a:lnTo>
                <a:lnTo>
                  <a:pt x="332816" y="45053"/>
                </a:lnTo>
                <a:lnTo>
                  <a:pt x="294787" y="20850"/>
                </a:lnTo>
                <a:lnTo>
                  <a:pt x="251702" y="5419"/>
                </a:lnTo>
                <a:lnTo>
                  <a:pt x="204800" y="0"/>
                </a:lnTo>
                <a:close/>
              </a:path>
              <a:path w="410209" h="410210">
                <a:moveTo>
                  <a:pt x="348277" y="60515"/>
                </a:moveTo>
                <a:lnTo>
                  <a:pt x="204800" y="60515"/>
                </a:lnTo>
                <a:lnTo>
                  <a:pt x="250363" y="67884"/>
                </a:lnTo>
                <a:lnTo>
                  <a:pt x="289966" y="88393"/>
                </a:lnTo>
                <a:lnTo>
                  <a:pt x="321215" y="119647"/>
                </a:lnTo>
                <a:lnTo>
                  <a:pt x="341718" y="159252"/>
                </a:lnTo>
                <a:lnTo>
                  <a:pt x="349084" y="204812"/>
                </a:lnTo>
                <a:lnTo>
                  <a:pt x="341718" y="250372"/>
                </a:lnTo>
                <a:lnTo>
                  <a:pt x="321215" y="289977"/>
                </a:lnTo>
                <a:lnTo>
                  <a:pt x="289966" y="321232"/>
                </a:lnTo>
                <a:lnTo>
                  <a:pt x="250363" y="341741"/>
                </a:lnTo>
                <a:lnTo>
                  <a:pt x="204800" y="349110"/>
                </a:lnTo>
                <a:lnTo>
                  <a:pt x="348266" y="349110"/>
                </a:lnTo>
                <a:lnTo>
                  <a:pt x="364551" y="332824"/>
                </a:lnTo>
                <a:lnTo>
                  <a:pt x="388752" y="294794"/>
                </a:lnTo>
                <a:lnTo>
                  <a:pt x="404182" y="251711"/>
                </a:lnTo>
                <a:lnTo>
                  <a:pt x="409600" y="204812"/>
                </a:lnTo>
                <a:lnTo>
                  <a:pt x="404182" y="157909"/>
                </a:lnTo>
                <a:lnTo>
                  <a:pt x="388752" y="114822"/>
                </a:lnTo>
                <a:lnTo>
                  <a:pt x="364551" y="76791"/>
                </a:lnTo>
                <a:lnTo>
                  <a:pt x="348277" y="60515"/>
                </a:lnTo>
                <a:close/>
              </a:path>
            </a:pathLst>
          </a:custGeom>
          <a:solidFill>
            <a:srgbClr val="D9A97C"/>
          </a:solidFill>
        </p:spPr>
        <p:txBody>
          <a:bodyPr wrap="square" lIns="0" tIns="0" rIns="0" bIns="0" rtlCol="0"/>
          <a:lstStyle/>
          <a:p>
            <a:endParaRPr sz="1230"/>
          </a:p>
        </p:txBody>
      </p:sp>
      <p:pic>
        <p:nvPicPr>
          <p:cNvPr id="17" name="object 17"/>
          <p:cNvPicPr/>
          <p:nvPr/>
        </p:nvPicPr>
        <p:blipFill>
          <a:blip r:embed="rId5" cstate="print"/>
          <a:stretch>
            <a:fillRect/>
          </a:stretch>
        </p:blipFill>
        <p:spPr>
          <a:xfrm rot="20570505">
            <a:off x="7704489" y="3075036"/>
            <a:ext cx="111055" cy="111046"/>
          </a:xfrm>
          <a:prstGeom prst="rect">
            <a:avLst/>
          </a:prstGeom>
        </p:spPr>
      </p:pic>
      <p:sp>
        <p:nvSpPr>
          <p:cNvPr id="18" name="object 18"/>
          <p:cNvSpPr/>
          <p:nvPr/>
        </p:nvSpPr>
        <p:spPr>
          <a:xfrm rot="20570505">
            <a:off x="4277217" y="2779339"/>
            <a:ext cx="3572994" cy="1750268"/>
          </a:xfrm>
          <a:custGeom>
            <a:avLst/>
            <a:gdLst/>
            <a:ahLst/>
            <a:cxnLst/>
            <a:rect l="l" t="t" r="r" b="b"/>
            <a:pathLst>
              <a:path w="5229225" h="2561590">
                <a:moveTo>
                  <a:pt x="69989" y="1609699"/>
                </a:moveTo>
                <a:lnTo>
                  <a:pt x="65697" y="1596364"/>
                </a:lnTo>
                <a:lnTo>
                  <a:pt x="56959" y="1586090"/>
                </a:lnTo>
                <a:lnTo>
                  <a:pt x="45008" y="1579854"/>
                </a:lnTo>
                <a:lnTo>
                  <a:pt x="31064" y="1578673"/>
                </a:lnTo>
                <a:lnTo>
                  <a:pt x="17729" y="1582978"/>
                </a:lnTo>
                <a:lnTo>
                  <a:pt x="7442" y="1591779"/>
                </a:lnTo>
                <a:lnTo>
                  <a:pt x="1193" y="1603806"/>
                </a:lnTo>
                <a:lnTo>
                  <a:pt x="0" y="1617776"/>
                </a:lnTo>
                <a:lnTo>
                  <a:pt x="3810" y="1630222"/>
                </a:lnTo>
                <a:lnTo>
                  <a:pt x="11544" y="1640128"/>
                </a:lnTo>
                <a:lnTo>
                  <a:pt x="22237" y="1646682"/>
                </a:lnTo>
                <a:lnTo>
                  <a:pt x="34886" y="1649044"/>
                </a:lnTo>
                <a:lnTo>
                  <a:pt x="37719" y="1649044"/>
                </a:lnTo>
                <a:lnTo>
                  <a:pt x="68795" y="1623682"/>
                </a:lnTo>
                <a:lnTo>
                  <a:pt x="69989" y="1609699"/>
                </a:lnTo>
                <a:close/>
              </a:path>
              <a:path w="5229225" h="2561590">
                <a:moveTo>
                  <a:pt x="92176" y="1765007"/>
                </a:moveTo>
                <a:lnTo>
                  <a:pt x="87147" y="1751952"/>
                </a:lnTo>
                <a:lnTo>
                  <a:pt x="77774" y="1742186"/>
                </a:lnTo>
                <a:lnTo>
                  <a:pt x="65430" y="1736610"/>
                </a:lnTo>
                <a:lnTo>
                  <a:pt x="51435" y="1736166"/>
                </a:lnTo>
                <a:lnTo>
                  <a:pt x="38379" y="1741195"/>
                </a:lnTo>
                <a:lnTo>
                  <a:pt x="28613" y="1750568"/>
                </a:lnTo>
                <a:lnTo>
                  <a:pt x="23037" y="1762912"/>
                </a:lnTo>
                <a:lnTo>
                  <a:pt x="22593" y="1776907"/>
                </a:lnTo>
                <a:lnTo>
                  <a:pt x="26847" y="1788744"/>
                </a:lnTo>
                <a:lnTo>
                  <a:pt x="34721" y="1798066"/>
                </a:lnTo>
                <a:lnTo>
                  <a:pt x="45199" y="1804162"/>
                </a:lnTo>
                <a:lnTo>
                  <a:pt x="57289" y="1806359"/>
                </a:lnTo>
                <a:lnTo>
                  <a:pt x="59309" y="1806359"/>
                </a:lnTo>
                <a:lnTo>
                  <a:pt x="91719" y="1779003"/>
                </a:lnTo>
                <a:lnTo>
                  <a:pt x="92176" y="1765007"/>
                </a:lnTo>
                <a:close/>
              </a:path>
              <a:path w="5229225" h="2561590">
                <a:moveTo>
                  <a:pt x="123126" y="1932978"/>
                </a:moveTo>
                <a:lnTo>
                  <a:pt x="122834" y="1918893"/>
                </a:lnTo>
                <a:lnTo>
                  <a:pt x="117005" y="1906143"/>
                </a:lnTo>
                <a:lnTo>
                  <a:pt x="107099" y="1896897"/>
                </a:lnTo>
                <a:lnTo>
                  <a:pt x="94475" y="1891982"/>
                </a:lnTo>
                <a:lnTo>
                  <a:pt x="80479" y="1892287"/>
                </a:lnTo>
                <a:lnTo>
                  <a:pt x="67729" y="1898078"/>
                </a:lnTo>
                <a:lnTo>
                  <a:pt x="58470" y="1907933"/>
                </a:lnTo>
                <a:lnTo>
                  <a:pt x="53568" y="1920544"/>
                </a:lnTo>
                <a:lnTo>
                  <a:pt x="53860" y="1934629"/>
                </a:lnTo>
                <a:lnTo>
                  <a:pt x="58597" y="1945805"/>
                </a:lnTo>
                <a:lnTo>
                  <a:pt x="66484" y="1954466"/>
                </a:lnTo>
                <a:lnTo>
                  <a:pt x="76695" y="1960067"/>
                </a:lnTo>
                <a:lnTo>
                  <a:pt x="88353" y="1962061"/>
                </a:lnTo>
                <a:lnTo>
                  <a:pt x="90754" y="1962061"/>
                </a:lnTo>
                <a:lnTo>
                  <a:pt x="123126" y="1932978"/>
                </a:lnTo>
                <a:close/>
              </a:path>
              <a:path w="5229225" h="2561590">
                <a:moveTo>
                  <a:pt x="162902" y="2084959"/>
                </a:moveTo>
                <a:lnTo>
                  <a:pt x="161747" y="2070976"/>
                </a:lnTo>
                <a:lnTo>
                  <a:pt x="155257" y="2058517"/>
                </a:lnTo>
                <a:lnTo>
                  <a:pt x="144894" y="2049792"/>
                </a:lnTo>
                <a:lnTo>
                  <a:pt x="132067" y="2045627"/>
                </a:lnTo>
                <a:lnTo>
                  <a:pt x="118198" y="2046782"/>
                </a:lnTo>
                <a:lnTo>
                  <a:pt x="105727" y="2053145"/>
                </a:lnTo>
                <a:lnTo>
                  <a:pt x="97002" y="2063483"/>
                </a:lnTo>
                <a:lnTo>
                  <a:pt x="92760" y="2076348"/>
                </a:lnTo>
                <a:lnTo>
                  <a:pt x="93802" y="2090331"/>
                </a:lnTo>
                <a:lnTo>
                  <a:pt x="98806" y="2100884"/>
                </a:lnTo>
                <a:lnTo>
                  <a:pt x="106680" y="2108974"/>
                </a:lnTo>
                <a:lnTo>
                  <a:pt x="116624" y="2114131"/>
                </a:lnTo>
                <a:lnTo>
                  <a:pt x="127876" y="2115959"/>
                </a:lnTo>
                <a:lnTo>
                  <a:pt x="131102" y="2115959"/>
                </a:lnTo>
                <a:lnTo>
                  <a:pt x="162902" y="2084959"/>
                </a:lnTo>
                <a:close/>
              </a:path>
              <a:path w="5229225" h="2561590">
                <a:moveTo>
                  <a:pt x="210972" y="2234488"/>
                </a:moveTo>
                <a:lnTo>
                  <a:pt x="209156" y="2220633"/>
                </a:lnTo>
                <a:lnTo>
                  <a:pt x="201980" y="2208492"/>
                </a:lnTo>
                <a:lnTo>
                  <a:pt x="191135" y="2200364"/>
                </a:lnTo>
                <a:lnTo>
                  <a:pt x="178041" y="2196922"/>
                </a:lnTo>
                <a:lnTo>
                  <a:pt x="164185" y="2198865"/>
                </a:lnTo>
                <a:lnTo>
                  <a:pt x="152120" y="2205901"/>
                </a:lnTo>
                <a:lnTo>
                  <a:pt x="143979" y="2216696"/>
                </a:lnTo>
                <a:lnTo>
                  <a:pt x="140487" y="2229751"/>
                </a:lnTo>
                <a:lnTo>
                  <a:pt x="142392" y="2243620"/>
                </a:lnTo>
                <a:lnTo>
                  <a:pt x="147675" y="2253538"/>
                </a:lnTo>
                <a:lnTo>
                  <a:pt x="155473" y="2261031"/>
                </a:lnTo>
                <a:lnTo>
                  <a:pt x="165049" y="2265769"/>
                </a:lnTo>
                <a:lnTo>
                  <a:pt x="175666" y="2267420"/>
                </a:lnTo>
                <a:lnTo>
                  <a:pt x="179514" y="2267420"/>
                </a:lnTo>
                <a:lnTo>
                  <a:pt x="210972" y="2234488"/>
                </a:lnTo>
                <a:close/>
              </a:path>
              <a:path w="5229225" h="2561590">
                <a:moveTo>
                  <a:pt x="267296" y="2380996"/>
                </a:moveTo>
                <a:lnTo>
                  <a:pt x="264617" y="2367267"/>
                </a:lnTo>
                <a:lnTo>
                  <a:pt x="256806" y="2355646"/>
                </a:lnTo>
                <a:lnTo>
                  <a:pt x="245554" y="2348153"/>
                </a:lnTo>
                <a:lnTo>
                  <a:pt x="232346" y="2345423"/>
                </a:lnTo>
                <a:lnTo>
                  <a:pt x="218643" y="2348103"/>
                </a:lnTo>
                <a:lnTo>
                  <a:pt x="206908" y="2355799"/>
                </a:lnTo>
                <a:lnTo>
                  <a:pt x="199351" y="2367000"/>
                </a:lnTo>
                <a:lnTo>
                  <a:pt x="196596" y="2380259"/>
                </a:lnTo>
                <a:lnTo>
                  <a:pt x="199275" y="2394089"/>
                </a:lnTo>
                <a:lnTo>
                  <a:pt x="204800" y="2403297"/>
                </a:lnTo>
                <a:lnTo>
                  <a:pt x="212509" y="2410206"/>
                </a:lnTo>
                <a:lnTo>
                  <a:pt x="221767" y="2414549"/>
                </a:lnTo>
                <a:lnTo>
                  <a:pt x="231952" y="2416060"/>
                </a:lnTo>
                <a:lnTo>
                  <a:pt x="236385" y="2416060"/>
                </a:lnTo>
                <a:lnTo>
                  <a:pt x="267296" y="2380996"/>
                </a:lnTo>
                <a:close/>
              </a:path>
              <a:path w="5229225" h="2561590">
                <a:moveTo>
                  <a:pt x="331495" y="2524417"/>
                </a:moveTo>
                <a:lnTo>
                  <a:pt x="328155" y="2510866"/>
                </a:lnTo>
                <a:lnTo>
                  <a:pt x="319709" y="2499576"/>
                </a:lnTo>
                <a:lnTo>
                  <a:pt x="308063" y="2492667"/>
                </a:lnTo>
                <a:lnTo>
                  <a:pt x="294716" y="2490673"/>
                </a:lnTo>
                <a:lnTo>
                  <a:pt x="281165" y="2494127"/>
                </a:lnTo>
                <a:lnTo>
                  <a:pt x="269862" y="2502484"/>
                </a:lnTo>
                <a:lnTo>
                  <a:pt x="262953" y="2514130"/>
                </a:lnTo>
                <a:lnTo>
                  <a:pt x="260972" y="2527528"/>
                </a:lnTo>
                <a:lnTo>
                  <a:pt x="264426" y="2541117"/>
                </a:lnTo>
                <a:lnTo>
                  <a:pt x="270103" y="2549626"/>
                </a:lnTo>
                <a:lnTo>
                  <a:pt x="277698" y="2555964"/>
                </a:lnTo>
                <a:lnTo>
                  <a:pt x="286626" y="2559913"/>
                </a:lnTo>
                <a:lnTo>
                  <a:pt x="296291" y="2561285"/>
                </a:lnTo>
                <a:lnTo>
                  <a:pt x="301345" y="2561285"/>
                </a:lnTo>
                <a:lnTo>
                  <a:pt x="331495" y="2524417"/>
                </a:lnTo>
                <a:close/>
              </a:path>
              <a:path w="5229225" h="2561590">
                <a:moveTo>
                  <a:pt x="4968037" y="33667"/>
                </a:moveTo>
                <a:lnTo>
                  <a:pt x="4964582" y="20002"/>
                </a:lnTo>
                <a:lnTo>
                  <a:pt x="4956213" y="8826"/>
                </a:lnTo>
                <a:lnTo>
                  <a:pt x="4944554" y="1981"/>
                </a:lnTo>
                <a:lnTo>
                  <a:pt x="4931156" y="0"/>
                </a:lnTo>
                <a:lnTo>
                  <a:pt x="4917567" y="3454"/>
                </a:lnTo>
                <a:lnTo>
                  <a:pt x="4906403" y="11823"/>
                </a:lnTo>
                <a:lnTo>
                  <a:pt x="4899533" y="23469"/>
                </a:lnTo>
                <a:lnTo>
                  <a:pt x="4897513" y="36868"/>
                </a:lnTo>
                <a:lnTo>
                  <a:pt x="4900841" y="50444"/>
                </a:lnTo>
                <a:lnTo>
                  <a:pt x="4906543" y="58953"/>
                </a:lnTo>
                <a:lnTo>
                  <a:pt x="4914138" y="65290"/>
                </a:lnTo>
                <a:lnTo>
                  <a:pt x="4923066" y="69253"/>
                </a:lnTo>
                <a:lnTo>
                  <a:pt x="4932705" y="70612"/>
                </a:lnTo>
                <a:lnTo>
                  <a:pt x="4937963" y="70612"/>
                </a:lnTo>
                <a:lnTo>
                  <a:pt x="4968037" y="33667"/>
                </a:lnTo>
                <a:close/>
              </a:path>
              <a:path w="5229225" h="2561590">
                <a:moveTo>
                  <a:pt x="5032400" y="180936"/>
                </a:moveTo>
                <a:lnTo>
                  <a:pt x="5029720" y="167220"/>
                </a:lnTo>
                <a:lnTo>
                  <a:pt x="5021923" y="155498"/>
                </a:lnTo>
                <a:lnTo>
                  <a:pt x="5010670" y="147942"/>
                </a:lnTo>
                <a:lnTo>
                  <a:pt x="4997450" y="145199"/>
                </a:lnTo>
                <a:lnTo>
                  <a:pt x="4983734" y="147866"/>
                </a:lnTo>
                <a:lnTo>
                  <a:pt x="4972037" y="155689"/>
                </a:lnTo>
                <a:lnTo>
                  <a:pt x="4964531" y="166928"/>
                </a:lnTo>
                <a:lnTo>
                  <a:pt x="4961788" y="180149"/>
                </a:lnTo>
                <a:lnTo>
                  <a:pt x="4964379" y="193840"/>
                </a:lnTo>
                <a:lnTo>
                  <a:pt x="4969903" y="203060"/>
                </a:lnTo>
                <a:lnTo>
                  <a:pt x="4977612" y="209981"/>
                </a:lnTo>
                <a:lnTo>
                  <a:pt x="4986858" y="214325"/>
                </a:lnTo>
                <a:lnTo>
                  <a:pt x="4997043" y="215823"/>
                </a:lnTo>
                <a:lnTo>
                  <a:pt x="5001488" y="215823"/>
                </a:lnTo>
                <a:lnTo>
                  <a:pt x="5032400" y="180936"/>
                </a:lnTo>
                <a:close/>
              </a:path>
              <a:path w="5229225" h="2561590">
                <a:moveTo>
                  <a:pt x="5088496" y="331520"/>
                </a:moveTo>
                <a:lnTo>
                  <a:pt x="5086591" y="317690"/>
                </a:lnTo>
                <a:lnTo>
                  <a:pt x="5079466" y="305549"/>
                </a:lnTo>
                <a:lnTo>
                  <a:pt x="5068684" y="297421"/>
                </a:lnTo>
                <a:lnTo>
                  <a:pt x="5055654" y="293979"/>
                </a:lnTo>
                <a:lnTo>
                  <a:pt x="5041824" y="295897"/>
                </a:lnTo>
                <a:lnTo>
                  <a:pt x="5029695" y="302958"/>
                </a:lnTo>
                <a:lnTo>
                  <a:pt x="5021554" y="313753"/>
                </a:lnTo>
                <a:lnTo>
                  <a:pt x="5018125" y="326821"/>
                </a:lnTo>
                <a:lnTo>
                  <a:pt x="5020043" y="340690"/>
                </a:lnTo>
                <a:lnTo>
                  <a:pt x="5025301" y="350621"/>
                </a:lnTo>
                <a:lnTo>
                  <a:pt x="5033048" y="358114"/>
                </a:lnTo>
                <a:lnTo>
                  <a:pt x="5042624" y="362839"/>
                </a:lnTo>
                <a:lnTo>
                  <a:pt x="5053330" y="364477"/>
                </a:lnTo>
                <a:lnTo>
                  <a:pt x="5057152" y="364477"/>
                </a:lnTo>
                <a:lnTo>
                  <a:pt x="5088496" y="331520"/>
                </a:lnTo>
                <a:close/>
              </a:path>
              <a:path w="5229225" h="2561590">
                <a:moveTo>
                  <a:pt x="5136273" y="484962"/>
                </a:moveTo>
                <a:lnTo>
                  <a:pt x="5135194" y="470966"/>
                </a:lnTo>
                <a:lnTo>
                  <a:pt x="5128704" y="458508"/>
                </a:lnTo>
                <a:lnTo>
                  <a:pt x="5118316" y="449795"/>
                </a:lnTo>
                <a:lnTo>
                  <a:pt x="5105438" y="445617"/>
                </a:lnTo>
                <a:lnTo>
                  <a:pt x="5091442" y="446760"/>
                </a:lnTo>
                <a:lnTo>
                  <a:pt x="5079009" y="453237"/>
                </a:lnTo>
                <a:lnTo>
                  <a:pt x="5070360" y="463562"/>
                </a:lnTo>
                <a:lnTo>
                  <a:pt x="5066258" y="476377"/>
                </a:lnTo>
                <a:lnTo>
                  <a:pt x="5067439" y="490334"/>
                </a:lnTo>
                <a:lnTo>
                  <a:pt x="5067236" y="490334"/>
                </a:lnTo>
                <a:lnTo>
                  <a:pt x="5072253" y="500888"/>
                </a:lnTo>
                <a:lnTo>
                  <a:pt x="5080127" y="508965"/>
                </a:lnTo>
                <a:lnTo>
                  <a:pt x="5090071" y="514121"/>
                </a:lnTo>
                <a:lnTo>
                  <a:pt x="5101323" y="515937"/>
                </a:lnTo>
                <a:lnTo>
                  <a:pt x="5104346" y="515937"/>
                </a:lnTo>
                <a:lnTo>
                  <a:pt x="5107787" y="515543"/>
                </a:lnTo>
                <a:lnTo>
                  <a:pt x="5111013" y="514540"/>
                </a:lnTo>
                <a:lnTo>
                  <a:pt x="5123446" y="508165"/>
                </a:lnTo>
                <a:lnTo>
                  <a:pt x="5132108" y="497827"/>
                </a:lnTo>
                <a:lnTo>
                  <a:pt x="5136273" y="484962"/>
                </a:lnTo>
                <a:close/>
              </a:path>
              <a:path w="5229225" h="2561590">
                <a:moveTo>
                  <a:pt x="5175440" y="640842"/>
                </a:moveTo>
                <a:lnTo>
                  <a:pt x="5175148" y="626872"/>
                </a:lnTo>
                <a:lnTo>
                  <a:pt x="5169446" y="614006"/>
                </a:lnTo>
                <a:lnTo>
                  <a:pt x="5159565" y="604710"/>
                </a:lnTo>
                <a:lnTo>
                  <a:pt x="5146891" y="599846"/>
                </a:lnTo>
                <a:lnTo>
                  <a:pt x="5132781" y="600252"/>
                </a:lnTo>
                <a:lnTo>
                  <a:pt x="5120043" y="605967"/>
                </a:lnTo>
                <a:lnTo>
                  <a:pt x="5110810" y="615810"/>
                </a:lnTo>
                <a:lnTo>
                  <a:pt x="5105959" y="628421"/>
                </a:lnTo>
                <a:lnTo>
                  <a:pt x="5106365" y="642404"/>
                </a:lnTo>
                <a:lnTo>
                  <a:pt x="5110988" y="653580"/>
                </a:lnTo>
                <a:lnTo>
                  <a:pt x="5118824" y="662254"/>
                </a:lnTo>
                <a:lnTo>
                  <a:pt x="5129009" y="667854"/>
                </a:lnTo>
                <a:lnTo>
                  <a:pt x="5140655" y="669836"/>
                </a:lnTo>
                <a:lnTo>
                  <a:pt x="5143284" y="669836"/>
                </a:lnTo>
                <a:lnTo>
                  <a:pt x="5175440" y="640842"/>
                </a:lnTo>
                <a:close/>
              </a:path>
              <a:path w="5229225" h="2561590">
                <a:moveTo>
                  <a:pt x="5206593" y="784593"/>
                </a:moveTo>
                <a:lnTo>
                  <a:pt x="5206403" y="784593"/>
                </a:lnTo>
                <a:lnTo>
                  <a:pt x="5201412" y="771537"/>
                </a:lnTo>
                <a:lnTo>
                  <a:pt x="5192115" y="761720"/>
                </a:lnTo>
                <a:lnTo>
                  <a:pt x="5179834" y="756132"/>
                </a:lnTo>
                <a:lnTo>
                  <a:pt x="5165864" y="755751"/>
                </a:lnTo>
                <a:lnTo>
                  <a:pt x="5152707" y="760755"/>
                </a:lnTo>
                <a:lnTo>
                  <a:pt x="5142877" y="770051"/>
                </a:lnTo>
                <a:lnTo>
                  <a:pt x="5137277" y="782345"/>
                </a:lnTo>
                <a:lnTo>
                  <a:pt x="5136820" y="796302"/>
                </a:lnTo>
                <a:lnTo>
                  <a:pt x="5141163" y="808215"/>
                </a:lnTo>
                <a:lnTo>
                  <a:pt x="5149050" y="817524"/>
                </a:lnTo>
                <a:lnTo>
                  <a:pt x="5159553" y="823582"/>
                </a:lnTo>
                <a:lnTo>
                  <a:pt x="5171719" y="825741"/>
                </a:lnTo>
                <a:lnTo>
                  <a:pt x="5173726" y="825741"/>
                </a:lnTo>
                <a:lnTo>
                  <a:pt x="5177561" y="825334"/>
                </a:lnTo>
                <a:lnTo>
                  <a:pt x="5190642" y="820216"/>
                </a:lnTo>
                <a:lnTo>
                  <a:pt x="5200485" y="810869"/>
                </a:lnTo>
                <a:lnTo>
                  <a:pt x="5206123" y="798563"/>
                </a:lnTo>
                <a:lnTo>
                  <a:pt x="5206593" y="784593"/>
                </a:lnTo>
                <a:close/>
              </a:path>
              <a:path w="5229225" h="2561590">
                <a:moveTo>
                  <a:pt x="5229187" y="943724"/>
                </a:moveTo>
                <a:lnTo>
                  <a:pt x="5224881" y="930402"/>
                </a:lnTo>
                <a:lnTo>
                  <a:pt x="5216068" y="920115"/>
                </a:lnTo>
                <a:lnTo>
                  <a:pt x="5204053" y="913866"/>
                </a:lnTo>
                <a:lnTo>
                  <a:pt x="5190071" y="912672"/>
                </a:lnTo>
                <a:lnTo>
                  <a:pt x="5176748" y="917003"/>
                </a:lnTo>
                <a:lnTo>
                  <a:pt x="5166449" y="925804"/>
                </a:lnTo>
                <a:lnTo>
                  <a:pt x="5160200" y="937831"/>
                </a:lnTo>
                <a:lnTo>
                  <a:pt x="5159006" y="951801"/>
                </a:lnTo>
                <a:lnTo>
                  <a:pt x="5162842" y="964260"/>
                </a:lnTo>
                <a:lnTo>
                  <a:pt x="5170627" y="974166"/>
                </a:lnTo>
                <a:lnTo>
                  <a:pt x="5181320" y="980706"/>
                </a:lnTo>
                <a:lnTo>
                  <a:pt x="5193893" y="983068"/>
                </a:lnTo>
                <a:lnTo>
                  <a:pt x="5196738" y="983068"/>
                </a:lnTo>
                <a:lnTo>
                  <a:pt x="5228006" y="957707"/>
                </a:lnTo>
                <a:lnTo>
                  <a:pt x="5229187" y="943724"/>
                </a:lnTo>
                <a:close/>
              </a:path>
            </a:pathLst>
          </a:custGeom>
          <a:solidFill>
            <a:srgbClr val="D9A97C"/>
          </a:solidFill>
        </p:spPr>
        <p:txBody>
          <a:bodyPr wrap="square" lIns="0" tIns="0" rIns="0" bIns="0" rtlCol="0"/>
          <a:lstStyle/>
          <a:p>
            <a:endParaRPr sz="1230"/>
          </a:p>
        </p:txBody>
      </p:sp>
      <p:pic>
        <p:nvPicPr>
          <p:cNvPr id="19" name="object 19"/>
          <p:cNvPicPr/>
          <p:nvPr/>
        </p:nvPicPr>
        <p:blipFill>
          <a:blip r:embed="rId6" cstate="print"/>
          <a:stretch>
            <a:fillRect/>
          </a:stretch>
        </p:blipFill>
        <p:spPr>
          <a:xfrm rot="20570505">
            <a:off x="4381617" y="4267247"/>
            <a:ext cx="48230" cy="47831"/>
          </a:xfrm>
          <a:prstGeom prst="rect">
            <a:avLst/>
          </a:prstGeom>
        </p:spPr>
      </p:pic>
      <p:pic>
        <p:nvPicPr>
          <p:cNvPr id="20" name="object 20"/>
          <p:cNvPicPr/>
          <p:nvPr/>
        </p:nvPicPr>
        <p:blipFill>
          <a:blip r:embed="rId7" cstate="print"/>
          <a:stretch>
            <a:fillRect/>
          </a:stretch>
        </p:blipFill>
        <p:spPr>
          <a:xfrm rot="20570505">
            <a:off x="4311280" y="4039416"/>
            <a:ext cx="48230" cy="47868"/>
          </a:xfrm>
          <a:prstGeom prst="rect">
            <a:avLst/>
          </a:prstGeom>
        </p:spPr>
      </p:pic>
      <p:sp>
        <p:nvSpPr>
          <p:cNvPr id="21" name="object 21"/>
          <p:cNvSpPr/>
          <p:nvPr/>
        </p:nvSpPr>
        <p:spPr>
          <a:xfrm rot="20570505">
            <a:off x="4117158" y="3308238"/>
            <a:ext cx="355781" cy="1015277"/>
          </a:xfrm>
          <a:custGeom>
            <a:avLst/>
            <a:gdLst/>
            <a:ahLst/>
            <a:cxnLst/>
            <a:rect l="l" t="t" r="r" b="b"/>
            <a:pathLst>
              <a:path w="520700" h="1485900">
                <a:moveTo>
                  <a:pt x="258724" y="951890"/>
                </a:moveTo>
                <a:lnTo>
                  <a:pt x="257530" y="937920"/>
                </a:lnTo>
                <a:lnTo>
                  <a:pt x="251282" y="925918"/>
                </a:lnTo>
                <a:lnTo>
                  <a:pt x="240995" y="917181"/>
                </a:lnTo>
                <a:lnTo>
                  <a:pt x="227660" y="912964"/>
                </a:lnTo>
                <a:lnTo>
                  <a:pt x="213690" y="914044"/>
                </a:lnTo>
                <a:lnTo>
                  <a:pt x="201663" y="920229"/>
                </a:lnTo>
                <a:lnTo>
                  <a:pt x="192862" y="930490"/>
                </a:lnTo>
                <a:lnTo>
                  <a:pt x="188531" y="943813"/>
                </a:lnTo>
                <a:lnTo>
                  <a:pt x="189738" y="957795"/>
                </a:lnTo>
                <a:lnTo>
                  <a:pt x="195986" y="969822"/>
                </a:lnTo>
                <a:lnTo>
                  <a:pt x="206273" y="978623"/>
                </a:lnTo>
                <a:lnTo>
                  <a:pt x="219608" y="982941"/>
                </a:lnTo>
                <a:lnTo>
                  <a:pt x="221005" y="983157"/>
                </a:lnTo>
                <a:lnTo>
                  <a:pt x="223621" y="983157"/>
                </a:lnTo>
                <a:lnTo>
                  <a:pt x="236308" y="980795"/>
                </a:lnTo>
                <a:lnTo>
                  <a:pt x="247065" y="974255"/>
                </a:lnTo>
                <a:lnTo>
                  <a:pt x="254876" y="964349"/>
                </a:lnTo>
                <a:lnTo>
                  <a:pt x="258724" y="951890"/>
                </a:lnTo>
                <a:close/>
              </a:path>
              <a:path w="520700" h="1485900">
                <a:moveTo>
                  <a:pt x="280911" y="796582"/>
                </a:moveTo>
                <a:lnTo>
                  <a:pt x="280454" y="782510"/>
                </a:lnTo>
                <a:lnTo>
                  <a:pt x="274866" y="770166"/>
                </a:lnTo>
                <a:lnTo>
                  <a:pt x="265036" y="760844"/>
                </a:lnTo>
                <a:lnTo>
                  <a:pt x="251879" y="755840"/>
                </a:lnTo>
                <a:lnTo>
                  <a:pt x="237909" y="756183"/>
                </a:lnTo>
                <a:lnTo>
                  <a:pt x="225602" y="761720"/>
                </a:lnTo>
                <a:lnTo>
                  <a:pt x="216242" y="771525"/>
                </a:lnTo>
                <a:lnTo>
                  <a:pt x="211137" y="784682"/>
                </a:lnTo>
                <a:lnTo>
                  <a:pt x="211582" y="798690"/>
                </a:lnTo>
                <a:lnTo>
                  <a:pt x="217170" y="811047"/>
                </a:lnTo>
                <a:lnTo>
                  <a:pt x="226999" y="820407"/>
                </a:lnTo>
                <a:lnTo>
                  <a:pt x="240169" y="825423"/>
                </a:lnTo>
                <a:lnTo>
                  <a:pt x="244195" y="825830"/>
                </a:lnTo>
                <a:lnTo>
                  <a:pt x="246024" y="825830"/>
                </a:lnTo>
                <a:lnTo>
                  <a:pt x="258191" y="823671"/>
                </a:lnTo>
                <a:lnTo>
                  <a:pt x="268681" y="817638"/>
                </a:lnTo>
                <a:lnTo>
                  <a:pt x="276567" y="808393"/>
                </a:lnTo>
                <a:lnTo>
                  <a:pt x="280911" y="796582"/>
                </a:lnTo>
                <a:close/>
              </a:path>
              <a:path w="520700" h="1485900">
                <a:moveTo>
                  <a:pt x="311772" y="628510"/>
                </a:moveTo>
                <a:lnTo>
                  <a:pt x="306908" y="615899"/>
                </a:lnTo>
                <a:lnTo>
                  <a:pt x="297611" y="606056"/>
                </a:lnTo>
                <a:lnTo>
                  <a:pt x="284746" y="600341"/>
                </a:lnTo>
                <a:lnTo>
                  <a:pt x="270751" y="599935"/>
                </a:lnTo>
                <a:lnTo>
                  <a:pt x="258140" y="604774"/>
                </a:lnTo>
                <a:lnTo>
                  <a:pt x="248297" y="614006"/>
                </a:lnTo>
                <a:lnTo>
                  <a:pt x="242595" y="626757"/>
                </a:lnTo>
                <a:lnTo>
                  <a:pt x="242265" y="640842"/>
                </a:lnTo>
                <a:lnTo>
                  <a:pt x="247129" y="653465"/>
                </a:lnTo>
                <a:lnTo>
                  <a:pt x="256374" y="663321"/>
                </a:lnTo>
                <a:lnTo>
                  <a:pt x="269214" y="669112"/>
                </a:lnTo>
                <a:lnTo>
                  <a:pt x="271830" y="669721"/>
                </a:lnTo>
                <a:lnTo>
                  <a:pt x="274459" y="669925"/>
                </a:lnTo>
                <a:lnTo>
                  <a:pt x="277088" y="669925"/>
                </a:lnTo>
                <a:lnTo>
                  <a:pt x="311365" y="642505"/>
                </a:lnTo>
                <a:lnTo>
                  <a:pt x="311772" y="628510"/>
                </a:lnTo>
                <a:close/>
              </a:path>
              <a:path w="520700" h="1485900">
                <a:moveTo>
                  <a:pt x="351561" y="476440"/>
                </a:moveTo>
                <a:lnTo>
                  <a:pt x="347383" y="463562"/>
                </a:lnTo>
                <a:lnTo>
                  <a:pt x="338721" y="453237"/>
                </a:lnTo>
                <a:lnTo>
                  <a:pt x="326288" y="446849"/>
                </a:lnTo>
                <a:lnTo>
                  <a:pt x="312305" y="445706"/>
                </a:lnTo>
                <a:lnTo>
                  <a:pt x="299415" y="449884"/>
                </a:lnTo>
                <a:lnTo>
                  <a:pt x="289026" y="458609"/>
                </a:lnTo>
                <a:lnTo>
                  <a:pt x="282536" y="471068"/>
                </a:lnTo>
                <a:lnTo>
                  <a:pt x="281470" y="485051"/>
                </a:lnTo>
                <a:lnTo>
                  <a:pt x="285635" y="497916"/>
                </a:lnTo>
                <a:lnTo>
                  <a:pt x="294297" y="508254"/>
                </a:lnTo>
                <a:lnTo>
                  <a:pt x="306730" y="514629"/>
                </a:lnTo>
                <a:lnTo>
                  <a:pt x="309956" y="515632"/>
                </a:lnTo>
                <a:lnTo>
                  <a:pt x="313372" y="516039"/>
                </a:lnTo>
                <a:lnTo>
                  <a:pt x="316611" y="516039"/>
                </a:lnTo>
                <a:lnTo>
                  <a:pt x="350481" y="490423"/>
                </a:lnTo>
                <a:lnTo>
                  <a:pt x="351561" y="476440"/>
                </a:lnTo>
                <a:close/>
              </a:path>
              <a:path w="520700" h="1485900">
                <a:moveTo>
                  <a:pt x="399618" y="326910"/>
                </a:moveTo>
                <a:lnTo>
                  <a:pt x="396176" y="313842"/>
                </a:lnTo>
                <a:lnTo>
                  <a:pt x="388048" y="303047"/>
                </a:lnTo>
                <a:lnTo>
                  <a:pt x="375907" y="295986"/>
                </a:lnTo>
                <a:lnTo>
                  <a:pt x="362051" y="294068"/>
                </a:lnTo>
                <a:lnTo>
                  <a:pt x="348983" y="297510"/>
                </a:lnTo>
                <a:lnTo>
                  <a:pt x="338188" y="305638"/>
                </a:lnTo>
                <a:lnTo>
                  <a:pt x="331127" y="317779"/>
                </a:lnTo>
                <a:lnTo>
                  <a:pt x="329196" y="331647"/>
                </a:lnTo>
                <a:lnTo>
                  <a:pt x="332638" y="344716"/>
                </a:lnTo>
                <a:lnTo>
                  <a:pt x="340779" y="355511"/>
                </a:lnTo>
                <a:lnTo>
                  <a:pt x="352920" y="362559"/>
                </a:lnTo>
                <a:lnTo>
                  <a:pt x="356743" y="363969"/>
                </a:lnTo>
                <a:lnTo>
                  <a:pt x="360578" y="364566"/>
                </a:lnTo>
                <a:lnTo>
                  <a:pt x="364401" y="364566"/>
                </a:lnTo>
                <a:lnTo>
                  <a:pt x="397687" y="340779"/>
                </a:lnTo>
                <a:lnTo>
                  <a:pt x="399618" y="326910"/>
                </a:lnTo>
                <a:close/>
              </a:path>
              <a:path w="520700" h="1485900">
                <a:moveTo>
                  <a:pt x="409600" y="1280642"/>
                </a:moveTo>
                <a:lnTo>
                  <a:pt x="404190" y="1233741"/>
                </a:lnTo>
                <a:lnTo>
                  <a:pt x="388759" y="1190663"/>
                </a:lnTo>
                <a:lnTo>
                  <a:pt x="364553" y="1152626"/>
                </a:lnTo>
                <a:lnTo>
                  <a:pt x="349097" y="1137170"/>
                </a:lnTo>
                <a:lnTo>
                  <a:pt x="349097" y="1280642"/>
                </a:lnTo>
                <a:lnTo>
                  <a:pt x="341731" y="1326210"/>
                </a:lnTo>
                <a:lnTo>
                  <a:pt x="321221" y="1365808"/>
                </a:lnTo>
                <a:lnTo>
                  <a:pt x="289966" y="1397063"/>
                </a:lnTo>
                <a:lnTo>
                  <a:pt x="250367" y="1417574"/>
                </a:lnTo>
                <a:lnTo>
                  <a:pt x="204800" y="1424940"/>
                </a:lnTo>
                <a:lnTo>
                  <a:pt x="159245" y="1417574"/>
                </a:lnTo>
                <a:lnTo>
                  <a:pt x="119646" y="1397063"/>
                </a:lnTo>
                <a:lnTo>
                  <a:pt x="88392" y="1365808"/>
                </a:lnTo>
                <a:lnTo>
                  <a:pt x="67894" y="1326210"/>
                </a:lnTo>
                <a:lnTo>
                  <a:pt x="60515" y="1280642"/>
                </a:lnTo>
                <a:lnTo>
                  <a:pt x="67894" y="1235087"/>
                </a:lnTo>
                <a:lnTo>
                  <a:pt x="88392" y="1195489"/>
                </a:lnTo>
                <a:lnTo>
                  <a:pt x="119646" y="1164234"/>
                </a:lnTo>
                <a:lnTo>
                  <a:pt x="159245" y="1143723"/>
                </a:lnTo>
                <a:lnTo>
                  <a:pt x="204800" y="1136345"/>
                </a:lnTo>
                <a:lnTo>
                  <a:pt x="250367" y="1143723"/>
                </a:lnTo>
                <a:lnTo>
                  <a:pt x="289966" y="1164234"/>
                </a:lnTo>
                <a:lnTo>
                  <a:pt x="321221" y="1195489"/>
                </a:lnTo>
                <a:lnTo>
                  <a:pt x="341731" y="1235087"/>
                </a:lnTo>
                <a:lnTo>
                  <a:pt x="349097" y="1280642"/>
                </a:lnTo>
                <a:lnTo>
                  <a:pt x="349097" y="1137170"/>
                </a:lnTo>
                <a:lnTo>
                  <a:pt x="294792" y="1096683"/>
                </a:lnTo>
                <a:lnTo>
                  <a:pt x="251701" y="1081252"/>
                </a:lnTo>
                <a:lnTo>
                  <a:pt x="204800" y="1075829"/>
                </a:lnTo>
                <a:lnTo>
                  <a:pt x="157899" y="1081252"/>
                </a:lnTo>
                <a:lnTo>
                  <a:pt x="114820" y="1096683"/>
                </a:lnTo>
                <a:lnTo>
                  <a:pt x="76784" y="1120889"/>
                </a:lnTo>
                <a:lnTo>
                  <a:pt x="45059" y="1152626"/>
                </a:lnTo>
                <a:lnTo>
                  <a:pt x="20853" y="1190663"/>
                </a:lnTo>
                <a:lnTo>
                  <a:pt x="5422" y="1233741"/>
                </a:lnTo>
                <a:lnTo>
                  <a:pt x="0" y="1280642"/>
                </a:lnTo>
                <a:lnTo>
                  <a:pt x="5422" y="1327543"/>
                </a:lnTo>
                <a:lnTo>
                  <a:pt x="20853" y="1370634"/>
                </a:lnTo>
                <a:lnTo>
                  <a:pt x="45059" y="1408658"/>
                </a:lnTo>
                <a:lnTo>
                  <a:pt x="76784" y="1440395"/>
                </a:lnTo>
                <a:lnTo>
                  <a:pt x="114820" y="1464602"/>
                </a:lnTo>
                <a:lnTo>
                  <a:pt x="157899" y="1480032"/>
                </a:lnTo>
                <a:lnTo>
                  <a:pt x="204800" y="1485442"/>
                </a:lnTo>
                <a:lnTo>
                  <a:pt x="251701" y="1480032"/>
                </a:lnTo>
                <a:lnTo>
                  <a:pt x="294792" y="1464602"/>
                </a:lnTo>
                <a:lnTo>
                  <a:pt x="332816" y="1440395"/>
                </a:lnTo>
                <a:lnTo>
                  <a:pt x="348272" y="1424940"/>
                </a:lnTo>
                <a:lnTo>
                  <a:pt x="364553" y="1408658"/>
                </a:lnTo>
                <a:lnTo>
                  <a:pt x="388759" y="1370634"/>
                </a:lnTo>
                <a:lnTo>
                  <a:pt x="404190" y="1327543"/>
                </a:lnTo>
                <a:lnTo>
                  <a:pt x="409600" y="1280642"/>
                </a:lnTo>
                <a:close/>
              </a:path>
              <a:path w="520700" h="1485900">
                <a:moveTo>
                  <a:pt x="455942" y="180238"/>
                </a:moveTo>
                <a:lnTo>
                  <a:pt x="453199" y="167017"/>
                </a:lnTo>
                <a:lnTo>
                  <a:pt x="445693" y="155765"/>
                </a:lnTo>
                <a:lnTo>
                  <a:pt x="433984" y="147955"/>
                </a:lnTo>
                <a:lnTo>
                  <a:pt x="420255" y="145275"/>
                </a:lnTo>
                <a:lnTo>
                  <a:pt x="406984" y="148031"/>
                </a:lnTo>
                <a:lnTo>
                  <a:pt x="395732" y="155587"/>
                </a:lnTo>
                <a:lnTo>
                  <a:pt x="388010" y="167322"/>
                </a:lnTo>
                <a:lnTo>
                  <a:pt x="385330" y="181025"/>
                </a:lnTo>
                <a:lnTo>
                  <a:pt x="388061" y="194246"/>
                </a:lnTo>
                <a:lnTo>
                  <a:pt x="395554" y="205498"/>
                </a:lnTo>
                <a:lnTo>
                  <a:pt x="407162" y="213296"/>
                </a:lnTo>
                <a:lnTo>
                  <a:pt x="411607" y="215112"/>
                </a:lnTo>
                <a:lnTo>
                  <a:pt x="416242" y="215925"/>
                </a:lnTo>
                <a:lnTo>
                  <a:pt x="420687" y="215925"/>
                </a:lnTo>
                <a:lnTo>
                  <a:pt x="453351" y="193929"/>
                </a:lnTo>
                <a:lnTo>
                  <a:pt x="455942" y="180238"/>
                </a:lnTo>
                <a:close/>
              </a:path>
              <a:path w="520700" h="1485900">
                <a:moveTo>
                  <a:pt x="520230" y="36868"/>
                </a:moveTo>
                <a:lnTo>
                  <a:pt x="518198" y="23456"/>
                </a:lnTo>
                <a:lnTo>
                  <a:pt x="511327" y="11798"/>
                </a:lnTo>
                <a:lnTo>
                  <a:pt x="500151" y="3340"/>
                </a:lnTo>
                <a:lnTo>
                  <a:pt x="486562" y="0"/>
                </a:lnTo>
                <a:lnTo>
                  <a:pt x="473151" y="2032"/>
                </a:lnTo>
                <a:lnTo>
                  <a:pt x="461441" y="8915"/>
                </a:lnTo>
                <a:lnTo>
                  <a:pt x="452958" y="20091"/>
                </a:lnTo>
                <a:lnTo>
                  <a:pt x="453161" y="20091"/>
                </a:lnTo>
                <a:lnTo>
                  <a:pt x="449707" y="33756"/>
                </a:lnTo>
                <a:lnTo>
                  <a:pt x="469696" y="67068"/>
                </a:lnTo>
                <a:lnTo>
                  <a:pt x="479780" y="70510"/>
                </a:lnTo>
                <a:lnTo>
                  <a:pt x="485025" y="70510"/>
                </a:lnTo>
                <a:lnTo>
                  <a:pt x="494677" y="69176"/>
                </a:lnTo>
                <a:lnTo>
                  <a:pt x="503593" y="65290"/>
                </a:lnTo>
                <a:lnTo>
                  <a:pt x="511200" y="59016"/>
                </a:lnTo>
                <a:lnTo>
                  <a:pt x="516890" y="50533"/>
                </a:lnTo>
                <a:lnTo>
                  <a:pt x="520230" y="36868"/>
                </a:lnTo>
                <a:close/>
              </a:path>
            </a:pathLst>
          </a:custGeom>
          <a:solidFill>
            <a:srgbClr val="D9A97C"/>
          </a:solidFill>
        </p:spPr>
        <p:txBody>
          <a:bodyPr wrap="square" lIns="0" tIns="0" rIns="0" bIns="0" rtlCol="0"/>
          <a:lstStyle/>
          <a:p>
            <a:endParaRPr sz="1230"/>
          </a:p>
        </p:txBody>
      </p:sp>
      <p:pic>
        <p:nvPicPr>
          <p:cNvPr id="22" name="object 22"/>
          <p:cNvPicPr/>
          <p:nvPr/>
        </p:nvPicPr>
        <p:blipFill>
          <a:blip r:embed="rId8" cstate="print"/>
          <a:stretch>
            <a:fillRect/>
          </a:stretch>
        </p:blipFill>
        <p:spPr>
          <a:xfrm rot="20570505">
            <a:off x="4468716" y="1822569"/>
            <a:ext cx="3228813" cy="3630999"/>
          </a:xfrm>
          <a:prstGeom prst="rect">
            <a:avLst/>
          </a:prstGeom>
        </p:spPr>
      </p:pic>
      <p:pic>
        <p:nvPicPr>
          <p:cNvPr id="23" name="object 23"/>
          <p:cNvPicPr/>
          <p:nvPr/>
        </p:nvPicPr>
        <p:blipFill>
          <a:blip r:embed="rId9" cstate="print"/>
          <a:stretch>
            <a:fillRect/>
          </a:stretch>
        </p:blipFill>
        <p:spPr>
          <a:xfrm rot="20570505">
            <a:off x="4311651" y="4122586"/>
            <a:ext cx="111055" cy="111046"/>
          </a:xfrm>
          <a:prstGeom prst="rect">
            <a:avLst/>
          </a:prstGeom>
        </p:spPr>
      </p:pic>
      <p:grpSp>
        <p:nvGrpSpPr>
          <p:cNvPr id="42" name="Group 41">
            <a:extLst>
              <a:ext uri="{FF2B5EF4-FFF2-40B4-BE49-F238E27FC236}">
                <a16:creationId xmlns:a16="http://schemas.microsoft.com/office/drawing/2014/main" id="{56328243-881B-4EB8-B61B-097FEC53F246}"/>
              </a:ext>
            </a:extLst>
          </p:cNvPr>
          <p:cNvGrpSpPr/>
          <p:nvPr/>
        </p:nvGrpSpPr>
        <p:grpSpPr>
          <a:xfrm rot="20570505">
            <a:off x="7016831" y="4945043"/>
            <a:ext cx="280285" cy="280285"/>
            <a:chOff x="10136445" y="1094281"/>
            <a:chExt cx="410209" cy="410209"/>
          </a:xfrm>
        </p:grpSpPr>
        <p:sp>
          <p:nvSpPr>
            <p:cNvPr id="40" name="object 16">
              <a:extLst>
                <a:ext uri="{FF2B5EF4-FFF2-40B4-BE49-F238E27FC236}">
                  <a16:creationId xmlns:a16="http://schemas.microsoft.com/office/drawing/2014/main" id="{12CE9428-97F5-4C1C-81B2-185D1510F53A}"/>
                </a:ext>
              </a:extLst>
            </p:cNvPr>
            <p:cNvSpPr/>
            <p:nvPr/>
          </p:nvSpPr>
          <p:spPr>
            <a:xfrm>
              <a:off x="10136445" y="1094281"/>
              <a:ext cx="410209" cy="410209"/>
            </a:xfrm>
            <a:custGeom>
              <a:avLst/>
              <a:gdLst/>
              <a:ahLst/>
              <a:cxnLst/>
              <a:rect l="l" t="t" r="r" b="b"/>
              <a:pathLst>
                <a:path w="410209" h="410210">
                  <a:moveTo>
                    <a:pt x="204800" y="0"/>
                  </a:moveTo>
                  <a:lnTo>
                    <a:pt x="157897" y="5419"/>
                  </a:lnTo>
                  <a:lnTo>
                    <a:pt x="114812" y="20850"/>
                  </a:lnTo>
                  <a:lnTo>
                    <a:pt x="76783" y="45053"/>
                  </a:lnTo>
                  <a:lnTo>
                    <a:pt x="45048" y="76791"/>
                  </a:lnTo>
                  <a:lnTo>
                    <a:pt x="20847" y="114822"/>
                  </a:lnTo>
                  <a:lnTo>
                    <a:pt x="5418" y="157909"/>
                  </a:lnTo>
                  <a:lnTo>
                    <a:pt x="0" y="204812"/>
                  </a:lnTo>
                  <a:lnTo>
                    <a:pt x="5418" y="251711"/>
                  </a:lnTo>
                  <a:lnTo>
                    <a:pt x="20847" y="294794"/>
                  </a:lnTo>
                  <a:lnTo>
                    <a:pt x="45048" y="332824"/>
                  </a:lnTo>
                  <a:lnTo>
                    <a:pt x="76783" y="364560"/>
                  </a:lnTo>
                  <a:lnTo>
                    <a:pt x="114812" y="388763"/>
                  </a:lnTo>
                  <a:lnTo>
                    <a:pt x="157897" y="404194"/>
                  </a:lnTo>
                  <a:lnTo>
                    <a:pt x="204800" y="409613"/>
                  </a:lnTo>
                  <a:lnTo>
                    <a:pt x="251702" y="404194"/>
                  </a:lnTo>
                  <a:lnTo>
                    <a:pt x="294787" y="388763"/>
                  </a:lnTo>
                  <a:lnTo>
                    <a:pt x="332816" y="364560"/>
                  </a:lnTo>
                  <a:lnTo>
                    <a:pt x="348266" y="349110"/>
                  </a:lnTo>
                  <a:lnTo>
                    <a:pt x="204800" y="349110"/>
                  </a:lnTo>
                  <a:lnTo>
                    <a:pt x="159236" y="341741"/>
                  </a:lnTo>
                  <a:lnTo>
                    <a:pt x="119634" y="321232"/>
                  </a:lnTo>
                  <a:lnTo>
                    <a:pt x="88385" y="289977"/>
                  </a:lnTo>
                  <a:lnTo>
                    <a:pt x="67881" y="250372"/>
                  </a:lnTo>
                  <a:lnTo>
                    <a:pt x="60515" y="204812"/>
                  </a:lnTo>
                  <a:lnTo>
                    <a:pt x="67881" y="159252"/>
                  </a:lnTo>
                  <a:lnTo>
                    <a:pt x="88385" y="119647"/>
                  </a:lnTo>
                  <a:lnTo>
                    <a:pt x="119634" y="88393"/>
                  </a:lnTo>
                  <a:lnTo>
                    <a:pt x="159236" y="67884"/>
                  </a:lnTo>
                  <a:lnTo>
                    <a:pt x="204800" y="60515"/>
                  </a:lnTo>
                  <a:lnTo>
                    <a:pt x="348277" y="60515"/>
                  </a:lnTo>
                  <a:lnTo>
                    <a:pt x="332816" y="45053"/>
                  </a:lnTo>
                  <a:lnTo>
                    <a:pt x="294787" y="20850"/>
                  </a:lnTo>
                  <a:lnTo>
                    <a:pt x="251702" y="5419"/>
                  </a:lnTo>
                  <a:lnTo>
                    <a:pt x="204800" y="0"/>
                  </a:lnTo>
                  <a:close/>
                </a:path>
                <a:path w="410209" h="410210">
                  <a:moveTo>
                    <a:pt x="348277" y="60515"/>
                  </a:moveTo>
                  <a:lnTo>
                    <a:pt x="204800" y="60515"/>
                  </a:lnTo>
                  <a:lnTo>
                    <a:pt x="250363" y="67884"/>
                  </a:lnTo>
                  <a:lnTo>
                    <a:pt x="289966" y="88393"/>
                  </a:lnTo>
                  <a:lnTo>
                    <a:pt x="321215" y="119647"/>
                  </a:lnTo>
                  <a:lnTo>
                    <a:pt x="341718" y="159252"/>
                  </a:lnTo>
                  <a:lnTo>
                    <a:pt x="349084" y="204812"/>
                  </a:lnTo>
                  <a:lnTo>
                    <a:pt x="341718" y="250372"/>
                  </a:lnTo>
                  <a:lnTo>
                    <a:pt x="321215" y="289977"/>
                  </a:lnTo>
                  <a:lnTo>
                    <a:pt x="289966" y="321232"/>
                  </a:lnTo>
                  <a:lnTo>
                    <a:pt x="250363" y="341741"/>
                  </a:lnTo>
                  <a:lnTo>
                    <a:pt x="204800" y="349110"/>
                  </a:lnTo>
                  <a:lnTo>
                    <a:pt x="348266" y="349110"/>
                  </a:lnTo>
                  <a:lnTo>
                    <a:pt x="364551" y="332824"/>
                  </a:lnTo>
                  <a:lnTo>
                    <a:pt x="388752" y="294794"/>
                  </a:lnTo>
                  <a:lnTo>
                    <a:pt x="404182" y="251711"/>
                  </a:lnTo>
                  <a:lnTo>
                    <a:pt x="409600" y="204812"/>
                  </a:lnTo>
                  <a:lnTo>
                    <a:pt x="404182" y="157909"/>
                  </a:lnTo>
                  <a:lnTo>
                    <a:pt x="388752" y="114822"/>
                  </a:lnTo>
                  <a:lnTo>
                    <a:pt x="364551" y="76791"/>
                  </a:lnTo>
                  <a:lnTo>
                    <a:pt x="348277" y="60515"/>
                  </a:lnTo>
                  <a:close/>
                </a:path>
              </a:pathLst>
            </a:custGeom>
            <a:solidFill>
              <a:srgbClr val="D9A97C"/>
            </a:solidFill>
          </p:spPr>
          <p:txBody>
            <a:bodyPr wrap="square" lIns="0" tIns="0" rIns="0" bIns="0" rtlCol="0"/>
            <a:lstStyle/>
            <a:p>
              <a:endParaRPr sz="1230"/>
            </a:p>
          </p:txBody>
        </p:sp>
        <p:pic>
          <p:nvPicPr>
            <p:cNvPr id="41" name="object 17">
              <a:extLst>
                <a:ext uri="{FF2B5EF4-FFF2-40B4-BE49-F238E27FC236}">
                  <a16:creationId xmlns:a16="http://schemas.microsoft.com/office/drawing/2014/main" id="{993400AC-C3D7-4B2E-A354-0F803F81A771}"/>
                </a:ext>
              </a:extLst>
            </p:cNvPr>
            <p:cNvPicPr/>
            <p:nvPr/>
          </p:nvPicPr>
          <p:blipFill>
            <a:blip r:embed="rId5" cstate="print"/>
            <a:stretch>
              <a:fillRect/>
            </a:stretch>
          </p:blipFill>
          <p:spPr>
            <a:xfrm>
              <a:off x="10260282" y="1218124"/>
              <a:ext cx="162534" cy="162521"/>
            </a:xfrm>
            <a:prstGeom prst="rect">
              <a:avLst/>
            </a:prstGeom>
          </p:spPr>
        </p:pic>
      </p:grpSp>
      <p:grpSp>
        <p:nvGrpSpPr>
          <p:cNvPr id="43" name="Group 42">
            <a:extLst>
              <a:ext uri="{FF2B5EF4-FFF2-40B4-BE49-F238E27FC236}">
                <a16:creationId xmlns:a16="http://schemas.microsoft.com/office/drawing/2014/main" id="{D19A687D-D6B9-4071-B90A-C3AEFC838964}"/>
              </a:ext>
            </a:extLst>
          </p:cNvPr>
          <p:cNvGrpSpPr/>
          <p:nvPr/>
        </p:nvGrpSpPr>
        <p:grpSpPr>
          <a:xfrm rot="20570505">
            <a:off x="4798635" y="2064771"/>
            <a:ext cx="280285" cy="280285"/>
            <a:chOff x="10136445" y="1094281"/>
            <a:chExt cx="410209" cy="410209"/>
          </a:xfrm>
        </p:grpSpPr>
        <p:sp>
          <p:nvSpPr>
            <p:cNvPr id="44" name="object 16">
              <a:extLst>
                <a:ext uri="{FF2B5EF4-FFF2-40B4-BE49-F238E27FC236}">
                  <a16:creationId xmlns:a16="http://schemas.microsoft.com/office/drawing/2014/main" id="{7A3AAA38-1608-4609-8DEC-FFC3E010661D}"/>
                </a:ext>
              </a:extLst>
            </p:cNvPr>
            <p:cNvSpPr/>
            <p:nvPr/>
          </p:nvSpPr>
          <p:spPr>
            <a:xfrm>
              <a:off x="10136445" y="1094281"/>
              <a:ext cx="410209" cy="410209"/>
            </a:xfrm>
            <a:custGeom>
              <a:avLst/>
              <a:gdLst/>
              <a:ahLst/>
              <a:cxnLst/>
              <a:rect l="l" t="t" r="r" b="b"/>
              <a:pathLst>
                <a:path w="410209" h="410210">
                  <a:moveTo>
                    <a:pt x="204800" y="0"/>
                  </a:moveTo>
                  <a:lnTo>
                    <a:pt x="157897" y="5419"/>
                  </a:lnTo>
                  <a:lnTo>
                    <a:pt x="114812" y="20850"/>
                  </a:lnTo>
                  <a:lnTo>
                    <a:pt x="76783" y="45053"/>
                  </a:lnTo>
                  <a:lnTo>
                    <a:pt x="45048" y="76791"/>
                  </a:lnTo>
                  <a:lnTo>
                    <a:pt x="20847" y="114822"/>
                  </a:lnTo>
                  <a:lnTo>
                    <a:pt x="5418" y="157909"/>
                  </a:lnTo>
                  <a:lnTo>
                    <a:pt x="0" y="204812"/>
                  </a:lnTo>
                  <a:lnTo>
                    <a:pt x="5418" y="251711"/>
                  </a:lnTo>
                  <a:lnTo>
                    <a:pt x="20847" y="294794"/>
                  </a:lnTo>
                  <a:lnTo>
                    <a:pt x="45048" y="332824"/>
                  </a:lnTo>
                  <a:lnTo>
                    <a:pt x="76783" y="364560"/>
                  </a:lnTo>
                  <a:lnTo>
                    <a:pt x="114812" y="388763"/>
                  </a:lnTo>
                  <a:lnTo>
                    <a:pt x="157897" y="404194"/>
                  </a:lnTo>
                  <a:lnTo>
                    <a:pt x="204800" y="409613"/>
                  </a:lnTo>
                  <a:lnTo>
                    <a:pt x="251702" y="404194"/>
                  </a:lnTo>
                  <a:lnTo>
                    <a:pt x="294787" y="388763"/>
                  </a:lnTo>
                  <a:lnTo>
                    <a:pt x="332816" y="364560"/>
                  </a:lnTo>
                  <a:lnTo>
                    <a:pt x="348266" y="349110"/>
                  </a:lnTo>
                  <a:lnTo>
                    <a:pt x="204800" y="349110"/>
                  </a:lnTo>
                  <a:lnTo>
                    <a:pt x="159236" y="341741"/>
                  </a:lnTo>
                  <a:lnTo>
                    <a:pt x="119634" y="321232"/>
                  </a:lnTo>
                  <a:lnTo>
                    <a:pt x="88385" y="289977"/>
                  </a:lnTo>
                  <a:lnTo>
                    <a:pt x="67881" y="250372"/>
                  </a:lnTo>
                  <a:lnTo>
                    <a:pt x="60515" y="204812"/>
                  </a:lnTo>
                  <a:lnTo>
                    <a:pt x="67881" y="159252"/>
                  </a:lnTo>
                  <a:lnTo>
                    <a:pt x="88385" y="119647"/>
                  </a:lnTo>
                  <a:lnTo>
                    <a:pt x="119634" y="88393"/>
                  </a:lnTo>
                  <a:lnTo>
                    <a:pt x="159236" y="67884"/>
                  </a:lnTo>
                  <a:lnTo>
                    <a:pt x="204800" y="60515"/>
                  </a:lnTo>
                  <a:lnTo>
                    <a:pt x="348277" y="60515"/>
                  </a:lnTo>
                  <a:lnTo>
                    <a:pt x="332816" y="45053"/>
                  </a:lnTo>
                  <a:lnTo>
                    <a:pt x="294787" y="20850"/>
                  </a:lnTo>
                  <a:lnTo>
                    <a:pt x="251702" y="5419"/>
                  </a:lnTo>
                  <a:lnTo>
                    <a:pt x="204800" y="0"/>
                  </a:lnTo>
                  <a:close/>
                </a:path>
                <a:path w="410209" h="410210">
                  <a:moveTo>
                    <a:pt x="348277" y="60515"/>
                  </a:moveTo>
                  <a:lnTo>
                    <a:pt x="204800" y="60515"/>
                  </a:lnTo>
                  <a:lnTo>
                    <a:pt x="250363" y="67884"/>
                  </a:lnTo>
                  <a:lnTo>
                    <a:pt x="289966" y="88393"/>
                  </a:lnTo>
                  <a:lnTo>
                    <a:pt x="321215" y="119647"/>
                  </a:lnTo>
                  <a:lnTo>
                    <a:pt x="341718" y="159252"/>
                  </a:lnTo>
                  <a:lnTo>
                    <a:pt x="349084" y="204812"/>
                  </a:lnTo>
                  <a:lnTo>
                    <a:pt x="341718" y="250372"/>
                  </a:lnTo>
                  <a:lnTo>
                    <a:pt x="321215" y="289977"/>
                  </a:lnTo>
                  <a:lnTo>
                    <a:pt x="289966" y="321232"/>
                  </a:lnTo>
                  <a:lnTo>
                    <a:pt x="250363" y="341741"/>
                  </a:lnTo>
                  <a:lnTo>
                    <a:pt x="204800" y="349110"/>
                  </a:lnTo>
                  <a:lnTo>
                    <a:pt x="348266" y="349110"/>
                  </a:lnTo>
                  <a:lnTo>
                    <a:pt x="364551" y="332824"/>
                  </a:lnTo>
                  <a:lnTo>
                    <a:pt x="388752" y="294794"/>
                  </a:lnTo>
                  <a:lnTo>
                    <a:pt x="404182" y="251711"/>
                  </a:lnTo>
                  <a:lnTo>
                    <a:pt x="409600" y="204812"/>
                  </a:lnTo>
                  <a:lnTo>
                    <a:pt x="404182" y="157909"/>
                  </a:lnTo>
                  <a:lnTo>
                    <a:pt x="388752" y="114822"/>
                  </a:lnTo>
                  <a:lnTo>
                    <a:pt x="364551" y="76791"/>
                  </a:lnTo>
                  <a:lnTo>
                    <a:pt x="348277" y="60515"/>
                  </a:lnTo>
                  <a:close/>
                </a:path>
              </a:pathLst>
            </a:custGeom>
            <a:solidFill>
              <a:srgbClr val="D9A97C"/>
            </a:solidFill>
          </p:spPr>
          <p:txBody>
            <a:bodyPr wrap="square" lIns="0" tIns="0" rIns="0" bIns="0" rtlCol="0"/>
            <a:lstStyle/>
            <a:p>
              <a:endParaRPr sz="1230"/>
            </a:p>
          </p:txBody>
        </p:sp>
        <p:pic>
          <p:nvPicPr>
            <p:cNvPr id="45" name="object 17">
              <a:extLst>
                <a:ext uri="{FF2B5EF4-FFF2-40B4-BE49-F238E27FC236}">
                  <a16:creationId xmlns:a16="http://schemas.microsoft.com/office/drawing/2014/main" id="{048BEB33-E847-4521-ADD8-68588E9F0D59}"/>
                </a:ext>
              </a:extLst>
            </p:cNvPr>
            <p:cNvPicPr/>
            <p:nvPr/>
          </p:nvPicPr>
          <p:blipFill>
            <a:blip r:embed="rId5" cstate="print"/>
            <a:stretch>
              <a:fillRect/>
            </a:stretch>
          </p:blipFill>
          <p:spPr>
            <a:xfrm>
              <a:off x="10260282" y="1218124"/>
              <a:ext cx="162534" cy="162521"/>
            </a:xfrm>
            <a:prstGeom prst="rect">
              <a:avLst/>
            </a:prstGeom>
          </p:spPr>
        </p:pic>
      </p:grpSp>
      <p:grpSp>
        <p:nvGrpSpPr>
          <p:cNvPr id="53" name="Group 52">
            <a:extLst>
              <a:ext uri="{FF2B5EF4-FFF2-40B4-BE49-F238E27FC236}">
                <a16:creationId xmlns:a16="http://schemas.microsoft.com/office/drawing/2014/main" id="{113678A0-FEED-4ADB-A255-866B13B798C2}"/>
              </a:ext>
            </a:extLst>
          </p:cNvPr>
          <p:cNvGrpSpPr/>
          <p:nvPr/>
        </p:nvGrpSpPr>
        <p:grpSpPr>
          <a:xfrm rot="21072333">
            <a:off x="5046333" y="3087465"/>
            <a:ext cx="2191850" cy="1295292"/>
            <a:chOff x="3012195" y="1545375"/>
            <a:chExt cx="2246100" cy="1497678"/>
          </a:xfrm>
        </p:grpSpPr>
        <p:sp>
          <p:nvSpPr>
            <p:cNvPr id="61" name="Freeform 512">
              <a:extLst>
                <a:ext uri="{FF2B5EF4-FFF2-40B4-BE49-F238E27FC236}">
                  <a16:creationId xmlns:a16="http://schemas.microsoft.com/office/drawing/2014/main" id="{8F1D089E-2B6B-487E-8604-0258C21E4F24}"/>
                </a:ext>
              </a:extLst>
            </p:cNvPr>
            <p:cNvSpPr>
              <a:spLocks noChangeAspect="1"/>
            </p:cNvSpPr>
            <p:nvPr/>
          </p:nvSpPr>
          <p:spPr bwMode="gray">
            <a:xfrm rot="439085">
              <a:off x="3068844" y="1545375"/>
              <a:ext cx="2189451" cy="1297295"/>
            </a:xfrm>
            <a:custGeom>
              <a:avLst/>
              <a:gdLst/>
              <a:ahLst/>
              <a:cxnLst>
                <a:cxn ang="0">
                  <a:pos x="35" y="45"/>
                </a:cxn>
                <a:cxn ang="0">
                  <a:pos x="23" y="46"/>
                </a:cxn>
                <a:cxn ang="0">
                  <a:pos x="13" y="57"/>
                </a:cxn>
                <a:cxn ang="0">
                  <a:pos x="0" y="58"/>
                </a:cxn>
                <a:cxn ang="0">
                  <a:pos x="3" y="64"/>
                </a:cxn>
                <a:cxn ang="0">
                  <a:pos x="9" y="74"/>
                </a:cxn>
                <a:cxn ang="0">
                  <a:pos x="21" y="86"/>
                </a:cxn>
                <a:cxn ang="0">
                  <a:pos x="41" y="86"/>
                </a:cxn>
                <a:cxn ang="0">
                  <a:pos x="47" y="96"/>
                </a:cxn>
                <a:cxn ang="0">
                  <a:pos x="59" y="86"/>
                </a:cxn>
                <a:cxn ang="0">
                  <a:pos x="88" y="79"/>
                </a:cxn>
                <a:cxn ang="0">
                  <a:pos x="96" y="75"/>
                </a:cxn>
                <a:cxn ang="0">
                  <a:pos x="99" y="63"/>
                </a:cxn>
                <a:cxn ang="0">
                  <a:pos x="112" y="67"/>
                </a:cxn>
                <a:cxn ang="0">
                  <a:pos x="122" y="60"/>
                </a:cxn>
                <a:cxn ang="0">
                  <a:pos x="128" y="60"/>
                </a:cxn>
                <a:cxn ang="0">
                  <a:pos x="121" y="51"/>
                </a:cxn>
                <a:cxn ang="0">
                  <a:pos x="119" y="33"/>
                </a:cxn>
                <a:cxn ang="0">
                  <a:pos x="127" y="30"/>
                </a:cxn>
                <a:cxn ang="0">
                  <a:pos x="143" y="19"/>
                </a:cxn>
                <a:cxn ang="0">
                  <a:pos x="151" y="13"/>
                </a:cxn>
                <a:cxn ang="0">
                  <a:pos x="161" y="6"/>
                </a:cxn>
                <a:cxn ang="0">
                  <a:pos x="159" y="3"/>
                </a:cxn>
                <a:cxn ang="0">
                  <a:pos x="147" y="6"/>
                </a:cxn>
                <a:cxn ang="0">
                  <a:pos x="144" y="10"/>
                </a:cxn>
                <a:cxn ang="0">
                  <a:pos x="135" y="12"/>
                </a:cxn>
                <a:cxn ang="0">
                  <a:pos x="128" y="17"/>
                </a:cxn>
                <a:cxn ang="0">
                  <a:pos x="107" y="26"/>
                </a:cxn>
                <a:cxn ang="0">
                  <a:pos x="96" y="29"/>
                </a:cxn>
                <a:cxn ang="0">
                  <a:pos x="72" y="31"/>
                </a:cxn>
                <a:cxn ang="0">
                  <a:pos x="47" y="26"/>
                </a:cxn>
                <a:cxn ang="0">
                  <a:pos x="42" y="49"/>
                </a:cxn>
              </a:cxnLst>
              <a:rect l="0" t="0" r="r" b="b"/>
              <a:pathLst>
                <a:path w="163" h="97">
                  <a:moveTo>
                    <a:pt x="42" y="49"/>
                  </a:moveTo>
                  <a:cubicBezTo>
                    <a:pt x="40" y="51"/>
                    <a:pt x="37" y="47"/>
                    <a:pt x="35" y="45"/>
                  </a:cubicBezTo>
                  <a:cubicBezTo>
                    <a:pt x="33" y="44"/>
                    <a:pt x="25" y="44"/>
                    <a:pt x="25" y="44"/>
                  </a:cubicBezTo>
                  <a:cubicBezTo>
                    <a:pt x="25" y="44"/>
                    <a:pt x="23" y="45"/>
                    <a:pt x="23" y="46"/>
                  </a:cubicBezTo>
                  <a:cubicBezTo>
                    <a:pt x="22" y="46"/>
                    <a:pt x="20" y="46"/>
                    <a:pt x="20" y="46"/>
                  </a:cubicBezTo>
                  <a:cubicBezTo>
                    <a:pt x="19" y="46"/>
                    <a:pt x="15" y="56"/>
                    <a:pt x="13" y="57"/>
                  </a:cubicBezTo>
                  <a:cubicBezTo>
                    <a:pt x="10" y="58"/>
                    <a:pt x="1" y="51"/>
                    <a:pt x="1" y="51"/>
                  </a:cubicBezTo>
                  <a:cubicBezTo>
                    <a:pt x="1" y="51"/>
                    <a:pt x="1" y="57"/>
                    <a:pt x="0" y="58"/>
                  </a:cubicBezTo>
                  <a:cubicBezTo>
                    <a:pt x="0" y="58"/>
                    <a:pt x="4" y="59"/>
                    <a:pt x="4" y="59"/>
                  </a:cubicBezTo>
                  <a:cubicBezTo>
                    <a:pt x="4" y="59"/>
                    <a:pt x="3" y="63"/>
                    <a:pt x="3" y="64"/>
                  </a:cubicBezTo>
                  <a:cubicBezTo>
                    <a:pt x="3" y="66"/>
                    <a:pt x="4" y="69"/>
                    <a:pt x="4" y="69"/>
                  </a:cubicBezTo>
                  <a:cubicBezTo>
                    <a:pt x="4" y="69"/>
                    <a:pt x="7" y="73"/>
                    <a:pt x="9" y="74"/>
                  </a:cubicBezTo>
                  <a:cubicBezTo>
                    <a:pt x="12" y="75"/>
                    <a:pt x="10" y="81"/>
                    <a:pt x="11" y="82"/>
                  </a:cubicBezTo>
                  <a:cubicBezTo>
                    <a:pt x="12" y="84"/>
                    <a:pt x="17" y="84"/>
                    <a:pt x="21" y="86"/>
                  </a:cubicBezTo>
                  <a:cubicBezTo>
                    <a:pt x="25" y="87"/>
                    <a:pt x="31" y="91"/>
                    <a:pt x="34" y="92"/>
                  </a:cubicBezTo>
                  <a:cubicBezTo>
                    <a:pt x="36" y="93"/>
                    <a:pt x="40" y="85"/>
                    <a:pt x="41" y="86"/>
                  </a:cubicBezTo>
                  <a:cubicBezTo>
                    <a:pt x="43" y="86"/>
                    <a:pt x="45" y="90"/>
                    <a:pt x="47" y="92"/>
                  </a:cubicBezTo>
                  <a:cubicBezTo>
                    <a:pt x="48" y="94"/>
                    <a:pt x="47" y="96"/>
                    <a:pt x="47" y="96"/>
                  </a:cubicBezTo>
                  <a:cubicBezTo>
                    <a:pt x="48" y="97"/>
                    <a:pt x="52" y="91"/>
                    <a:pt x="53" y="90"/>
                  </a:cubicBezTo>
                  <a:cubicBezTo>
                    <a:pt x="54" y="90"/>
                    <a:pt x="59" y="86"/>
                    <a:pt x="59" y="86"/>
                  </a:cubicBezTo>
                  <a:cubicBezTo>
                    <a:pt x="70" y="86"/>
                    <a:pt x="70" y="86"/>
                    <a:pt x="70" y="86"/>
                  </a:cubicBezTo>
                  <a:cubicBezTo>
                    <a:pt x="70" y="86"/>
                    <a:pt x="87" y="80"/>
                    <a:pt x="88" y="79"/>
                  </a:cubicBezTo>
                  <a:cubicBezTo>
                    <a:pt x="89" y="79"/>
                    <a:pt x="91" y="76"/>
                    <a:pt x="90" y="75"/>
                  </a:cubicBezTo>
                  <a:cubicBezTo>
                    <a:pt x="90" y="75"/>
                    <a:pt x="95" y="76"/>
                    <a:pt x="96" y="75"/>
                  </a:cubicBezTo>
                  <a:cubicBezTo>
                    <a:pt x="97" y="74"/>
                    <a:pt x="95" y="70"/>
                    <a:pt x="95" y="68"/>
                  </a:cubicBezTo>
                  <a:cubicBezTo>
                    <a:pt x="95" y="67"/>
                    <a:pt x="98" y="63"/>
                    <a:pt x="99" y="63"/>
                  </a:cubicBezTo>
                  <a:cubicBezTo>
                    <a:pt x="101" y="62"/>
                    <a:pt x="104" y="63"/>
                    <a:pt x="106" y="62"/>
                  </a:cubicBezTo>
                  <a:cubicBezTo>
                    <a:pt x="107" y="61"/>
                    <a:pt x="111" y="66"/>
                    <a:pt x="112" y="67"/>
                  </a:cubicBezTo>
                  <a:cubicBezTo>
                    <a:pt x="112" y="67"/>
                    <a:pt x="115" y="63"/>
                    <a:pt x="115" y="63"/>
                  </a:cubicBezTo>
                  <a:cubicBezTo>
                    <a:pt x="115" y="63"/>
                    <a:pt x="121" y="61"/>
                    <a:pt x="122" y="60"/>
                  </a:cubicBezTo>
                  <a:cubicBezTo>
                    <a:pt x="123" y="59"/>
                    <a:pt x="128" y="63"/>
                    <a:pt x="128" y="63"/>
                  </a:cubicBezTo>
                  <a:cubicBezTo>
                    <a:pt x="128" y="60"/>
                    <a:pt x="128" y="60"/>
                    <a:pt x="128" y="60"/>
                  </a:cubicBezTo>
                  <a:cubicBezTo>
                    <a:pt x="128" y="60"/>
                    <a:pt x="123" y="55"/>
                    <a:pt x="122" y="55"/>
                  </a:cubicBezTo>
                  <a:cubicBezTo>
                    <a:pt x="121" y="54"/>
                    <a:pt x="122" y="52"/>
                    <a:pt x="121" y="51"/>
                  </a:cubicBezTo>
                  <a:cubicBezTo>
                    <a:pt x="120" y="50"/>
                    <a:pt x="115" y="46"/>
                    <a:pt x="115" y="41"/>
                  </a:cubicBezTo>
                  <a:cubicBezTo>
                    <a:pt x="114" y="36"/>
                    <a:pt x="119" y="33"/>
                    <a:pt x="119" y="33"/>
                  </a:cubicBezTo>
                  <a:cubicBezTo>
                    <a:pt x="120" y="33"/>
                    <a:pt x="127" y="33"/>
                    <a:pt x="127" y="33"/>
                  </a:cubicBezTo>
                  <a:cubicBezTo>
                    <a:pt x="127" y="33"/>
                    <a:pt x="127" y="30"/>
                    <a:pt x="127" y="30"/>
                  </a:cubicBezTo>
                  <a:cubicBezTo>
                    <a:pt x="127" y="29"/>
                    <a:pt x="131" y="26"/>
                    <a:pt x="133" y="24"/>
                  </a:cubicBezTo>
                  <a:cubicBezTo>
                    <a:pt x="136" y="22"/>
                    <a:pt x="141" y="20"/>
                    <a:pt x="143" y="19"/>
                  </a:cubicBezTo>
                  <a:cubicBezTo>
                    <a:pt x="145" y="18"/>
                    <a:pt x="147" y="14"/>
                    <a:pt x="147" y="14"/>
                  </a:cubicBezTo>
                  <a:cubicBezTo>
                    <a:pt x="151" y="13"/>
                    <a:pt x="151" y="13"/>
                    <a:pt x="151" y="13"/>
                  </a:cubicBezTo>
                  <a:cubicBezTo>
                    <a:pt x="154" y="8"/>
                    <a:pt x="154" y="8"/>
                    <a:pt x="154" y="8"/>
                  </a:cubicBezTo>
                  <a:cubicBezTo>
                    <a:pt x="154" y="8"/>
                    <a:pt x="160" y="7"/>
                    <a:pt x="161" y="6"/>
                  </a:cubicBezTo>
                  <a:cubicBezTo>
                    <a:pt x="162" y="5"/>
                    <a:pt x="163" y="0"/>
                    <a:pt x="163" y="0"/>
                  </a:cubicBezTo>
                  <a:cubicBezTo>
                    <a:pt x="159" y="3"/>
                    <a:pt x="159" y="3"/>
                    <a:pt x="159" y="3"/>
                  </a:cubicBezTo>
                  <a:cubicBezTo>
                    <a:pt x="159" y="3"/>
                    <a:pt x="156" y="4"/>
                    <a:pt x="154" y="4"/>
                  </a:cubicBezTo>
                  <a:cubicBezTo>
                    <a:pt x="152" y="4"/>
                    <a:pt x="150" y="6"/>
                    <a:pt x="147" y="6"/>
                  </a:cubicBezTo>
                  <a:cubicBezTo>
                    <a:pt x="145" y="7"/>
                    <a:pt x="147" y="10"/>
                    <a:pt x="147" y="10"/>
                  </a:cubicBezTo>
                  <a:cubicBezTo>
                    <a:pt x="147" y="10"/>
                    <a:pt x="145" y="10"/>
                    <a:pt x="144" y="10"/>
                  </a:cubicBezTo>
                  <a:cubicBezTo>
                    <a:pt x="143" y="10"/>
                    <a:pt x="141" y="12"/>
                    <a:pt x="140" y="12"/>
                  </a:cubicBezTo>
                  <a:cubicBezTo>
                    <a:pt x="139" y="13"/>
                    <a:pt x="135" y="12"/>
                    <a:pt x="135" y="12"/>
                  </a:cubicBezTo>
                  <a:cubicBezTo>
                    <a:pt x="133" y="17"/>
                    <a:pt x="133" y="17"/>
                    <a:pt x="133" y="17"/>
                  </a:cubicBezTo>
                  <a:cubicBezTo>
                    <a:pt x="133" y="17"/>
                    <a:pt x="131" y="17"/>
                    <a:pt x="128" y="17"/>
                  </a:cubicBezTo>
                  <a:cubicBezTo>
                    <a:pt x="125" y="17"/>
                    <a:pt x="121" y="23"/>
                    <a:pt x="117" y="24"/>
                  </a:cubicBezTo>
                  <a:cubicBezTo>
                    <a:pt x="112" y="25"/>
                    <a:pt x="107" y="26"/>
                    <a:pt x="107" y="26"/>
                  </a:cubicBezTo>
                  <a:cubicBezTo>
                    <a:pt x="107" y="26"/>
                    <a:pt x="99" y="30"/>
                    <a:pt x="98" y="31"/>
                  </a:cubicBezTo>
                  <a:cubicBezTo>
                    <a:pt x="97" y="31"/>
                    <a:pt x="96" y="29"/>
                    <a:pt x="96" y="29"/>
                  </a:cubicBezTo>
                  <a:cubicBezTo>
                    <a:pt x="95" y="28"/>
                    <a:pt x="92" y="30"/>
                    <a:pt x="89" y="31"/>
                  </a:cubicBezTo>
                  <a:cubicBezTo>
                    <a:pt x="87" y="31"/>
                    <a:pt x="77" y="32"/>
                    <a:pt x="72" y="31"/>
                  </a:cubicBezTo>
                  <a:cubicBezTo>
                    <a:pt x="67" y="30"/>
                    <a:pt x="53" y="29"/>
                    <a:pt x="53" y="29"/>
                  </a:cubicBezTo>
                  <a:cubicBezTo>
                    <a:pt x="47" y="26"/>
                    <a:pt x="47" y="26"/>
                    <a:pt x="47" y="26"/>
                  </a:cubicBezTo>
                  <a:cubicBezTo>
                    <a:pt x="47" y="26"/>
                    <a:pt x="49" y="35"/>
                    <a:pt x="48" y="39"/>
                  </a:cubicBezTo>
                  <a:cubicBezTo>
                    <a:pt x="47" y="43"/>
                    <a:pt x="43" y="48"/>
                    <a:pt x="42" y="49"/>
                  </a:cubicBezTo>
                  <a:close/>
                </a:path>
              </a:pathLst>
            </a:custGeom>
            <a:solidFill>
              <a:srgbClr val="BF9D79"/>
            </a:solidFill>
            <a:ln w="3175">
              <a:solidFill>
                <a:schemeClr val="accent6"/>
              </a:solidFill>
              <a:round/>
              <a:headEnd/>
              <a:tailEnd/>
            </a:ln>
            <a:effectLst/>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ial" panose="020B0604020202020204" pitchFamily="34" charset="0"/>
                <a:cs typeface="Arial" panose="020B0604020202020204" pitchFamily="34" charset="0"/>
              </a:endParaRPr>
            </a:p>
          </p:txBody>
        </p:sp>
        <p:sp>
          <p:nvSpPr>
            <p:cNvPr id="62" name="Rectángulo 50">
              <a:extLst>
                <a:ext uri="{FF2B5EF4-FFF2-40B4-BE49-F238E27FC236}">
                  <a16:creationId xmlns:a16="http://schemas.microsoft.com/office/drawing/2014/main" id="{9236B355-5E80-4D5A-A601-357C63B5D338}"/>
                </a:ext>
              </a:extLst>
            </p:cNvPr>
            <p:cNvSpPr/>
            <p:nvPr/>
          </p:nvSpPr>
          <p:spPr>
            <a:xfrm>
              <a:off x="3012195" y="2882461"/>
              <a:ext cx="1465358" cy="16059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800" i="1">
                <a:solidFill>
                  <a:srgbClr val="16325C"/>
                </a:solidFill>
                <a:latin typeface="Arial" panose="020B0604020202020204" pitchFamily="34" charset="0"/>
                <a:cs typeface="Arial" panose="020B0604020202020204" pitchFamily="34" charset="0"/>
              </a:endParaRPr>
            </a:p>
          </p:txBody>
        </p:sp>
      </p:grpSp>
      <p:sp>
        <p:nvSpPr>
          <p:cNvPr id="68" name="Speech Bubble: Rectangle with Corners Rounded 67">
            <a:extLst>
              <a:ext uri="{FF2B5EF4-FFF2-40B4-BE49-F238E27FC236}">
                <a16:creationId xmlns:a16="http://schemas.microsoft.com/office/drawing/2014/main" id="{75AC8434-64BB-4008-8915-5B3EEAEA3DB5}"/>
              </a:ext>
            </a:extLst>
          </p:cNvPr>
          <p:cNvSpPr/>
          <p:nvPr/>
        </p:nvSpPr>
        <p:spPr>
          <a:xfrm>
            <a:off x="1238415" y="1394699"/>
            <a:ext cx="3122533" cy="957690"/>
          </a:xfrm>
          <a:prstGeom prst="wedgeRoundRectCallout">
            <a:avLst>
              <a:gd name="adj1" fmla="val 59201"/>
              <a:gd name="adj2" fmla="val -7416"/>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25" name="object 25"/>
          <p:cNvSpPr txBox="1"/>
          <p:nvPr/>
        </p:nvSpPr>
        <p:spPr>
          <a:xfrm>
            <a:off x="9804365" y="1319572"/>
            <a:ext cx="2387635" cy="688204"/>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US" sz="1913"/>
              <a:t>Reliable business support services</a:t>
            </a:r>
          </a:p>
        </p:txBody>
      </p:sp>
      <p:sp>
        <p:nvSpPr>
          <p:cNvPr id="26" name="object 26"/>
          <p:cNvSpPr txBox="1"/>
          <p:nvPr/>
        </p:nvSpPr>
        <p:spPr>
          <a:xfrm>
            <a:off x="8176111" y="5087908"/>
            <a:ext cx="2387635" cy="393829"/>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GB" sz="1913"/>
              <a:t>High quality of life</a:t>
            </a:r>
            <a:endParaRPr sz="1913"/>
          </a:p>
        </p:txBody>
      </p:sp>
      <p:sp>
        <p:nvSpPr>
          <p:cNvPr id="30" name="object 30"/>
          <p:cNvSpPr txBox="1"/>
          <p:nvPr/>
        </p:nvSpPr>
        <p:spPr>
          <a:xfrm>
            <a:off x="1538716" y="1459646"/>
            <a:ext cx="2387635" cy="688204"/>
          </a:xfrm>
          <a:prstGeom prst="rect">
            <a:avLst/>
          </a:prstGeom>
        </p:spPr>
        <p:txBody>
          <a:bodyPr vert="horz" wrap="square" lIns="0" tIns="98491" rIns="0" bIns="0" rtlCol="0">
            <a:spAutoFit/>
          </a:bodyPr>
          <a:lstStyle/>
          <a:p>
            <a:pPr marL="13452">
              <a:spcBef>
                <a:spcPts val="775"/>
              </a:spcBef>
            </a:pPr>
            <a:r>
              <a:rPr lang="en-US" sz="1913" b="1" spc="31">
                <a:solidFill>
                  <a:srgbClr val="FFFFFF"/>
                </a:solidFill>
                <a:latin typeface="Arial"/>
                <a:cs typeface="Arial"/>
              </a:rPr>
              <a:t>Positive Economic Outlook</a:t>
            </a:r>
            <a:endParaRPr lang="en-US" sz="1366">
              <a:latin typeface="Arial"/>
              <a:cs typeface="Arial"/>
            </a:endParaRPr>
          </a:p>
        </p:txBody>
      </p:sp>
      <p:sp>
        <p:nvSpPr>
          <p:cNvPr id="67" name="object 25">
            <a:extLst>
              <a:ext uri="{FF2B5EF4-FFF2-40B4-BE49-F238E27FC236}">
                <a16:creationId xmlns:a16="http://schemas.microsoft.com/office/drawing/2014/main" id="{2386DCA9-372D-44E6-A6BB-395E9BF0D79C}"/>
              </a:ext>
            </a:extLst>
          </p:cNvPr>
          <p:cNvSpPr txBox="1"/>
          <p:nvPr/>
        </p:nvSpPr>
        <p:spPr>
          <a:xfrm>
            <a:off x="8847351" y="2645892"/>
            <a:ext cx="2387635" cy="688204"/>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US" sz="1913"/>
              <a:t>Reliable business support services</a:t>
            </a:r>
          </a:p>
        </p:txBody>
      </p:sp>
      <p:sp>
        <p:nvSpPr>
          <p:cNvPr id="69" name="Speech Bubble: Rectangle with Corners Rounded 68">
            <a:extLst>
              <a:ext uri="{FF2B5EF4-FFF2-40B4-BE49-F238E27FC236}">
                <a16:creationId xmlns:a16="http://schemas.microsoft.com/office/drawing/2014/main" id="{012F5722-9CEF-42DE-8DAC-51904DD5380C}"/>
              </a:ext>
            </a:extLst>
          </p:cNvPr>
          <p:cNvSpPr/>
          <p:nvPr/>
        </p:nvSpPr>
        <p:spPr>
          <a:xfrm>
            <a:off x="725197" y="2590337"/>
            <a:ext cx="3122533" cy="957690"/>
          </a:xfrm>
          <a:prstGeom prst="wedgeRoundRectCallout">
            <a:avLst>
              <a:gd name="adj1" fmla="val 58184"/>
              <a:gd name="adj2" fmla="val -13241"/>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29" name="object 29"/>
          <p:cNvSpPr txBox="1"/>
          <p:nvPr/>
        </p:nvSpPr>
        <p:spPr>
          <a:xfrm>
            <a:off x="1152429" y="2817149"/>
            <a:ext cx="2387635" cy="393829"/>
          </a:xfrm>
          <a:prstGeom prst="rect">
            <a:avLst/>
          </a:prstGeom>
        </p:spPr>
        <p:txBody>
          <a:bodyPr vert="horz" wrap="square" lIns="0" tIns="98491" rIns="0" bIns="0" rtlCol="0">
            <a:spAutoFit/>
          </a:bodyPr>
          <a:lstStyle/>
          <a:p>
            <a:pPr marL="13452">
              <a:spcBef>
                <a:spcPts val="775"/>
              </a:spcBef>
            </a:pPr>
            <a:r>
              <a:rPr lang="en-GB" sz="1913" b="1" spc="31">
                <a:solidFill>
                  <a:srgbClr val="FFFFFF"/>
                </a:solidFill>
                <a:latin typeface="Arial"/>
                <a:cs typeface="Arial"/>
              </a:rPr>
              <a:t>Access to Talent</a:t>
            </a:r>
            <a:endParaRPr sz="1366">
              <a:latin typeface="Arial"/>
              <a:cs typeface="Arial"/>
            </a:endParaRPr>
          </a:p>
        </p:txBody>
      </p:sp>
      <p:sp>
        <p:nvSpPr>
          <p:cNvPr id="70" name="Speech Bubble: Rectangle with Corners Rounded 69">
            <a:extLst>
              <a:ext uri="{FF2B5EF4-FFF2-40B4-BE49-F238E27FC236}">
                <a16:creationId xmlns:a16="http://schemas.microsoft.com/office/drawing/2014/main" id="{7D546DFF-C1BF-4C7D-A232-5C9F53E68D2F}"/>
              </a:ext>
            </a:extLst>
          </p:cNvPr>
          <p:cNvSpPr/>
          <p:nvPr/>
        </p:nvSpPr>
        <p:spPr>
          <a:xfrm>
            <a:off x="725197" y="3740710"/>
            <a:ext cx="3122533" cy="957690"/>
          </a:xfrm>
          <a:prstGeom prst="wedgeRoundRectCallout">
            <a:avLst>
              <a:gd name="adj1" fmla="val 59176"/>
              <a:gd name="adj2" fmla="val 5399"/>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28" name="object 28"/>
          <p:cNvSpPr txBox="1"/>
          <p:nvPr/>
        </p:nvSpPr>
        <p:spPr>
          <a:xfrm>
            <a:off x="1116800" y="3953012"/>
            <a:ext cx="2387635" cy="393829"/>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GB" sz="1913"/>
              <a:t>Access to Markets</a:t>
            </a:r>
            <a:endParaRPr sz="1913"/>
          </a:p>
        </p:txBody>
      </p:sp>
      <p:sp>
        <p:nvSpPr>
          <p:cNvPr id="71" name="Speech Bubble: Rectangle with Corners Rounded 70">
            <a:extLst>
              <a:ext uri="{FF2B5EF4-FFF2-40B4-BE49-F238E27FC236}">
                <a16:creationId xmlns:a16="http://schemas.microsoft.com/office/drawing/2014/main" id="{0F599D3C-4286-404B-B05A-609C37F1C8D3}"/>
              </a:ext>
            </a:extLst>
          </p:cNvPr>
          <p:cNvSpPr/>
          <p:nvPr/>
        </p:nvSpPr>
        <p:spPr>
          <a:xfrm>
            <a:off x="1229114" y="4910459"/>
            <a:ext cx="3122533" cy="957690"/>
          </a:xfrm>
          <a:prstGeom prst="wedgeRoundRectCallout">
            <a:avLst>
              <a:gd name="adj1" fmla="val 59176"/>
              <a:gd name="adj2" fmla="val 5399"/>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64" name="object 28">
            <a:extLst>
              <a:ext uri="{FF2B5EF4-FFF2-40B4-BE49-F238E27FC236}">
                <a16:creationId xmlns:a16="http://schemas.microsoft.com/office/drawing/2014/main" id="{3E504DC5-BD86-4668-A2A4-C1E1CA1C0472}"/>
              </a:ext>
            </a:extLst>
          </p:cNvPr>
          <p:cNvSpPr txBox="1"/>
          <p:nvPr/>
        </p:nvSpPr>
        <p:spPr>
          <a:xfrm>
            <a:off x="1444839" y="4971671"/>
            <a:ext cx="2945200" cy="688204"/>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GB" sz="1913"/>
              <a:t>Excellent Regulatory Structure</a:t>
            </a:r>
            <a:endParaRPr sz="1913"/>
          </a:p>
        </p:txBody>
      </p:sp>
      <p:sp>
        <p:nvSpPr>
          <p:cNvPr id="73" name="Speech Bubble: Rectangle with Corners Rounded 72">
            <a:extLst>
              <a:ext uri="{FF2B5EF4-FFF2-40B4-BE49-F238E27FC236}">
                <a16:creationId xmlns:a16="http://schemas.microsoft.com/office/drawing/2014/main" id="{8B82FEC2-5C5C-41C5-9813-10CA2FC10AA8}"/>
              </a:ext>
            </a:extLst>
          </p:cNvPr>
          <p:cNvSpPr/>
          <p:nvPr/>
        </p:nvSpPr>
        <p:spPr>
          <a:xfrm flipH="1">
            <a:off x="7833805" y="1366315"/>
            <a:ext cx="2754081" cy="957690"/>
          </a:xfrm>
          <a:prstGeom prst="wedgeRoundRectCallout">
            <a:avLst>
              <a:gd name="adj1" fmla="val 59519"/>
              <a:gd name="adj2" fmla="val -8581"/>
              <a:gd name="adj3" fmla="val 16667"/>
            </a:avLst>
          </a:prstGeom>
          <a:solidFill>
            <a:srgbClr val="0B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sp>
        <p:nvSpPr>
          <p:cNvPr id="65" name="object 25">
            <a:extLst>
              <a:ext uri="{FF2B5EF4-FFF2-40B4-BE49-F238E27FC236}">
                <a16:creationId xmlns:a16="http://schemas.microsoft.com/office/drawing/2014/main" id="{0E5B76D5-87C6-4A04-8D36-82F74E65F6A3}"/>
              </a:ext>
            </a:extLst>
          </p:cNvPr>
          <p:cNvSpPr txBox="1"/>
          <p:nvPr/>
        </p:nvSpPr>
        <p:spPr>
          <a:xfrm>
            <a:off x="8386144" y="1400872"/>
            <a:ext cx="2387635" cy="688204"/>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US" sz="1913"/>
              <a:t>Attractive tax regime</a:t>
            </a:r>
          </a:p>
        </p:txBody>
      </p:sp>
      <p:sp>
        <p:nvSpPr>
          <p:cNvPr id="77" name="object 25">
            <a:extLst>
              <a:ext uri="{FF2B5EF4-FFF2-40B4-BE49-F238E27FC236}">
                <a16:creationId xmlns:a16="http://schemas.microsoft.com/office/drawing/2014/main" id="{10EB7BD4-D4F9-41E3-88EC-9E56E1B43FD5}"/>
              </a:ext>
            </a:extLst>
          </p:cNvPr>
          <p:cNvSpPr txBox="1"/>
          <p:nvPr/>
        </p:nvSpPr>
        <p:spPr>
          <a:xfrm>
            <a:off x="8756361" y="3772550"/>
            <a:ext cx="2387635" cy="688204"/>
          </a:xfrm>
          <a:prstGeom prst="rect">
            <a:avLst/>
          </a:prstGeom>
        </p:spPr>
        <p:txBody>
          <a:bodyPr vert="horz" wrap="square" lIns="0" tIns="98491" rIns="0" bIns="0" rtlCol="0">
            <a:spAutoFit/>
          </a:bodyPr>
          <a:lstStyle>
            <a:defPPr>
              <a:defRPr lang="en-US"/>
            </a:defPPr>
            <a:lvl1pPr marL="19685">
              <a:lnSpc>
                <a:spcPct val="100000"/>
              </a:lnSpc>
              <a:spcBef>
                <a:spcPts val="1135"/>
              </a:spcBef>
              <a:defRPr sz="2800" b="1" spc="45">
                <a:solidFill>
                  <a:srgbClr val="FFFFFF"/>
                </a:solidFill>
                <a:latin typeface="Arial"/>
                <a:cs typeface="Arial"/>
              </a:defRPr>
            </a:lvl1pPr>
          </a:lstStyle>
          <a:p>
            <a:r>
              <a:rPr lang="en-US" sz="1913"/>
              <a:t>Low cost of doing business</a:t>
            </a:r>
          </a:p>
        </p:txBody>
      </p:sp>
      <p:pic>
        <p:nvPicPr>
          <p:cNvPr id="87" name="object 35">
            <a:extLst>
              <a:ext uri="{FF2B5EF4-FFF2-40B4-BE49-F238E27FC236}">
                <a16:creationId xmlns:a16="http://schemas.microsoft.com/office/drawing/2014/main" id="{71B07FE7-2940-439C-81CF-483DC0FEB75D}"/>
              </a:ext>
            </a:extLst>
          </p:cNvPr>
          <p:cNvPicPr/>
          <p:nvPr/>
        </p:nvPicPr>
        <p:blipFill>
          <a:blip r:embed="rId10" cstate="print"/>
          <a:stretch>
            <a:fillRect/>
          </a:stretch>
        </p:blipFill>
        <p:spPr>
          <a:xfrm>
            <a:off x="750873" y="149146"/>
            <a:ext cx="338425" cy="676851"/>
          </a:xfrm>
          <a:prstGeom prst="rect">
            <a:avLst/>
          </a:prstGeom>
        </p:spPr>
      </p:pic>
      <p:pic>
        <p:nvPicPr>
          <p:cNvPr id="46" name="Image" descr="Image">
            <a:extLst>
              <a:ext uri="{FF2B5EF4-FFF2-40B4-BE49-F238E27FC236}">
                <a16:creationId xmlns:a16="http://schemas.microsoft.com/office/drawing/2014/main" id="{D48D5CC7-9FC1-1145-9F06-B1487BC7C007}"/>
              </a:ext>
            </a:extLst>
          </p:cNvPr>
          <p:cNvPicPr>
            <a:picLocks noChangeAspect="1"/>
          </p:cNvPicPr>
          <p:nvPr/>
        </p:nvPicPr>
        <p:blipFill>
          <a:blip r:embed="rId11"/>
          <a:stretch>
            <a:fillRect/>
          </a:stretch>
        </p:blipFill>
        <p:spPr>
          <a:xfrm>
            <a:off x="3598545" y="5326103"/>
            <a:ext cx="8767554" cy="1712521"/>
          </a:xfrm>
          <a:prstGeom prst="rect">
            <a:avLst/>
          </a:prstGeom>
          <a:ln w="12700">
            <a:miter lim="400000"/>
          </a:ln>
        </p:spPr>
      </p:pic>
      <p:sp>
        <p:nvSpPr>
          <p:cNvPr id="47" name="ΥΠΟΥΡΓΕΙΟ ΟΙΚΟΝΟΜΙΚΩΝ">
            <a:extLst>
              <a:ext uri="{FF2B5EF4-FFF2-40B4-BE49-F238E27FC236}">
                <a16:creationId xmlns:a16="http://schemas.microsoft.com/office/drawing/2014/main" id="{EEB5D260-CDE4-0D46-915E-DD397BB6F3B2}"/>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48" name="Picture 47">
            <a:extLst>
              <a:ext uri="{FF2B5EF4-FFF2-40B4-BE49-F238E27FC236}">
                <a16:creationId xmlns:a16="http://schemas.microsoft.com/office/drawing/2014/main" id="{125C6B27-54AC-A349-AEE0-FB9A10A0AD2F}"/>
              </a:ext>
            </a:extLst>
          </p:cNvPr>
          <p:cNvPicPr>
            <a:picLocks noChangeAspect="1"/>
          </p:cNvPicPr>
          <p:nvPr/>
        </p:nvPicPr>
        <p:blipFill>
          <a:blip r:embed="rId12"/>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1074660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087FB0-3BEF-4E3B-BB13-6FD3132CCF69}"/>
              </a:ext>
            </a:extLst>
          </p:cNvPr>
          <p:cNvSpPr/>
          <p:nvPr/>
        </p:nvSpPr>
        <p:spPr>
          <a:xfrm>
            <a:off x="0" y="0"/>
            <a:ext cx="3610204" cy="6858000"/>
          </a:xfrm>
          <a:prstGeom prst="rect">
            <a:avLst/>
          </a:prstGeom>
          <a:solidFill>
            <a:srgbClr val="E28F26">
              <a:alpha val="37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Placeholder 4">
            <a:extLst>
              <a:ext uri="{FF2B5EF4-FFF2-40B4-BE49-F238E27FC236}">
                <a16:creationId xmlns:a16="http://schemas.microsoft.com/office/drawing/2014/main" id="{B1CAB0E0-CDD3-4028-B07B-1366C4C82434}"/>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2494" r="12494"/>
          <a:stretch>
            <a:fillRect/>
          </a:stretch>
        </p:blipFill>
        <p:spPr>
          <a:xfrm>
            <a:off x="0" y="0"/>
            <a:ext cx="3610204" cy="6858000"/>
          </a:xfrm>
          <a:custGeom>
            <a:avLst/>
            <a:gdLst>
              <a:gd name="connsiteX0" fmla="*/ 0 w 4437529"/>
              <a:gd name="connsiteY0" fmla="*/ 0 h 6858000"/>
              <a:gd name="connsiteX1" fmla="*/ 4437529 w 4437529"/>
              <a:gd name="connsiteY1" fmla="*/ 0 h 6858000"/>
              <a:gd name="connsiteX2" fmla="*/ 4437529 w 4437529"/>
              <a:gd name="connsiteY2" fmla="*/ 6858000 h 6858000"/>
              <a:gd name="connsiteX3" fmla="*/ 0 w 44375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37529" h="6858000">
                <a:moveTo>
                  <a:pt x="0" y="0"/>
                </a:moveTo>
                <a:lnTo>
                  <a:pt x="4437529" y="0"/>
                </a:lnTo>
                <a:lnTo>
                  <a:pt x="4437529" y="6858000"/>
                </a:lnTo>
                <a:lnTo>
                  <a:pt x="0" y="6858000"/>
                </a:lnTo>
                <a:close/>
              </a:path>
            </a:pathLst>
          </a:custGeom>
        </p:spPr>
      </p:pic>
      <p:sp>
        <p:nvSpPr>
          <p:cNvPr id="34" name="TextBox 33">
            <a:extLst>
              <a:ext uri="{FF2B5EF4-FFF2-40B4-BE49-F238E27FC236}">
                <a16:creationId xmlns:a16="http://schemas.microsoft.com/office/drawing/2014/main" id="{6FCD06CD-A1A8-4DC5-9CE2-354C2A7E4611}"/>
              </a:ext>
            </a:extLst>
          </p:cNvPr>
          <p:cNvSpPr txBox="1"/>
          <p:nvPr/>
        </p:nvSpPr>
        <p:spPr>
          <a:xfrm>
            <a:off x="4676773" y="3609628"/>
            <a:ext cx="6521910" cy="164429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resilient business center and regional player, catering to the needs of international businesses and professionals choosing to make the island their </a:t>
            </a:r>
            <a:r>
              <a:rPr kumimoji="0" lang="en-US" sz="2400" b="1" i="1" u="none" strike="noStrike" kern="1200" cap="none" spc="0" normalizeH="0" baseline="0" noProof="0" dirty="0">
                <a:ln>
                  <a:noFill/>
                </a:ln>
                <a:solidFill>
                  <a:srgbClr val="0A798A"/>
                </a:solidFill>
                <a:effectLst/>
                <a:uLnTx/>
                <a:uFillTx/>
                <a:latin typeface="Arial" panose="020B0604020202020204" pitchFamily="34" charset="0"/>
                <a:ea typeface="Calibri" panose="020F0502020204030204" pitchFamily="34" charset="0"/>
                <a:cs typeface="Arial" panose="020B0604020202020204" pitchFamily="34" charset="0"/>
              </a:rPr>
              <a:t>home§</a:t>
            </a:r>
            <a:endParaRPr kumimoji="0" lang="el-GR" sz="2400" b="1" i="1" u="none" strike="noStrike" kern="1200" cap="none" spc="0" normalizeH="0" baseline="0" noProof="0" dirty="0">
              <a:ln>
                <a:noFill/>
              </a:ln>
              <a:solidFill>
                <a:srgbClr val="0A798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Title 39">
            <a:extLst>
              <a:ext uri="{FF2B5EF4-FFF2-40B4-BE49-F238E27FC236}">
                <a16:creationId xmlns:a16="http://schemas.microsoft.com/office/drawing/2014/main" id="{38693BB6-768B-43FE-9066-A506DF113E93}"/>
              </a:ext>
            </a:extLst>
          </p:cNvPr>
          <p:cNvSpPr>
            <a:spLocks noGrp="1"/>
          </p:cNvSpPr>
          <p:nvPr>
            <p:ph type="title"/>
          </p:nvPr>
        </p:nvSpPr>
        <p:spPr/>
        <p:txBody>
          <a:bodyPr/>
          <a:lstStyle/>
          <a:p>
            <a:r>
              <a:rPr lang="en-US" dirty="0"/>
              <a:t>Our Vision</a:t>
            </a:r>
            <a:endParaRPr lang="el-GR" dirty="0"/>
          </a:p>
        </p:txBody>
      </p:sp>
      <p:grpSp>
        <p:nvGrpSpPr>
          <p:cNvPr id="32" name="Group 31">
            <a:extLst>
              <a:ext uri="{FF2B5EF4-FFF2-40B4-BE49-F238E27FC236}">
                <a16:creationId xmlns:a16="http://schemas.microsoft.com/office/drawing/2014/main" id="{067FDB19-592C-412C-B995-2BEBB5B9C657}"/>
              </a:ext>
            </a:extLst>
          </p:cNvPr>
          <p:cNvGrpSpPr/>
          <p:nvPr/>
        </p:nvGrpSpPr>
        <p:grpSpPr>
          <a:xfrm>
            <a:off x="3304981" y="1879091"/>
            <a:ext cx="679243" cy="679362"/>
            <a:chOff x="1476133" y="428731"/>
            <a:chExt cx="1449802" cy="1449802"/>
          </a:xfrm>
        </p:grpSpPr>
        <p:sp>
          <p:nvSpPr>
            <p:cNvPr id="33" name="Oval 32">
              <a:extLst>
                <a:ext uri="{FF2B5EF4-FFF2-40B4-BE49-F238E27FC236}">
                  <a16:creationId xmlns:a16="http://schemas.microsoft.com/office/drawing/2014/main" id="{518A55C5-3286-4AD1-B254-48BDDACC4FB2}"/>
                </a:ext>
              </a:extLst>
            </p:cNvPr>
            <p:cNvSpPr/>
            <p:nvPr/>
          </p:nvSpPr>
          <p:spPr>
            <a:xfrm>
              <a:off x="1476133" y="428731"/>
              <a:ext cx="1449802" cy="144980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10454F6F-439A-44FF-B7CC-A5916149169B}"/>
                </a:ext>
              </a:extLst>
            </p:cNvPr>
            <p:cNvSpPr/>
            <p:nvPr/>
          </p:nvSpPr>
          <p:spPr>
            <a:xfrm>
              <a:off x="1521684" y="474282"/>
              <a:ext cx="1358700" cy="1358700"/>
            </a:xfrm>
            <a:prstGeom prst="ellipse">
              <a:avLst/>
            </a:prstGeom>
            <a:solidFill>
              <a:schemeClr val="bg1">
                <a:lumMod val="50000"/>
              </a:scheme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26619521-1CAD-443C-864B-FE12CC328405}"/>
              </a:ext>
            </a:extLst>
          </p:cNvPr>
          <p:cNvGrpSpPr/>
          <p:nvPr/>
        </p:nvGrpSpPr>
        <p:grpSpPr>
          <a:xfrm>
            <a:off x="3270582" y="3609628"/>
            <a:ext cx="679243" cy="679362"/>
            <a:chOff x="1476133" y="428731"/>
            <a:chExt cx="1449802" cy="1449802"/>
          </a:xfrm>
        </p:grpSpPr>
        <p:sp>
          <p:nvSpPr>
            <p:cNvPr id="44" name="Oval 43">
              <a:extLst>
                <a:ext uri="{FF2B5EF4-FFF2-40B4-BE49-F238E27FC236}">
                  <a16:creationId xmlns:a16="http://schemas.microsoft.com/office/drawing/2014/main" id="{68BE6793-1385-4171-A55C-CE1D1984F479}"/>
                </a:ext>
              </a:extLst>
            </p:cNvPr>
            <p:cNvSpPr/>
            <p:nvPr/>
          </p:nvSpPr>
          <p:spPr>
            <a:xfrm>
              <a:off x="1476133" y="428731"/>
              <a:ext cx="1449802" cy="144980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A762C257-2BE0-417D-998A-CE76EF72C4EB}"/>
                </a:ext>
              </a:extLst>
            </p:cNvPr>
            <p:cNvSpPr/>
            <p:nvPr/>
          </p:nvSpPr>
          <p:spPr>
            <a:xfrm>
              <a:off x="1521684" y="474282"/>
              <a:ext cx="1358700" cy="1358700"/>
            </a:xfrm>
            <a:prstGeom prst="ellipse">
              <a:avLst/>
            </a:prstGeom>
            <a:solidFill>
              <a:schemeClr val="bg1">
                <a:lumMod val="50000"/>
              </a:scheme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2" name="TextBox 51">
            <a:extLst>
              <a:ext uri="{FF2B5EF4-FFF2-40B4-BE49-F238E27FC236}">
                <a16:creationId xmlns:a16="http://schemas.microsoft.com/office/drawing/2014/main" id="{987CEFBF-0E26-4486-B9B8-F21D381BDA2B}"/>
              </a:ext>
            </a:extLst>
          </p:cNvPr>
          <p:cNvSpPr txBox="1"/>
          <p:nvPr/>
        </p:nvSpPr>
        <p:spPr>
          <a:xfrm>
            <a:off x="3962883" y="1833698"/>
            <a:ext cx="7235800" cy="1330364"/>
          </a:xfrm>
          <a:prstGeom prst="rect">
            <a:avLst/>
          </a:prstGeom>
          <a:noFill/>
        </p:spPr>
        <p:txBody>
          <a:bodyPr wrap="square">
            <a:spAutoFit/>
          </a:bodyPr>
          <a:lstStyle/>
          <a:p>
            <a:pPr marL="0" marR="0" lvl="0" indent="0" algn="ctr" defTabSz="914400" rtl="0" eaLnBrk="1" fontAlgn="auto" latinLnBrk="0" hangingPunct="1">
              <a:lnSpc>
                <a:spcPct val="115000"/>
              </a:lnSpc>
              <a:spcBef>
                <a:spcPts val="1000"/>
              </a:spcBef>
              <a:spcAft>
                <a:spcPts val="100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sustainable development model driven by </a:t>
            </a:r>
            <a:r>
              <a:rPr kumimoji="0" lang="en-GB" sz="2400" b="1" i="1" u="none" strike="noStrike" kern="1200" cap="none" spc="0" normalizeH="0" baseline="0" noProof="0" dirty="0">
                <a:ln>
                  <a:noFill/>
                </a:ln>
                <a:solidFill>
                  <a:srgbClr val="0A798A"/>
                </a:solidFill>
                <a:effectLst/>
                <a:uLnTx/>
                <a:uFillTx/>
                <a:latin typeface="Arial" panose="020B0604020202020204" pitchFamily="34" charset="0"/>
                <a:ea typeface="Times New Roman" panose="02020603050405020304" pitchFamily="18" charset="0"/>
                <a:cs typeface="Arial" panose="020B0604020202020204" pitchFamily="34" charset="0"/>
              </a:rPr>
              <a:t>research</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sz="2400" b="1" i="1" u="none" strike="noStrike" kern="1200" cap="none" spc="0" normalizeH="0" baseline="0" noProof="0" dirty="0">
                <a:ln>
                  <a:noFill/>
                </a:ln>
                <a:solidFill>
                  <a:srgbClr val="0A798A"/>
                </a:solidFill>
                <a:effectLst/>
                <a:uLnTx/>
                <a:uFillTx/>
                <a:latin typeface="Arial" panose="020B0604020202020204" pitchFamily="34" charset="0"/>
                <a:ea typeface="Times New Roman" panose="02020603050405020304" pitchFamily="18" charset="0"/>
                <a:cs typeface="Arial" panose="020B0604020202020204" pitchFamily="34" charset="0"/>
              </a:rPr>
              <a:t>innovation</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GB" sz="2400" b="1" i="1" u="none" strike="noStrike" kern="1200" cap="none" spc="0" normalizeH="0" baseline="0" noProof="0" dirty="0">
                <a:ln>
                  <a:noFill/>
                </a:ln>
                <a:solidFill>
                  <a:srgbClr val="0A798A"/>
                </a:solidFill>
                <a:effectLst/>
                <a:uLnTx/>
                <a:uFillTx/>
                <a:latin typeface="Arial" panose="020B0604020202020204" pitchFamily="34" charset="0"/>
                <a:ea typeface="Times New Roman" panose="02020603050405020304" pitchFamily="18" charset="0"/>
                <a:cs typeface="Arial" panose="020B0604020202020204" pitchFamily="34" charset="0"/>
              </a:rPr>
              <a:t>technological advancement</a:t>
            </a:r>
            <a:endPar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 descr="Image">
            <a:extLst>
              <a:ext uri="{FF2B5EF4-FFF2-40B4-BE49-F238E27FC236}">
                <a16:creationId xmlns:a16="http://schemas.microsoft.com/office/drawing/2014/main" id="{58F085CC-F3B4-BD43-87A9-9365483B765A}"/>
              </a:ext>
            </a:extLst>
          </p:cNvPr>
          <p:cNvPicPr>
            <a:picLocks noChangeAspect="1"/>
          </p:cNvPicPr>
          <p:nvPr/>
        </p:nvPicPr>
        <p:blipFill>
          <a:blip r:embed="rId4"/>
          <a:stretch>
            <a:fillRect/>
          </a:stretch>
        </p:blipFill>
        <p:spPr>
          <a:xfrm>
            <a:off x="3598545" y="5326103"/>
            <a:ext cx="8767554" cy="1712521"/>
          </a:xfrm>
          <a:prstGeom prst="rect">
            <a:avLst/>
          </a:prstGeom>
          <a:ln w="12700">
            <a:miter lim="400000"/>
          </a:ln>
        </p:spPr>
      </p:pic>
      <p:sp>
        <p:nvSpPr>
          <p:cNvPr id="14" name="ΥΠΟΥΡΓΕΙΟ ΟΙΚΟΝΟΜΙΚΩΝ">
            <a:extLst>
              <a:ext uri="{FF2B5EF4-FFF2-40B4-BE49-F238E27FC236}">
                <a16:creationId xmlns:a16="http://schemas.microsoft.com/office/drawing/2014/main" id="{A25760F6-DDAC-B043-9C28-378D057B4C55}"/>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15" name="Picture 14">
            <a:extLst>
              <a:ext uri="{FF2B5EF4-FFF2-40B4-BE49-F238E27FC236}">
                <a16:creationId xmlns:a16="http://schemas.microsoft.com/office/drawing/2014/main" id="{949A90AE-D64E-3740-8C9E-838C4D603CAD}"/>
              </a:ext>
            </a:extLst>
          </p:cNvPr>
          <p:cNvPicPr>
            <a:picLocks noChangeAspect="1"/>
          </p:cNvPicPr>
          <p:nvPr/>
        </p:nvPicPr>
        <p:blipFill>
          <a:blip r:embed="rId5"/>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38307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aby-beautiful-blur-322070 copy.jpg" descr="baby-beautiful-blur-322070 copy.jpg">
            <a:extLst>
              <a:ext uri="{FF2B5EF4-FFF2-40B4-BE49-F238E27FC236}">
                <a16:creationId xmlns:a16="http://schemas.microsoft.com/office/drawing/2014/main" id="{AE62AFDB-CEA1-3842-8BD5-CD4096124417}"/>
              </a:ext>
            </a:extLst>
          </p:cNvPr>
          <p:cNvPicPr>
            <a:picLocks noChangeAspect="1"/>
          </p:cNvPicPr>
          <p:nvPr/>
        </p:nvPicPr>
        <p:blipFill>
          <a:blip r:embed="rId2" cstate="email">
            <a:extLst>
              <a:ext uri="{28A0092B-C50C-407E-A947-70E740481C1C}">
                <a14:useLocalDpi xmlns:a14="http://schemas.microsoft.com/office/drawing/2010/main"/>
              </a:ext>
            </a:extLst>
          </a:blip>
          <a:srcRect t="35781"/>
          <a:stretch>
            <a:fillRect/>
          </a:stretch>
        </p:blipFill>
        <p:spPr>
          <a:xfrm flipH="1">
            <a:off x="0" y="0"/>
            <a:ext cx="12226766" cy="6858000"/>
          </a:xfrm>
          <a:prstGeom prst="rect">
            <a:avLst/>
          </a:prstGeom>
          <a:ln w="12700">
            <a:miter lim="400000"/>
          </a:ln>
        </p:spPr>
      </p:pic>
      <p:sp>
        <p:nvSpPr>
          <p:cNvPr id="53" name="TextBox 52">
            <a:extLst>
              <a:ext uri="{FF2B5EF4-FFF2-40B4-BE49-F238E27FC236}">
                <a16:creationId xmlns:a16="http://schemas.microsoft.com/office/drawing/2014/main" id="{4954725A-5F05-0CE1-86DE-404407C4F69B}"/>
              </a:ext>
            </a:extLst>
          </p:cNvPr>
          <p:cNvSpPr txBox="1"/>
          <p:nvPr/>
        </p:nvSpPr>
        <p:spPr>
          <a:xfrm>
            <a:off x="1869884" y="3932447"/>
            <a:ext cx="4795969" cy="400110"/>
          </a:xfrm>
          <a:prstGeom prst="rect">
            <a:avLst/>
          </a:prstGeom>
          <a:no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Vision &amp; strategy through Execution</a:t>
            </a:r>
          </a:p>
        </p:txBody>
      </p:sp>
      <p:sp>
        <p:nvSpPr>
          <p:cNvPr id="55" name="TextBox 54">
            <a:extLst>
              <a:ext uri="{FF2B5EF4-FFF2-40B4-BE49-F238E27FC236}">
                <a16:creationId xmlns:a16="http://schemas.microsoft.com/office/drawing/2014/main" id="{2576F392-1DD2-8AE0-E96A-BFDDEE126223}"/>
              </a:ext>
            </a:extLst>
          </p:cNvPr>
          <p:cNvSpPr txBox="1"/>
          <p:nvPr/>
        </p:nvSpPr>
        <p:spPr>
          <a:xfrm>
            <a:off x="1272070" y="4576153"/>
            <a:ext cx="5110875" cy="707886"/>
          </a:xfrm>
          <a:prstGeom prst="rect">
            <a:avLst/>
          </a:prstGeom>
          <a:no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People at the Center: Upskill and enable talent</a:t>
            </a:r>
          </a:p>
        </p:txBody>
      </p:sp>
      <p:sp>
        <p:nvSpPr>
          <p:cNvPr id="66" name="Teardrop 65">
            <a:extLst>
              <a:ext uri="{FF2B5EF4-FFF2-40B4-BE49-F238E27FC236}">
                <a16:creationId xmlns:a16="http://schemas.microsoft.com/office/drawing/2014/main" id="{DE6FEAAB-92C7-3158-E6F5-FF04BA89F10A}"/>
              </a:ext>
            </a:extLst>
          </p:cNvPr>
          <p:cNvSpPr/>
          <p:nvPr/>
        </p:nvSpPr>
        <p:spPr bwMode="auto">
          <a:xfrm rot="8100000">
            <a:off x="959628" y="4593988"/>
            <a:ext cx="258245" cy="25831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800" dirty="0">
              <a:latin typeface="Lato Light"/>
            </a:endParaRPr>
          </a:p>
        </p:txBody>
      </p:sp>
      <p:sp>
        <p:nvSpPr>
          <p:cNvPr id="67" name="Teardrop 66">
            <a:extLst>
              <a:ext uri="{FF2B5EF4-FFF2-40B4-BE49-F238E27FC236}">
                <a16:creationId xmlns:a16="http://schemas.microsoft.com/office/drawing/2014/main" id="{4127C394-20EA-1ADE-979A-8BDECAEA9403}"/>
              </a:ext>
            </a:extLst>
          </p:cNvPr>
          <p:cNvSpPr/>
          <p:nvPr/>
        </p:nvSpPr>
        <p:spPr bwMode="auto">
          <a:xfrm rot="8100000">
            <a:off x="327898" y="5207223"/>
            <a:ext cx="258245" cy="25831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800" dirty="0">
              <a:latin typeface="Lato Light"/>
            </a:endParaRPr>
          </a:p>
        </p:txBody>
      </p:sp>
      <p:sp>
        <p:nvSpPr>
          <p:cNvPr id="2" name="Title 1">
            <a:extLst>
              <a:ext uri="{FF2B5EF4-FFF2-40B4-BE49-F238E27FC236}">
                <a16:creationId xmlns:a16="http://schemas.microsoft.com/office/drawing/2014/main" id="{8D9C5819-CB48-1795-8AE9-F1043CBD2B9B}"/>
              </a:ext>
            </a:extLst>
          </p:cNvPr>
          <p:cNvSpPr>
            <a:spLocks noGrp="1"/>
          </p:cNvSpPr>
          <p:nvPr>
            <p:ph type="title"/>
          </p:nvPr>
        </p:nvSpPr>
        <p:spPr>
          <a:xfrm>
            <a:off x="-17382" y="3147801"/>
            <a:ext cx="12226764" cy="615367"/>
          </a:xfrm>
          <a:solidFill>
            <a:schemeClr val="bg1">
              <a:lumMod val="75000"/>
              <a:alpha val="60000"/>
            </a:schemeClr>
          </a:solidFill>
          <a:ln>
            <a:noFill/>
          </a:ln>
        </p:spPr>
        <p:txBody>
          <a:bodyPr>
            <a:noAutofit/>
          </a:bodyPr>
          <a:lstStyle/>
          <a:p>
            <a:r>
              <a:rPr lang="en-US" sz="2800" b="1" dirty="0">
                <a:solidFill>
                  <a:schemeClr val="bg1"/>
                </a:solidFill>
              </a:rPr>
              <a:t>Strategy, people &amp; culture: Our toolbox for accelerated transformation</a:t>
            </a:r>
            <a:endParaRPr lang="el-GR" sz="2800" b="1" dirty="0">
              <a:solidFill>
                <a:schemeClr val="bg1"/>
              </a:solidFill>
            </a:endParaRPr>
          </a:p>
        </p:txBody>
      </p:sp>
      <p:sp>
        <p:nvSpPr>
          <p:cNvPr id="56" name="TextBox 55">
            <a:extLst>
              <a:ext uri="{FF2B5EF4-FFF2-40B4-BE49-F238E27FC236}">
                <a16:creationId xmlns:a16="http://schemas.microsoft.com/office/drawing/2014/main" id="{5662BF39-EC02-7C78-AA0C-71FAB5ED2DD3}"/>
              </a:ext>
            </a:extLst>
          </p:cNvPr>
          <p:cNvSpPr txBox="1"/>
          <p:nvPr/>
        </p:nvSpPr>
        <p:spPr>
          <a:xfrm>
            <a:off x="753893" y="5153749"/>
            <a:ext cx="5611670" cy="400110"/>
          </a:xfrm>
          <a:prstGeom prst="rect">
            <a:avLst/>
          </a:prstGeom>
          <a:no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Iterate, scale and accelerate</a:t>
            </a:r>
          </a:p>
        </p:txBody>
      </p:sp>
      <p:sp>
        <p:nvSpPr>
          <p:cNvPr id="65" name="Teardrop 64">
            <a:extLst>
              <a:ext uri="{FF2B5EF4-FFF2-40B4-BE49-F238E27FC236}">
                <a16:creationId xmlns:a16="http://schemas.microsoft.com/office/drawing/2014/main" id="{B6549737-694D-947B-C83D-B2E2F37FA0B0}"/>
              </a:ext>
            </a:extLst>
          </p:cNvPr>
          <p:cNvSpPr/>
          <p:nvPr/>
        </p:nvSpPr>
        <p:spPr bwMode="auto">
          <a:xfrm rot="8100000">
            <a:off x="1549441" y="3985921"/>
            <a:ext cx="258245" cy="25831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800" dirty="0">
              <a:latin typeface="Lato Light"/>
            </a:endParaRPr>
          </a:p>
        </p:txBody>
      </p:sp>
    </p:spTree>
    <p:extLst>
      <p:ext uri="{BB962C8B-B14F-4D97-AF65-F5344CB8AC3E}">
        <p14:creationId xmlns:p14="http://schemas.microsoft.com/office/powerpoint/2010/main" val="86605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C828-2E07-ED44-B352-8A0C19EC18A1}"/>
              </a:ext>
            </a:extLst>
          </p:cNvPr>
          <p:cNvSpPr>
            <a:spLocks noGrp="1"/>
          </p:cNvSpPr>
          <p:nvPr>
            <p:ph type="title"/>
          </p:nvPr>
        </p:nvSpPr>
        <p:spPr/>
        <p:txBody>
          <a:bodyPr/>
          <a:lstStyle/>
          <a:p>
            <a:r>
              <a:rPr lang="en-US" dirty="0"/>
              <a:t>INSERT VIDEO HERE</a:t>
            </a:r>
          </a:p>
        </p:txBody>
      </p:sp>
    </p:spTree>
    <p:extLst>
      <p:ext uri="{BB962C8B-B14F-4D97-AF65-F5344CB8AC3E}">
        <p14:creationId xmlns:p14="http://schemas.microsoft.com/office/powerpoint/2010/main" val="410291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6E288-0A39-44DC-83E2-DBCCC584E837}"/>
              </a:ext>
            </a:extLst>
          </p:cNvPr>
          <p:cNvSpPr>
            <a:spLocks noGrp="1"/>
          </p:cNvSpPr>
          <p:nvPr>
            <p:ph type="title"/>
          </p:nvPr>
        </p:nvSpPr>
        <p:spPr>
          <a:xfrm>
            <a:off x="602284" y="89751"/>
            <a:ext cx="10311581" cy="696696"/>
          </a:xfrm>
        </p:spPr>
        <p:txBody>
          <a:bodyPr/>
          <a:lstStyle/>
          <a:p>
            <a:r>
              <a:rPr lang="en-US" dirty="0"/>
              <a:t>Vision and action pillars</a:t>
            </a:r>
            <a:endParaRPr lang="el-GR" dirty="0"/>
          </a:p>
        </p:txBody>
      </p:sp>
      <p:sp>
        <p:nvSpPr>
          <p:cNvPr id="18" name="TextBox 17">
            <a:extLst>
              <a:ext uri="{FF2B5EF4-FFF2-40B4-BE49-F238E27FC236}">
                <a16:creationId xmlns:a16="http://schemas.microsoft.com/office/drawing/2014/main" id="{BF114BCD-E70E-4AFF-A412-A67428838087}"/>
              </a:ext>
            </a:extLst>
          </p:cNvPr>
          <p:cNvSpPr txBox="1"/>
          <p:nvPr/>
        </p:nvSpPr>
        <p:spPr>
          <a:xfrm>
            <a:off x="602284" y="1071904"/>
            <a:ext cx="11110340" cy="770147"/>
          </a:xfrm>
          <a:prstGeom prst="rect">
            <a:avLst/>
          </a:prstGeom>
          <a:noFill/>
        </p:spPr>
        <p:txBody>
          <a:bodyPr wrap="square">
            <a:spAutoFit/>
          </a:bodyPr>
          <a:lstStyle/>
          <a:p>
            <a:pPr marL="0" marR="0">
              <a:lnSpc>
                <a:spcPct val="115000"/>
              </a:lnSpc>
              <a:spcBef>
                <a:spcPts val="1000"/>
              </a:spcBef>
              <a:spcAft>
                <a:spcPts val="1000"/>
              </a:spcAft>
            </a:pPr>
            <a:r>
              <a:rPr lang="en-US" sz="2000" dirty="0">
                <a:latin typeface="Arial" panose="020B0604020202020204" pitchFamily="34" charset="0"/>
                <a:ea typeface="Times New Roman" panose="02020603050405020304" pitchFamily="18" charset="0"/>
                <a:cs typeface="Arial" panose="020B0604020202020204" pitchFamily="34" charset="0"/>
              </a:rPr>
              <a:t>A </a:t>
            </a:r>
            <a:r>
              <a:rPr lang="en-US" sz="2000" b="1" dirty="0">
                <a:latin typeface="Arial" panose="020B0604020202020204" pitchFamily="34" charset="0"/>
                <a:ea typeface="Times New Roman" panose="02020603050405020304" pitchFamily="18" charset="0"/>
                <a:cs typeface="Arial" panose="020B0604020202020204" pitchFamily="34" charset="0"/>
              </a:rPr>
              <a:t>fit-for-the-future society </a:t>
            </a:r>
            <a:r>
              <a:rPr lang="en-US" sz="2000" dirty="0">
                <a:latin typeface="Arial" panose="020B0604020202020204" pitchFamily="34" charset="0"/>
                <a:ea typeface="Times New Roman" panose="02020603050405020304" pitchFamily="18" charset="0"/>
                <a:cs typeface="Arial" panose="020B0604020202020204" pitchFamily="34" charset="0"/>
              </a:rPr>
              <a:t>and </a:t>
            </a:r>
            <a:r>
              <a:rPr lang="en-US" sz="2000" b="1" dirty="0">
                <a:latin typeface="Arial" panose="020B0604020202020204" pitchFamily="34" charset="0"/>
                <a:ea typeface="Times New Roman" panose="02020603050405020304" pitchFamily="18" charset="0"/>
                <a:cs typeface="Arial" panose="020B0604020202020204" pitchFamily="34" charset="0"/>
              </a:rPr>
              <a:t>knowledge-based economy </a:t>
            </a:r>
            <a:r>
              <a:rPr lang="en-US" sz="2000" dirty="0">
                <a:latin typeface="Arial" panose="020B0604020202020204" pitchFamily="34" charset="0"/>
                <a:ea typeface="Times New Roman" panose="02020603050405020304" pitchFamily="18" charset="0"/>
                <a:cs typeface="Arial" panose="020B0604020202020204" pitchFamily="34" charset="0"/>
              </a:rPr>
              <a:t>enabled by digital and emerging technologies that will drive sustainable </a:t>
            </a:r>
            <a:r>
              <a:rPr lang="en-US" sz="2000" b="1" dirty="0">
                <a:solidFill>
                  <a:srgbClr val="0A798A"/>
                </a:solidFill>
                <a:latin typeface="Arial" panose="020B0604020202020204" pitchFamily="34" charset="0"/>
                <a:ea typeface="Times New Roman" panose="02020603050405020304" pitchFamily="18" charset="0"/>
                <a:cs typeface="Arial" panose="020B0604020202020204" pitchFamily="34" charset="0"/>
              </a:rPr>
              <a:t>growth</a:t>
            </a:r>
            <a:r>
              <a:rPr lang="en-US" sz="2000" dirty="0">
                <a:latin typeface="Arial" panose="020B0604020202020204" pitchFamily="34" charset="0"/>
                <a:ea typeface="Times New Roman" panose="02020603050405020304" pitchFamily="18" charset="0"/>
                <a:cs typeface="Arial" panose="020B0604020202020204" pitchFamily="34" charset="0"/>
              </a:rPr>
              <a:t>, social </a:t>
            </a:r>
            <a:r>
              <a:rPr lang="en-US" sz="2000" b="1" dirty="0">
                <a:solidFill>
                  <a:srgbClr val="0A798A"/>
                </a:solidFill>
                <a:latin typeface="Arial" panose="020B0604020202020204" pitchFamily="34" charset="0"/>
                <a:ea typeface="Times New Roman" panose="02020603050405020304" pitchFamily="18" charset="0"/>
                <a:cs typeface="Arial" panose="020B0604020202020204" pitchFamily="34" charset="0"/>
              </a:rPr>
              <a:t>prosperity</a:t>
            </a:r>
            <a:r>
              <a:rPr lang="en-US" sz="2000" dirty="0">
                <a:latin typeface="Arial" panose="020B0604020202020204" pitchFamily="34" charset="0"/>
                <a:ea typeface="Times New Roman" panose="02020603050405020304" pitchFamily="18" charset="0"/>
                <a:cs typeface="Arial" panose="020B0604020202020204" pitchFamily="34" charset="0"/>
              </a:rPr>
              <a:t> and </a:t>
            </a:r>
            <a:r>
              <a:rPr lang="en-US" sz="2000" b="1" dirty="0">
                <a:solidFill>
                  <a:srgbClr val="0A798A"/>
                </a:solidFill>
                <a:latin typeface="Arial" panose="020B0604020202020204" pitchFamily="34" charset="0"/>
                <a:ea typeface="Times New Roman" panose="02020603050405020304" pitchFamily="18" charset="0"/>
                <a:cs typeface="Arial" panose="020B0604020202020204" pitchFamily="34" charset="0"/>
              </a:rPr>
              <a:t>competitiveness</a:t>
            </a:r>
            <a:endParaRPr lang="en-US" sz="2000" b="1" dirty="0">
              <a:solidFill>
                <a:srgbClr val="0A798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5F505671-52F4-3C62-7F2F-00E0895FCBF2}"/>
              </a:ext>
            </a:extLst>
          </p:cNvPr>
          <p:cNvSpPr txBox="1"/>
          <p:nvPr/>
        </p:nvSpPr>
        <p:spPr>
          <a:xfrm>
            <a:off x="536249" y="2493335"/>
            <a:ext cx="3317773" cy="1323439"/>
          </a:xfrm>
          <a:prstGeom prst="rect">
            <a:avLst/>
          </a:prstGeom>
          <a:noFill/>
        </p:spPr>
        <p:txBody>
          <a:bodyPr wrap="square">
            <a:spAutoFit/>
          </a:bodyPr>
          <a:lstStyle/>
          <a:p>
            <a:pPr algn="r"/>
            <a:r>
              <a:rPr lang="en-US" sz="2000" dirty="0">
                <a:solidFill>
                  <a:srgbClr val="404040"/>
                </a:solidFill>
                <a:effectLst/>
                <a:latin typeface="Arial" panose="020B0604020202020204" pitchFamily="34" charset="0"/>
                <a:cs typeface="Arial" panose="020B0604020202020204" pitchFamily="34" charset="0"/>
              </a:rPr>
              <a:t>A digitally skilled population and highly skilled </a:t>
            </a:r>
          </a:p>
          <a:p>
            <a:pPr algn="r"/>
            <a:r>
              <a:rPr lang="en-US" sz="2000" dirty="0">
                <a:solidFill>
                  <a:srgbClr val="404040"/>
                </a:solidFill>
                <a:effectLst/>
                <a:latin typeface="Arial" panose="020B0604020202020204" pitchFamily="34" charset="0"/>
                <a:cs typeface="Arial" panose="020B0604020202020204" pitchFamily="34" charset="0"/>
              </a:rPr>
              <a:t>digital professionals</a:t>
            </a:r>
            <a:br>
              <a:rPr lang="en-US" sz="2000" dirty="0">
                <a:latin typeface="Arial" panose="020B0604020202020204" pitchFamily="34" charset="0"/>
                <a:cs typeface="Arial" panose="020B0604020202020204" pitchFamily="34" charset="0"/>
              </a:rPr>
            </a:br>
            <a:endParaRPr lang="el-GR" sz="2000" dirty="0">
              <a:latin typeface="Arial" panose="020B0604020202020204" pitchFamily="34" charset="0"/>
              <a:cs typeface="Arial" panose="020B0604020202020204" pitchFamily="34" charset="0"/>
            </a:endParaRPr>
          </a:p>
        </p:txBody>
      </p:sp>
      <p:sp>
        <p:nvSpPr>
          <p:cNvPr id="3" name="Shape">
            <a:extLst>
              <a:ext uri="{FF2B5EF4-FFF2-40B4-BE49-F238E27FC236}">
                <a16:creationId xmlns:a16="http://schemas.microsoft.com/office/drawing/2014/main" id="{239E10D2-7D91-AAB7-88D9-65633F9B8D21}"/>
              </a:ext>
            </a:extLst>
          </p:cNvPr>
          <p:cNvSpPr/>
          <p:nvPr/>
        </p:nvSpPr>
        <p:spPr>
          <a:xfrm>
            <a:off x="5322051" y="2060848"/>
            <a:ext cx="2348211" cy="1127417"/>
          </a:xfrm>
          <a:custGeom>
            <a:avLst/>
            <a:gdLst/>
            <a:ahLst/>
            <a:cxnLst>
              <a:cxn ang="0">
                <a:pos x="wd2" y="hd2"/>
              </a:cxn>
              <a:cxn ang="5400000">
                <a:pos x="wd2" y="hd2"/>
              </a:cxn>
              <a:cxn ang="10800000">
                <a:pos x="wd2" y="hd2"/>
              </a:cxn>
              <a:cxn ang="16200000">
                <a:pos x="wd2" y="hd2"/>
              </a:cxn>
            </a:cxnLst>
            <a:rect l="0" t="0" r="r" b="b"/>
            <a:pathLst>
              <a:path w="21332" h="21600" extrusionOk="0">
                <a:moveTo>
                  <a:pt x="20287" y="21600"/>
                </a:moveTo>
                <a:cubicBezTo>
                  <a:pt x="21107" y="21600"/>
                  <a:pt x="21600" y="19700"/>
                  <a:pt x="21178" y="18200"/>
                </a:cubicBezTo>
                <a:cubicBezTo>
                  <a:pt x="19208" y="11250"/>
                  <a:pt x="16206" y="5750"/>
                  <a:pt x="12641" y="2700"/>
                </a:cubicBezTo>
                <a:cubicBezTo>
                  <a:pt x="10554" y="900"/>
                  <a:pt x="8349" y="0"/>
                  <a:pt x="6098" y="0"/>
                </a:cubicBezTo>
                <a:cubicBezTo>
                  <a:pt x="4245" y="0"/>
                  <a:pt x="2439" y="600"/>
                  <a:pt x="704" y="1800"/>
                </a:cubicBezTo>
                <a:cubicBezTo>
                  <a:pt x="281" y="2100"/>
                  <a:pt x="0" y="2950"/>
                  <a:pt x="0" y="3900"/>
                </a:cubicBezTo>
                <a:lnTo>
                  <a:pt x="0" y="19350"/>
                </a:lnTo>
                <a:cubicBezTo>
                  <a:pt x="0" y="20600"/>
                  <a:pt x="469" y="21600"/>
                  <a:pt x="1055" y="21600"/>
                </a:cubicBezTo>
                <a:lnTo>
                  <a:pt x="12219" y="21600"/>
                </a:lnTo>
                <a:lnTo>
                  <a:pt x="20287" y="21600"/>
                </a:lnTo>
                <a:close/>
              </a:path>
            </a:pathLst>
          </a:custGeom>
          <a:solidFill>
            <a:schemeClr val="bg1">
              <a:lumMod val="6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5" name="Shape">
            <a:extLst>
              <a:ext uri="{FF2B5EF4-FFF2-40B4-BE49-F238E27FC236}">
                <a16:creationId xmlns:a16="http://schemas.microsoft.com/office/drawing/2014/main" id="{0819E070-ADF7-FFB2-F75A-B9C06E63A79B}"/>
              </a:ext>
            </a:extLst>
          </p:cNvPr>
          <p:cNvSpPr/>
          <p:nvPr/>
        </p:nvSpPr>
        <p:spPr>
          <a:xfrm>
            <a:off x="6708099" y="3269044"/>
            <a:ext cx="1115279" cy="2373768"/>
          </a:xfrm>
          <a:custGeom>
            <a:avLst/>
            <a:gdLst/>
            <a:ahLst/>
            <a:cxnLst>
              <a:cxn ang="0">
                <a:pos x="wd2" y="hd2"/>
              </a:cxn>
              <a:cxn ang="5400000">
                <a:pos x="wd2" y="hd2"/>
              </a:cxn>
              <a:cxn ang="10800000">
                <a:pos x="wd2" y="hd2"/>
              </a:cxn>
              <a:cxn ang="16200000">
                <a:pos x="wd2" y="hd2"/>
              </a:cxn>
            </a:cxnLst>
            <a:rect l="0" t="0" r="r" b="b"/>
            <a:pathLst>
              <a:path w="21600" h="21332" extrusionOk="0">
                <a:moveTo>
                  <a:pt x="0" y="20287"/>
                </a:moveTo>
                <a:cubicBezTo>
                  <a:pt x="0" y="21107"/>
                  <a:pt x="1900" y="21600"/>
                  <a:pt x="3400" y="21178"/>
                </a:cubicBezTo>
                <a:cubicBezTo>
                  <a:pt x="10350" y="19208"/>
                  <a:pt x="15850" y="16206"/>
                  <a:pt x="18900" y="12641"/>
                </a:cubicBezTo>
                <a:cubicBezTo>
                  <a:pt x="20700" y="10554"/>
                  <a:pt x="21600" y="8349"/>
                  <a:pt x="21600" y="6098"/>
                </a:cubicBezTo>
                <a:cubicBezTo>
                  <a:pt x="21600" y="4245"/>
                  <a:pt x="21000" y="2439"/>
                  <a:pt x="19800" y="704"/>
                </a:cubicBezTo>
                <a:cubicBezTo>
                  <a:pt x="19500" y="281"/>
                  <a:pt x="18650" y="0"/>
                  <a:pt x="17700" y="0"/>
                </a:cubicBezTo>
                <a:lnTo>
                  <a:pt x="2250" y="0"/>
                </a:lnTo>
                <a:cubicBezTo>
                  <a:pt x="1000" y="0"/>
                  <a:pt x="0" y="469"/>
                  <a:pt x="0" y="1055"/>
                </a:cubicBezTo>
                <a:lnTo>
                  <a:pt x="0" y="12219"/>
                </a:lnTo>
                <a:lnTo>
                  <a:pt x="0" y="20287"/>
                </a:lnTo>
                <a:close/>
              </a:path>
            </a:pathLst>
          </a:custGeom>
          <a:solidFill>
            <a:srgbClr val="6DC1C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9DF28C09-BEF4-06A9-2AA1-CEAC83D54B3C}"/>
              </a:ext>
            </a:extLst>
          </p:cNvPr>
          <p:cNvSpPr/>
          <p:nvPr/>
        </p:nvSpPr>
        <p:spPr>
          <a:xfrm>
            <a:off x="4083676" y="2184287"/>
            <a:ext cx="1115279" cy="2373768"/>
          </a:xfrm>
          <a:custGeom>
            <a:avLst/>
            <a:gdLst/>
            <a:ahLst/>
            <a:cxnLst>
              <a:cxn ang="0">
                <a:pos x="wd2" y="hd2"/>
              </a:cxn>
              <a:cxn ang="5400000">
                <a:pos x="wd2" y="hd2"/>
              </a:cxn>
              <a:cxn ang="10800000">
                <a:pos x="wd2" y="hd2"/>
              </a:cxn>
              <a:cxn ang="16200000">
                <a:pos x="wd2" y="hd2"/>
              </a:cxn>
            </a:cxnLst>
            <a:rect l="0" t="0" r="r" b="b"/>
            <a:pathLst>
              <a:path w="21600" h="21332" extrusionOk="0">
                <a:moveTo>
                  <a:pt x="21600" y="1045"/>
                </a:moveTo>
                <a:cubicBezTo>
                  <a:pt x="21600" y="225"/>
                  <a:pt x="19700" y="-268"/>
                  <a:pt x="18200" y="154"/>
                </a:cubicBezTo>
                <a:cubicBezTo>
                  <a:pt x="11250" y="2124"/>
                  <a:pt x="5750" y="5126"/>
                  <a:pt x="2700" y="8691"/>
                </a:cubicBezTo>
                <a:cubicBezTo>
                  <a:pt x="900" y="10778"/>
                  <a:pt x="0" y="12983"/>
                  <a:pt x="0" y="15234"/>
                </a:cubicBezTo>
                <a:cubicBezTo>
                  <a:pt x="0" y="17087"/>
                  <a:pt x="600" y="18893"/>
                  <a:pt x="1800" y="20628"/>
                </a:cubicBezTo>
                <a:cubicBezTo>
                  <a:pt x="2100" y="21051"/>
                  <a:pt x="2950" y="21332"/>
                  <a:pt x="3900" y="21332"/>
                </a:cubicBezTo>
                <a:lnTo>
                  <a:pt x="19350" y="21332"/>
                </a:lnTo>
                <a:cubicBezTo>
                  <a:pt x="20600" y="21332"/>
                  <a:pt x="21600" y="20863"/>
                  <a:pt x="21600" y="20277"/>
                </a:cubicBezTo>
                <a:lnTo>
                  <a:pt x="21600" y="9113"/>
                </a:lnTo>
                <a:lnTo>
                  <a:pt x="21600" y="1045"/>
                </a:lnTo>
                <a:close/>
              </a:path>
            </a:pathLst>
          </a:custGeom>
          <a:solidFill>
            <a:srgbClr val="F36E3B"/>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D1369234-97B7-6C15-13E7-992A921D17C5}"/>
              </a:ext>
            </a:extLst>
          </p:cNvPr>
          <p:cNvSpPr/>
          <p:nvPr/>
        </p:nvSpPr>
        <p:spPr>
          <a:xfrm>
            <a:off x="4263406" y="4681166"/>
            <a:ext cx="2348211" cy="1127417"/>
          </a:xfrm>
          <a:custGeom>
            <a:avLst/>
            <a:gdLst/>
            <a:ahLst/>
            <a:cxnLst>
              <a:cxn ang="0">
                <a:pos x="wd2" y="hd2"/>
              </a:cxn>
              <a:cxn ang="5400000">
                <a:pos x="wd2" y="hd2"/>
              </a:cxn>
              <a:cxn ang="10800000">
                <a:pos x="wd2" y="hd2"/>
              </a:cxn>
              <a:cxn ang="16200000">
                <a:pos x="wd2" y="hd2"/>
              </a:cxn>
            </a:cxnLst>
            <a:rect l="0" t="0" r="r" b="b"/>
            <a:pathLst>
              <a:path w="21332" h="21600" extrusionOk="0">
                <a:moveTo>
                  <a:pt x="1045" y="0"/>
                </a:moveTo>
                <a:cubicBezTo>
                  <a:pt x="225" y="0"/>
                  <a:pt x="-268" y="1900"/>
                  <a:pt x="154" y="3400"/>
                </a:cubicBezTo>
                <a:cubicBezTo>
                  <a:pt x="2124" y="10350"/>
                  <a:pt x="5126" y="15850"/>
                  <a:pt x="8691" y="18900"/>
                </a:cubicBezTo>
                <a:cubicBezTo>
                  <a:pt x="10778" y="20700"/>
                  <a:pt x="12983" y="21600"/>
                  <a:pt x="15234" y="21600"/>
                </a:cubicBezTo>
                <a:cubicBezTo>
                  <a:pt x="17087" y="21600"/>
                  <a:pt x="18893" y="21000"/>
                  <a:pt x="20628" y="19800"/>
                </a:cubicBezTo>
                <a:cubicBezTo>
                  <a:pt x="21051" y="19500"/>
                  <a:pt x="21332" y="18650"/>
                  <a:pt x="21332" y="17700"/>
                </a:cubicBezTo>
                <a:lnTo>
                  <a:pt x="21332" y="2250"/>
                </a:lnTo>
                <a:cubicBezTo>
                  <a:pt x="21332" y="1000"/>
                  <a:pt x="20863" y="0"/>
                  <a:pt x="20277" y="0"/>
                </a:cubicBezTo>
                <a:lnTo>
                  <a:pt x="9113" y="0"/>
                </a:lnTo>
                <a:lnTo>
                  <a:pt x="1045" y="0"/>
                </a:lnTo>
                <a:close/>
              </a:path>
            </a:pathLst>
          </a:custGeom>
          <a:solidFill>
            <a:srgbClr val="5B9BD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pic>
        <p:nvPicPr>
          <p:cNvPr id="8" name="Graphic 38" descr="Bullseye with solid fill">
            <a:extLst>
              <a:ext uri="{FF2B5EF4-FFF2-40B4-BE49-F238E27FC236}">
                <a16:creationId xmlns:a16="http://schemas.microsoft.com/office/drawing/2014/main" id="{16F55254-AE93-3C6D-ACFE-02FE1B86C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1179" y="5013043"/>
            <a:ext cx="563116" cy="628333"/>
          </a:xfrm>
          <a:prstGeom prst="rect">
            <a:avLst/>
          </a:prstGeom>
          <a:effectLst>
            <a:outerShdw blurRad="50800" dist="38100" dir="2700000" algn="tl" rotWithShape="0">
              <a:prstClr val="black">
                <a:alpha val="40000"/>
              </a:prstClr>
            </a:outerShdw>
          </a:effectLst>
        </p:spPr>
      </p:pic>
      <p:pic>
        <p:nvPicPr>
          <p:cNvPr id="9" name="Graphic 40" descr="Gears with solid fill">
            <a:extLst>
              <a:ext uri="{FF2B5EF4-FFF2-40B4-BE49-F238E27FC236}">
                <a16:creationId xmlns:a16="http://schemas.microsoft.com/office/drawing/2014/main" id="{9588F1F4-B042-B24D-F70B-0A4AC2AD66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0045" y="2236935"/>
            <a:ext cx="693513" cy="773832"/>
          </a:xfrm>
          <a:prstGeom prst="rect">
            <a:avLst/>
          </a:prstGeom>
          <a:effectLst>
            <a:outerShdw blurRad="50800" dist="38100" dir="2700000" algn="tl" rotWithShape="0">
              <a:prstClr val="black">
                <a:alpha val="40000"/>
              </a:prstClr>
            </a:outerShdw>
          </a:effectLst>
        </p:spPr>
      </p:pic>
      <p:sp>
        <p:nvSpPr>
          <p:cNvPr id="10" name="TextBox 42">
            <a:extLst>
              <a:ext uri="{FF2B5EF4-FFF2-40B4-BE49-F238E27FC236}">
                <a16:creationId xmlns:a16="http://schemas.microsoft.com/office/drawing/2014/main" id="{511606F0-939F-BD62-2704-342734BF9DE0}"/>
              </a:ext>
            </a:extLst>
          </p:cNvPr>
          <p:cNvSpPr txBox="1"/>
          <p:nvPr/>
        </p:nvSpPr>
        <p:spPr>
          <a:xfrm>
            <a:off x="6878174" y="2751638"/>
            <a:ext cx="525283"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01</a:t>
            </a:r>
          </a:p>
        </p:txBody>
      </p:sp>
      <p:sp>
        <p:nvSpPr>
          <p:cNvPr id="11" name="TextBox 43">
            <a:extLst>
              <a:ext uri="{FF2B5EF4-FFF2-40B4-BE49-F238E27FC236}">
                <a16:creationId xmlns:a16="http://schemas.microsoft.com/office/drawing/2014/main" id="{F844B589-952B-8BBB-A101-E4B157F7E2A5}"/>
              </a:ext>
            </a:extLst>
          </p:cNvPr>
          <p:cNvSpPr txBox="1"/>
          <p:nvPr/>
        </p:nvSpPr>
        <p:spPr>
          <a:xfrm>
            <a:off x="6807319" y="4917158"/>
            <a:ext cx="525283"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02</a:t>
            </a:r>
          </a:p>
        </p:txBody>
      </p:sp>
      <p:sp>
        <p:nvSpPr>
          <p:cNvPr id="12" name="TextBox 44">
            <a:extLst>
              <a:ext uri="{FF2B5EF4-FFF2-40B4-BE49-F238E27FC236}">
                <a16:creationId xmlns:a16="http://schemas.microsoft.com/office/drawing/2014/main" id="{33B42F86-7C11-4964-2AF0-6971A06BFF93}"/>
              </a:ext>
            </a:extLst>
          </p:cNvPr>
          <p:cNvSpPr txBox="1"/>
          <p:nvPr/>
        </p:nvSpPr>
        <p:spPr>
          <a:xfrm>
            <a:off x="4460486" y="4819454"/>
            <a:ext cx="525283"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03</a:t>
            </a:r>
          </a:p>
        </p:txBody>
      </p:sp>
      <p:sp>
        <p:nvSpPr>
          <p:cNvPr id="13" name="TextBox 45">
            <a:extLst>
              <a:ext uri="{FF2B5EF4-FFF2-40B4-BE49-F238E27FC236}">
                <a16:creationId xmlns:a16="http://schemas.microsoft.com/office/drawing/2014/main" id="{182C46DA-43C3-CD2F-45A7-ABCFB63C8704}"/>
              </a:ext>
            </a:extLst>
          </p:cNvPr>
          <p:cNvSpPr txBox="1"/>
          <p:nvPr/>
        </p:nvSpPr>
        <p:spPr>
          <a:xfrm>
            <a:off x="4641315" y="2666704"/>
            <a:ext cx="525283"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04</a:t>
            </a:r>
          </a:p>
        </p:txBody>
      </p:sp>
      <p:sp>
        <p:nvSpPr>
          <p:cNvPr id="14" name="TextBox 13">
            <a:extLst>
              <a:ext uri="{FF2B5EF4-FFF2-40B4-BE49-F238E27FC236}">
                <a16:creationId xmlns:a16="http://schemas.microsoft.com/office/drawing/2014/main" id="{D81DE206-1E44-808B-E106-E19866E9A8F4}"/>
              </a:ext>
            </a:extLst>
          </p:cNvPr>
          <p:cNvSpPr txBox="1"/>
          <p:nvPr/>
        </p:nvSpPr>
        <p:spPr>
          <a:xfrm>
            <a:off x="28182" y="4934926"/>
            <a:ext cx="3966162" cy="707886"/>
          </a:xfrm>
          <a:prstGeom prst="rect">
            <a:avLst/>
          </a:prstGeom>
          <a:noFill/>
        </p:spPr>
        <p:txBody>
          <a:bodyPr wrap="square">
            <a:spAutoFit/>
          </a:bodyPr>
          <a:lstStyle/>
          <a:p>
            <a:pPr algn="r"/>
            <a:r>
              <a:rPr lang="en-US" sz="2000" dirty="0">
                <a:solidFill>
                  <a:srgbClr val="404040"/>
                </a:solidFill>
                <a:latin typeface="Arial" panose="020B0604020202020204" pitchFamily="34" charset="0"/>
                <a:cs typeface="Arial" panose="020B0604020202020204" pitchFamily="34" charset="0"/>
              </a:rPr>
              <a:t>D</a:t>
            </a:r>
            <a:r>
              <a:rPr lang="en-US" sz="2000" dirty="0">
                <a:solidFill>
                  <a:srgbClr val="404040"/>
                </a:solidFill>
                <a:effectLst/>
                <a:latin typeface="Arial" panose="020B0604020202020204" pitchFamily="34" charset="0"/>
                <a:cs typeface="Arial" panose="020B0604020202020204" pitchFamily="34" charset="0"/>
              </a:rPr>
              <a:t>igital transformation of businesses</a:t>
            </a:r>
          </a:p>
        </p:txBody>
      </p:sp>
      <p:sp>
        <p:nvSpPr>
          <p:cNvPr id="16" name="TextBox 15">
            <a:extLst>
              <a:ext uri="{FF2B5EF4-FFF2-40B4-BE49-F238E27FC236}">
                <a16:creationId xmlns:a16="http://schemas.microsoft.com/office/drawing/2014/main" id="{8CB51C2C-164A-7C4B-3DE2-E58E94F04D69}"/>
              </a:ext>
            </a:extLst>
          </p:cNvPr>
          <p:cNvSpPr txBox="1"/>
          <p:nvPr/>
        </p:nvSpPr>
        <p:spPr>
          <a:xfrm>
            <a:off x="7919860" y="4815728"/>
            <a:ext cx="2958122" cy="707886"/>
          </a:xfrm>
          <a:prstGeom prst="rect">
            <a:avLst/>
          </a:prstGeom>
          <a:noFill/>
        </p:spPr>
        <p:txBody>
          <a:bodyPr wrap="square">
            <a:spAutoFit/>
          </a:bodyPr>
          <a:lstStyle/>
          <a:p>
            <a:pPr algn="l"/>
            <a:r>
              <a:rPr lang="en-US" sz="2000" dirty="0">
                <a:solidFill>
                  <a:srgbClr val="404040"/>
                </a:solidFill>
                <a:latin typeface="Arial" panose="020B0604020202020204" pitchFamily="34" charset="0"/>
                <a:cs typeface="Arial" panose="020B0604020202020204" pitchFamily="34" charset="0"/>
              </a:rPr>
              <a:t>S</a:t>
            </a:r>
            <a:r>
              <a:rPr lang="en-US" sz="2000" dirty="0">
                <a:solidFill>
                  <a:srgbClr val="404040"/>
                </a:solidFill>
                <a:effectLst/>
                <a:latin typeface="Arial" panose="020B0604020202020204" pitchFamily="34" charset="0"/>
                <a:cs typeface="Arial" panose="020B0604020202020204" pitchFamily="34" charset="0"/>
              </a:rPr>
              <a:t>ecure and sustainable digital infrastructures</a:t>
            </a:r>
          </a:p>
        </p:txBody>
      </p:sp>
      <p:sp>
        <p:nvSpPr>
          <p:cNvPr id="17" name="TextBox 16">
            <a:extLst>
              <a:ext uri="{FF2B5EF4-FFF2-40B4-BE49-F238E27FC236}">
                <a16:creationId xmlns:a16="http://schemas.microsoft.com/office/drawing/2014/main" id="{A33C205B-31E0-361E-4222-EDDCCE510455}"/>
              </a:ext>
            </a:extLst>
          </p:cNvPr>
          <p:cNvSpPr txBox="1"/>
          <p:nvPr/>
        </p:nvSpPr>
        <p:spPr>
          <a:xfrm>
            <a:off x="7751999" y="2554906"/>
            <a:ext cx="4575089" cy="400110"/>
          </a:xfrm>
          <a:prstGeom prst="rect">
            <a:avLst/>
          </a:prstGeom>
          <a:noFill/>
        </p:spPr>
        <p:txBody>
          <a:bodyPr wrap="square">
            <a:spAutoFit/>
          </a:bodyPr>
          <a:lstStyle/>
          <a:p>
            <a:pPr algn="l"/>
            <a:r>
              <a:rPr lang="en-US" sz="2000" dirty="0">
                <a:solidFill>
                  <a:srgbClr val="404040"/>
                </a:solidFill>
                <a:effectLst/>
                <a:latin typeface="Arial" panose="020B0604020202020204" pitchFamily="34" charset="0"/>
                <a:cs typeface="Arial" panose="020B0604020202020204" pitchFamily="34" charset="0"/>
              </a:rPr>
              <a:t>Digitalization of public services</a:t>
            </a:r>
          </a:p>
        </p:txBody>
      </p:sp>
      <p:sp>
        <p:nvSpPr>
          <p:cNvPr id="19" name="Block Arc 14">
            <a:extLst>
              <a:ext uri="{FF2B5EF4-FFF2-40B4-BE49-F238E27FC236}">
                <a16:creationId xmlns:a16="http://schemas.microsoft.com/office/drawing/2014/main" id="{54218CCE-0E19-CD13-3D26-2AF2DE6A1808}"/>
              </a:ext>
            </a:extLst>
          </p:cNvPr>
          <p:cNvSpPr/>
          <p:nvPr/>
        </p:nvSpPr>
        <p:spPr>
          <a:xfrm rot="16200000">
            <a:off x="7089095" y="3572298"/>
            <a:ext cx="505842" cy="500727"/>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0" name="Rectangle 16">
            <a:extLst>
              <a:ext uri="{FF2B5EF4-FFF2-40B4-BE49-F238E27FC236}">
                <a16:creationId xmlns:a16="http://schemas.microsoft.com/office/drawing/2014/main" id="{7B68D766-A29F-5ADD-E1FE-5570EF4DCBA7}"/>
              </a:ext>
            </a:extLst>
          </p:cNvPr>
          <p:cNvSpPr/>
          <p:nvPr/>
        </p:nvSpPr>
        <p:spPr>
          <a:xfrm rot="2700000">
            <a:off x="4572338" y="3777252"/>
            <a:ext cx="365573" cy="50729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21" name="Image" descr="Image">
            <a:extLst>
              <a:ext uri="{FF2B5EF4-FFF2-40B4-BE49-F238E27FC236}">
                <a16:creationId xmlns:a16="http://schemas.microsoft.com/office/drawing/2014/main" id="{297AA7BC-30AF-3344-9F12-3EDADC43ADB3}"/>
              </a:ext>
            </a:extLst>
          </p:cNvPr>
          <p:cNvPicPr>
            <a:picLocks noChangeAspect="1"/>
          </p:cNvPicPr>
          <p:nvPr/>
        </p:nvPicPr>
        <p:blipFill>
          <a:blip r:embed="rId6"/>
          <a:stretch>
            <a:fillRect/>
          </a:stretch>
        </p:blipFill>
        <p:spPr>
          <a:xfrm>
            <a:off x="3598545" y="5326103"/>
            <a:ext cx="8767554" cy="1712521"/>
          </a:xfrm>
          <a:prstGeom prst="rect">
            <a:avLst/>
          </a:prstGeom>
          <a:ln w="12700">
            <a:miter lim="400000"/>
          </a:ln>
        </p:spPr>
      </p:pic>
      <p:sp>
        <p:nvSpPr>
          <p:cNvPr id="22" name="ΥΠΟΥΡΓΕΙΟ ΟΙΚΟΝΟΜΙΚΩΝ">
            <a:extLst>
              <a:ext uri="{FF2B5EF4-FFF2-40B4-BE49-F238E27FC236}">
                <a16:creationId xmlns:a16="http://schemas.microsoft.com/office/drawing/2014/main" id="{85524870-3DFB-164B-B87D-183AFBCC27F6}"/>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23" name="Picture 22">
            <a:extLst>
              <a:ext uri="{FF2B5EF4-FFF2-40B4-BE49-F238E27FC236}">
                <a16:creationId xmlns:a16="http://schemas.microsoft.com/office/drawing/2014/main" id="{5475CD2B-2FAD-1142-8C7E-90C29A8AA5FF}"/>
              </a:ext>
            </a:extLst>
          </p:cNvPr>
          <p:cNvPicPr>
            <a:picLocks noChangeAspect="1"/>
          </p:cNvPicPr>
          <p:nvPr/>
        </p:nvPicPr>
        <p:blipFill>
          <a:blip r:embed="rId7"/>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81431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A423-4559-4CD0-BBE7-D66088A961BF}"/>
              </a:ext>
            </a:extLst>
          </p:cNvPr>
          <p:cNvSpPr>
            <a:spLocks noGrp="1"/>
          </p:cNvSpPr>
          <p:nvPr>
            <p:ph type="title"/>
          </p:nvPr>
        </p:nvSpPr>
        <p:spPr>
          <a:xfrm>
            <a:off x="454665" y="120574"/>
            <a:ext cx="11941022" cy="698134"/>
          </a:xfrm>
        </p:spPr>
        <p:txBody>
          <a:bodyPr vert="horz" lIns="91440" tIns="45720" rIns="91440" bIns="45720" rtlCol="0" anchor="ctr">
            <a:normAutofit/>
          </a:bodyPr>
          <a:lstStyle/>
          <a:p>
            <a:r>
              <a:rPr lang="en-US" b="1" dirty="0"/>
              <a:t>A key regional player for High Tech and ICT</a:t>
            </a:r>
          </a:p>
        </p:txBody>
      </p:sp>
      <p:sp>
        <p:nvSpPr>
          <p:cNvPr id="3275" name="TextBox 3274">
            <a:extLst>
              <a:ext uri="{FF2B5EF4-FFF2-40B4-BE49-F238E27FC236}">
                <a16:creationId xmlns:a16="http://schemas.microsoft.com/office/drawing/2014/main" id="{7095DD43-78D5-4B04-9931-FC580850E5EA}"/>
              </a:ext>
            </a:extLst>
          </p:cNvPr>
          <p:cNvSpPr txBox="1"/>
          <p:nvPr/>
        </p:nvSpPr>
        <p:spPr>
          <a:xfrm>
            <a:off x="1966309" y="4157456"/>
            <a:ext cx="91176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A798A"/>
              </a:buClr>
              <a:buSzTx/>
              <a:buFontTx/>
              <a:buNone/>
              <a:tabLst>
                <a:tab pos="228600"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Sandbox for new emerging technologies (Blockchain, AI, Big Data, etc.)</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A75749-EB80-4803-89D6-F4A938A8AA48}"/>
              </a:ext>
            </a:extLst>
          </p:cNvPr>
          <p:cNvSpPr txBox="1"/>
          <p:nvPr/>
        </p:nvSpPr>
        <p:spPr>
          <a:xfrm>
            <a:off x="454664" y="1171512"/>
            <a:ext cx="1177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0A7D90"/>
                </a:solidFill>
                <a:effectLst/>
                <a:uLnTx/>
                <a:uFillTx/>
                <a:latin typeface="Arial" panose="020B0604020202020204" pitchFamily="34" charset="0"/>
                <a:ea typeface="+mn-ea"/>
                <a:cs typeface="Arial" panose="020B0604020202020204" pitchFamily="34" charset="0"/>
              </a:rPr>
              <a:t>01</a:t>
            </a:r>
            <a:endParaRPr kumimoji="0" lang="en-GB" sz="5400" b="1" i="0" u="none" strike="noStrike" kern="1200" cap="none" spc="0" normalizeH="0" baseline="0" noProof="0" dirty="0">
              <a:ln>
                <a:noFill/>
              </a:ln>
              <a:solidFill>
                <a:srgbClr val="0A7D90"/>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8" name="TextBox 7">
            <a:extLst>
              <a:ext uri="{FF2B5EF4-FFF2-40B4-BE49-F238E27FC236}">
                <a16:creationId xmlns:a16="http://schemas.microsoft.com/office/drawing/2014/main" id="{96F24275-5C9E-43E5-AB58-7AF64BF10A31}"/>
              </a:ext>
            </a:extLst>
          </p:cNvPr>
          <p:cNvSpPr txBox="1"/>
          <p:nvPr/>
        </p:nvSpPr>
        <p:spPr>
          <a:xfrm>
            <a:off x="355360" y="2077504"/>
            <a:ext cx="1375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0A7D90"/>
                </a:solidFill>
                <a:effectLst/>
                <a:uLnTx/>
                <a:uFillTx/>
                <a:latin typeface="Arial" panose="020B0604020202020204" pitchFamily="34" charset="0"/>
                <a:ea typeface="+mn-ea"/>
                <a:cs typeface="Arial" panose="020B0604020202020204" pitchFamily="34" charset="0"/>
              </a:rPr>
              <a:t>0</a:t>
            </a:r>
            <a:r>
              <a:rPr kumimoji="0" lang="en-US" sz="5400" b="1" i="0" u="none" strike="noStrike" kern="1200" cap="none" spc="0" normalizeH="0" baseline="0" noProof="0" dirty="0">
                <a:ln>
                  <a:noFill/>
                </a:ln>
                <a:solidFill>
                  <a:srgbClr val="0A7D90"/>
                </a:solidFill>
                <a:effectLst/>
                <a:uLnTx/>
                <a:uFillTx/>
                <a:latin typeface="Arial" panose="020B0604020202020204" pitchFamily="34" charset="0"/>
                <a:ea typeface="+mn-ea"/>
                <a:cs typeface="Arial" panose="020B0604020202020204" pitchFamily="34" charset="0"/>
              </a:rPr>
              <a:t>2</a:t>
            </a:r>
            <a:endParaRPr kumimoji="0" lang="en-GB" sz="5400" b="1" i="0" u="none" strike="noStrike" kern="1200" cap="none" spc="0" normalizeH="0" baseline="0" noProof="0" dirty="0">
              <a:ln>
                <a:noFill/>
              </a:ln>
              <a:solidFill>
                <a:srgbClr val="0A7D90"/>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9" name="TextBox 8">
            <a:extLst>
              <a:ext uri="{FF2B5EF4-FFF2-40B4-BE49-F238E27FC236}">
                <a16:creationId xmlns:a16="http://schemas.microsoft.com/office/drawing/2014/main" id="{EC2AA7C5-BF4C-486C-B2D8-932A2E359808}"/>
              </a:ext>
            </a:extLst>
          </p:cNvPr>
          <p:cNvSpPr txBox="1"/>
          <p:nvPr/>
        </p:nvSpPr>
        <p:spPr>
          <a:xfrm>
            <a:off x="355359" y="3901771"/>
            <a:ext cx="1375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0A798A"/>
                </a:solidFill>
                <a:effectLst/>
                <a:uLnTx/>
                <a:uFillTx/>
                <a:latin typeface="Arial" panose="020B0604020202020204" pitchFamily="34" charset="0"/>
                <a:ea typeface="+mn-ea"/>
                <a:cs typeface="Arial" panose="020B0604020202020204" pitchFamily="34" charset="0"/>
              </a:rPr>
              <a:t>0</a:t>
            </a:r>
            <a:r>
              <a:rPr kumimoji="0" lang="en-US" sz="5400" b="1" i="0" u="none" strike="noStrike" kern="1200" cap="none" spc="0" normalizeH="0" baseline="0" noProof="0" dirty="0">
                <a:ln>
                  <a:noFill/>
                </a:ln>
                <a:solidFill>
                  <a:srgbClr val="0A798A"/>
                </a:solidFill>
                <a:effectLst/>
                <a:uLnTx/>
                <a:uFillTx/>
                <a:latin typeface="Arial" panose="020B0604020202020204" pitchFamily="34" charset="0"/>
                <a:ea typeface="+mn-ea"/>
                <a:cs typeface="Arial" panose="020B0604020202020204" pitchFamily="34" charset="0"/>
              </a:rPr>
              <a:t>4</a:t>
            </a:r>
            <a:endParaRPr kumimoji="0" lang="en-GB" sz="5400" b="1" i="0" u="none" strike="noStrike" kern="1200" cap="none" spc="0" normalizeH="0" baseline="0" noProof="0" dirty="0">
              <a:ln>
                <a:noFill/>
              </a:ln>
              <a:solidFill>
                <a:srgbClr val="0A798A"/>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4" name="TextBox 13">
            <a:extLst>
              <a:ext uri="{FF2B5EF4-FFF2-40B4-BE49-F238E27FC236}">
                <a16:creationId xmlns:a16="http://schemas.microsoft.com/office/drawing/2014/main" id="{BB2D78B8-E52E-4899-8FE8-D4BA26537E8F}"/>
              </a:ext>
            </a:extLst>
          </p:cNvPr>
          <p:cNvSpPr txBox="1"/>
          <p:nvPr/>
        </p:nvSpPr>
        <p:spPr>
          <a:xfrm>
            <a:off x="1966309" y="1433122"/>
            <a:ext cx="977102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A798A"/>
              </a:buClr>
              <a:buSzTx/>
              <a:buFontTx/>
              <a:buNone/>
              <a:tabLst>
                <a:tab pos="228600"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Ideal HQ location for High Tech companies, a robust platform for accessing high-growth markets</a:t>
            </a:r>
          </a:p>
        </p:txBody>
      </p:sp>
      <p:sp>
        <p:nvSpPr>
          <p:cNvPr id="16" name="TextBox 15">
            <a:extLst>
              <a:ext uri="{FF2B5EF4-FFF2-40B4-BE49-F238E27FC236}">
                <a16:creationId xmlns:a16="http://schemas.microsoft.com/office/drawing/2014/main" id="{F323C86D-A180-4C0F-A10E-D1A83A9A4034}"/>
              </a:ext>
            </a:extLst>
          </p:cNvPr>
          <p:cNvSpPr txBox="1"/>
          <p:nvPr/>
        </p:nvSpPr>
        <p:spPr>
          <a:xfrm>
            <a:off x="1966309" y="2345038"/>
            <a:ext cx="9653262" cy="400110"/>
          </a:xfrm>
          <a:prstGeom prst="rect">
            <a:avLst/>
          </a:prstGeom>
          <a:noFill/>
        </p:spPr>
        <p:txBody>
          <a:bodyPr wrap="square">
            <a:spAutoFit/>
          </a:bodyPr>
          <a:lstStyle>
            <a:defPPr>
              <a:defRPr lang="en-US"/>
            </a:defPPr>
            <a:lvl1pPr lvl="0">
              <a:buClr>
                <a:srgbClr val="0A798A"/>
              </a:buClr>
              <a:tabLst>
                <a:tab pos="228600" algn="l"/>
              </a:tabLst>
              <a:defRPr sz="2000">
                <a:latin typeface="Arial" panose="020B0604020202020204" pitchFamily="34" charset="0"/>
                <a:ea typeface="Calibri" panose="020F050202020403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rgbClr val="0A798A"/>
              </a:buClr>
              <a:buSzTx/>
              <a:buFontTx/>
              <a:buNone/>
              <a:tabLst>
                <a:tab pos="228600"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Attractive relocation destination for Scientists and Tech professionals</a:t>
            </a:r>
          </a:p>
        </p:txBody>
      </p:sp>
      <p:sp>
        <p:nvSpPr>
          <p:cNvPr id="17" name="TextBox 16">
            <a:extLst>
              <a:ext uri="{FF2B5EF4-FFF2-40B4-BE49-F238E27FC236}">
                <a16:creationId xmlns:a16="http://schemas.microsoft.com/office/drawing/2014/main" id="{4499F153-A737-417F-9FBD-4F2345BE9F61}"/>
              </a:ext>
            </a:extLst>
          </p:cNvPr>
          <p:cNvSpPr txBox="1"/>
          <p:nvPr/>
        </p:nvSpPr>
        <p:spPr>
          <a:xfrm>
            <a:off x="355359" y="2989637"/>
            <a:ext cx="1375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0A7D90"/>
                </a:solidFill>
                <a:effectLst/>
                <a:uLnTx/>
                <a:uFillTx/>
                <a:latin typeface="Arial" panose="020B0604020202020204" pitchFamily="34" charset="0"/>
                <a:ea typeface="+mn-ea"/>
                <a:cs typeface="Arial" panose="020B0604020202020204" pitchFamily="34" charset="0"/>
              </a:rPr>
              <a:t>0</a:t>
            </a:r>
            <a:r>
              <a:rPr kumimoji="0" lang="en-US" sz="5400" b="1" i="0" u="none" strike="noStrike" kern="1200" cap="none" spc="0" normalizeH="0" baseline="0" noProof="0" dirty="0">
                <a:ln>
                  <a:noFill/>
                </a:ln>
                <a:solidFill>
                  <a:srgbClr val="0A7D90"/>
                </a:solidFill>
                <a:effectLst/>
                <a:uLnTx/>
                <a:uFillTx/>
                <a:latin typeface="Arial" panose="020B0604020202020204" pitchFamily="34" charset="0"/>
                <a:ea typeface="+mn-ea"/>
                <a:cs typeface="Arial" panose="020B0604020202020204" pitchFamily="34" charset="0"/>
              </a:rPr>
              <a:t>3</a:t>
            </a:r>
            <a:endParaRPr kumimoji="0" lang="en-GB" sz="5400" b="1" i="0" u="none" strike="noStrike" kern="1200" cap="none" spc="0" normalizeH="0" baseline="0" noProof="0" dirty="0">
              <a:ln>
                <a:noFill/>
              </a:ln>
              <a:solidFill>
                <a:srgbClr val="0A7D90"/>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8" name="TextBox 17">
            <a:extLst>
              <a:ext uri="{FF2B5EF4-FFF2-40B4-BE49-F238E27FC236}">
                <a16:creationId xmlns:a16="http://schemas.microsoft.com/office/drawing/2014/main" id="{DCC47003-B5AE-4BB2-A630-7531298BED8D}"/>
              </a:ext>
            </a:extLst>
          </p:cNvPr>
          <p:cNvSpPr txBox="1"/>
          <p:nvPr/>
        </p:nvSpPr>
        <p:spPr>
          <a:xfrm>
            <a:off x="1966309" y="3256954"/>
            <a:ext cx="1552093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A798A"/>
              </a:buClr>
              <a:buSzTx/>
              <a:buFontTx/>
              <a:buNone/>
              <a:tabLst>
                <a:tab pos="228600"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Gateway into and out of the EU, a business bridge between three continents  </a:t>
            </a:r>
          </a:p>
        </p:txBody>
      </p:sp>
      <p:sp>
        <p:nvSpPr>
          <p:cNvPr id="12" name="TextBox 11">
            <a:extLst>
              <a:ext uri="{FF2B5EF4-FFF2-40B4-BE49-F238E27FC236}">
                <a16:creationId xmlns:a16="http://schemas.microsoft.com/office/drawing/2014/main" id="{9B2092BC-BFC2-4C15-9784-4606488FB812}"/>
              </a:ext>
            </a:extLst>
          </p:cNvPr>
          <p:cNvSpPr txBox="1"/>
          <p:nvPr/>
        </p:nvSpPr>
        <p:spPr>
          <a:xfrm>
            <a:off x="355359" y="4802055"/>
            <a:ext cx="1375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0A798A"/>
                </a:solidFill>
                <a:effectLst/>
                <a:uLnTx/>
                <a:uFillTx/>
                <a:latin typeface="Arial" panose="020B0604020202020204" pitchFamily="34" charset="0"/>
                <a:ea typeface="+mn-ea"/>
                <a:cs typeface="Arial" panose="020B0604020202020204" pitchFamily="34" charset="0"/>
              </a:rPr>
              <a:t>0</a:t>
            </a:r>
            <a:r>
              <a:rPr kumimoji="0" lang="en-US" sz="5400" b="1" i="0" u="none" strike="noStrike" kern="1200" cap="none" spc="0" normalizeH="0" baseline="0" noProof="0" dirty="0">
                <a:ln>
                  <a:noFill/>
                </a:ln>
                <a:solidFill>
                  <a:srgbClr val="0A798A"/>
                </a:solidFill>
                <a:effectLst/>
                <a:uLnTx/>
                <a:uFillTx/>
                <a:latin typeface="Arial" panose="020B0604020202020204" pitchFamily="34" charset="0"/>
                <a:ea typeface="+mn-ea"/>
                <a:cs typeface="Arial" panose="020B0604020202020204" pitchFamily="34" charset="0"/>
              </a:rPr>
              <a:t>5</a:t>
            </a:r>
            <a:endParaRPr kumimoji="0" lang="en-GB" sz="5400" b="1" i="0" u="none" strike="noStrike" kern="1200" cap="none" spc="0" normalizeH="0" baseline="0" noProof="0" dirty="0">
              <a:ln>
                <a:noFill/>
              </a:ln>
              <a:solidFill>
                <a:srgbClr val="0A798A"/>
              </a:solidFill>
              <a:effectLst/>
              <a:uLnTx/>
              <a:uFillTx/>
              <a:latin typeface="Arial" panose="020B0604020202020204" pitchFamily="34" charset="0"/>
              <a:ea typeface="Noto Sans" panose="020B0502040504020204" pitchFamily="34"/>
              <a:cs typeface="Arial" panose="020B0604020202020204" pitchFamily="34" charset="0"/>
            </a:endParaRPr>
          </a:p>
        </p:txBody>
      </p:sp>
      <p:sp>
        <p:nvSpPr>
          <p:cNvPr id="13" name="TextBox 12">
            <a:extLst>
              <a:ext uri="{FF2B5EF4-FFF2-40B4-BE49-F238E27FC236}">
                <a16:creationId xmlns:a16="http://schemas.microsoft.com/office/drawing/2014/main" id="{C58CAF1B-4DC6-44A2-9C74-2A3EBDF386EB}"/>
              </a:ext>
            </a:extLst>
          </p:cNvPr>
          <p:cNvSpPr txBox="1"/>
          <p:nvPr/>
        </p:nvSpPr>
        <p:spPr>
          <a:xfrm>
            <a:off x="1966309" y="5063665"/>
            <a:ext cx="91176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A798A"/>
              </a:buClr>
              <a:buSzTx/>
              <a:buFontTx/>
              <a:buNone/>
              <a:tabLst>
                <a:tab pos="228600"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International broadband connectivity hub</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Image" descr="Image">
            <a:extLst>
              <a:ext uri="{FF2B5EF4-FFF2-40B4-BE49-F238E27FC236}">
                <a16:creationId xmlns:a16="http://schemas.microsoft.com/office/drawing/2014/main" id="{0B5F8544-43F4-1C44-A56E-4B05EFBCCA00}"/>
              </a:ext>
            </a:extLst>
          </p:cNvPr>
          <p:cNvPicPr>
            <a:picLocks noChangeAspect="1"/>
          </p:cNvPicPr>
          <p:nvPr/>
        </p:nvPicPr>
        <p:blipFill>
          <a:blip r:embed="rId2"/>
          <a:stretch>
            <a:fillRect/>
          </a:stretch>
        </p:blipFill>
        <p:spPr>
          <a:xfrm>
            <a:off x="3598545" y="5326103"/>
            <a:ext cx="8767554" cy="1712521"/>
          </a:xfrm>
          <a:prstGeom prst="rect">
            <a:avLst/>
          </a:prstGeom>
          <a:ln w="12700">
            <a:miter lim="400000"/>
          </a:ln>
        </p:spPr>
      </p:pic>
      <p:sp>
        <p:nvSpPr>
          <p:cNvPr id="19" name="ΥΠΟΥΡΓΕΙΟ ΟΙΚΟΝΟΜΙΚΩΝ">
            <a:extLst>
              <a:ext uri="{FF2B5EF4-FFF2-40B4-BE49-F238E27FC236}">
                <a16:creationId xmlns:a16="http://schemas.microsoft.com/office/drawing/2014/main" id="{57C0E825-5CB3-F747-93DB-F4F6B2723177}"/>
              </a:ext>
            </a:extLst>
          </p:cNvPr>
          <p:cNvSpPr txBox="1">
            <a:spLocks/>
          </p:cNvSpPr>
          <p:nvPr/>
        </p:nvSpPr>
        <p:spPr>
          <a:xfrm>
            <a:off x="4698895" y="6239850"/>
            <a:ext cx="7386041" cy="52876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500" b="1" kern="1200">
                <a:solidFill>
                  <a:srgbClr val="FFFFFF"/>
                </a:solidFill>
                <a:latin typeface="Arial"/>
                <a:ea typeface="Arial"/>
                <a:cs typeface="Arial"/>
                <a:sym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Schoolbook" panose="020406040505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Schoolbook" panose="020406040505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Schoolbook" panose="020406040505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GB – Cy Investment Conference</a:t>
            </a:r>
            <a:endParaRPr lang="el-GR" sz="1600" dirty="0"/>
          </a:p>
        </p:txBody>
      </p:sp>
      <p:pic>
        <p:nvPicPr>
          <p:cNvPr id="20" name="Picture 19">
            <a:extLst>
              <a:ext uri="{FF2B5EF4-FFF2-40B4-BE49-F238E27FC236}">
                <a16:creationId xmlns:a16="http://schemas.microsoft.com/office/drawing/2014/main" id="{AA7118F9-29DF-3B4E-92CC-C5BF19436504}"/>
              </a:ext>
            </a:extLst>
          </p:cNvPr>
          <p:cNvPicPr>
            <a:picLocks noChangeAspect="1"/>
          </p:cNvPicPr>
          <p:nvPr/>
        </p:nvPicPr>
        <p:blipFill>
          <a:blip r:embed="rId3"/>
          <a:stretch>
            <a:fillRect/>
          </a:stretch>
        </p:blipFill>
        <p:spPr>
          <a:xfrm>
            <a:off x="11451080" y="5564458"/>
            <a:ext cx="794451" cy="1235813"/>
          </a:xfrm>
          <a:prstGeom prst="rect">
            <a:avLst/>
          </a:prstGeom>
        </p:spPr>
      </p:pic>
    </p:spTree>
    <p:extLst>
      <p:ext uri="{BB962C8B-B14F-4D97-AF65-F5344CB8AC3E}">
        <p14:creationId xmlns:p14="http://schemas.microsoft.com/office/powerpoint/2010/main" val="9196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920</Words>
  <Application>Microsoft Office PowerPoint</Application>
  <PresentationFormat>Widescreen</PresentationFormat>
  <Paragraphs>195</Paragraphs>
  <Slides>27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-apple-system</vt:lpstr>
      <vt:lpstr>Arial</vt:lpstr>
      <vt:lpstr>Avenir LT 45 Book</vt:lpstr>
      <vt:lpstr>Calibri</vt:lpstr>
      <vt:lpstr>Calibri Light</vt:lpstr>
      <vt:lpstr>Lato Light</vt:lpstr>
      <vt:lpstr>Office Theme</vt:lpstr>
      <vt:lpstr>Custom Design</vt:lpstr>
      <vt:lpstr>PowerPoint Presentation</vt:lpstr>
      <vt:lpstr>PowerPoint Presentation</vt:lpstr>
      <vt:lpstr>Cyprus at a glance</vt:lpstr>
      <vt:lpstr>PowerPoint Presentation</vt:lpstr>
      <vt:lpstr>Our Vision</vt:lpstr>
      <vt:lpstr>Strategy, people &amp; culture: Our toolbox for accelerated transformation</vt:lpstr>
      <vt:lpstr>INSERT VIDEO HERE</vt:lpstr>
      <vt:lpstr>Vision and action pillars</vt:lpstr>
      <vt:lpstr>A key regional player for High Tech and ICT</vt:lpstr>
      <vt:lpstr>PowerPoint Presentation</vt:lpstr>
      <vt:lpstr>Strategy for attracting business and talent   -Human Capital is our propulsive fuel for our future </vt:lpstr>
      <vt:lpstr>PowerPoint Presentation</vt:lpstr>
      <vt:lpstr>PowerPoint Presentation</vt:lpstr>
      <vt:lpstr>We invest in TECHNOLOGY and HUMANS</vt:lpstr>
      <vt:lpstr>Innovation  and  Entrepreneurship</vt:lpstr>
      <vt:lpstr>Key interventions</vt:lpstr>
      <vt:lpstr>Public Sector Transformation</vt:lpstr>
      <vt:lpstr>Public Sector Transformation</vt:lpstr>
      <vt:lpstr>Challenge: Managing Change </vt:lpstr>
      <vt:lpstr>Human centricity is key</vt:lpstr>
      <vt:lpstr>PowerPoint Presentation</vt:lpstr>
      <vt:lpstr>European Innovation Scoreboard 2022</vt:lpstr>
      <vt:lpstr>Joined Europe’s Strong Innovators in EIS 2022</vt:lpstr>
      <vt:lpstr>Up 4 places in DESI ranking in 2 years</vt:lpstr>
      <vt:lpstr>THE BOARDROOM BUZZWORDS FOR 2023: "POLYCRISIS"​ &amp; "PERMACRISIS"​</vt:lpstr>
      <vt:lpstr>PowerPoint Presentation</vt:lpstr>
      <vt:lpstr>“You cannot discover new oceans unless you have the courage to lose sight of the shore”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Deputy Ministry of Research Innovation and Digital Policy</dc:creator>
  <cp:lastModifiedBy>S Kyriakides</cp:lastModifiedBy>
  <cp:revision>13</cp:revision>
  <dcterms:created xsi:type="dcterms:W3CDTF">2023-04-18T11:06:02Z</dcterms:created>
  <dcterms:modified xsi:type="dcterms:W3CDTF">2023-04-19T05:14:59Z</dcterms:modified>
</cp:coreProperties>
</file>