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8866" r:id="rId2"/>
    <p:sldId id="8867" r:id="rId3"/>
    <p:sldId id="8868" r:id="rId4"/>
    <p:sldId id="8869" r:id="rId5"/>
    <p:sldId id="339" r:id="rId6"/>
    <p:sldId id="345" r:id="rId7"/>
    <p:sldId id="8870" r:id="rId8"/>
    <p:sldId id="8871" r:id="rId9"/>
    <p:sldId id="259" r:id="rId10"/>
    <p:sldId id="8857" r:id="rId11"/>
    <p:sldId id="8872" r:id="rId12"/>
    <p:sldId id="386" r:id="rId13"/>
    <p:sldId id="8873" r:id="rId14"/>
    <p:sldId id="8859" r:id="rId15"/>
    <p:sldId id="8877" r:id="rId16"/>
    <p:sldId id="8878" r:id="rId17"/>
    <p:sldId id="8835" r:id="rId18"/>
    <p:sldId id="8876" r:id="rId19"/>
    <p:sldId id="8881" r:id="rId20"/>
    <p:sldId id="8874" r:id="rId21"/>
    <p:sldId id="8875" r:id="rId22"/>
    <p:sldId id="258" r:id="rId23"/>
    <p:sldId id="8882" r:id="rId24"/>
    <p:sldId id="266" r:id="rId25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6" autoAdjust="0"/>
    <p:restoredTop sz="95226" autoAdjust="0"/>
  </p:normalViewPr>
  <p:slideViewPr>
    <p:cSldViewPr snapToGrid="0">
      <p:cViewPr varScale="1">
        <p:scale>
          <a:sx n="32" d="100"/>
          <a:sy n="32" d="100"/>
        </p:scale>
        <p:origin x="7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353702477964894E-2"/>
          <c:y val="3.7256502797249874E-2"/>
          <c:w val="0.94160369973684288"/>
          <c:h val="0.83781215482926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 of Living Index</c:v>
                </c:pt>
              </c:strCache>
            </c:strRef>
          </c:tx>
          <c:spPr>
            <a:solidFill>
              <a:srgbClr val="153D66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1B0-4184-A69F-D6678BA4144D}"/>
              </c:ext>
            </c:extLst>
          </c:dPt>
          <c:dPt>
            <c:idx val="8"/>
            <c:invertIfNegative val="0"/>
            <c:bubble3D val="0"/>
            <c:spPr>
              <a:solidFill>
                <a:srgbClr val="C095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8E8-4D64-9E1C-BBD3BCECEB17}"/>
              </c:ext>
            </c:extLst>
          </c:dPt>
          <c:dPt>
            <c:idx val="9"/>
            <c:invertIfNegative val="0"/>
            <c:bubble3D val="0"/>
            <c:spPr>
              <a:solidFill>
                <a:srgbClr val="16305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B8-4A74-BB50-27FF95E1C49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86.09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1B0-4184-A69F-D6678BA4144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75.35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1B0-4184-A69F-D6678BA4144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74.85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1B0-4184-A69F-D6678BA4144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69.25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1B0-4184-A69F-D6678BA4144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67.62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1B0-4184-A69F-D6678BA4144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65.28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1B0-4184-A69F-D6678BA4144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63.32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1B0-4184-A69F-D6678BA4144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56.66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1B0-4184-A69F-D6678BA4144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b="1"/>
                      <a:t>55.57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88E8-4D64-9E1C-BBD3BCECEB1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b="1"/>
                      <a:t>54.70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AB8-4A74-BB50-27FF95E1C49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51.01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1B0-4184-A69F-D6678BA4144D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37.17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1B0-4184-A69F-D6678BA414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venir LT 45 Book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Luxembourg</c:v>
                </c:pt>
                <c:pt idx="1">
                  <c:v>Ireland</c:v>
                </c:pt>
                <c:pt idx="2">
                  <c:v>Netherlands</c:v>
                </c:pt>
                <c:pt idx="3">
                  <c:v>Malta</c:v>
                </c:pt>
                <c:pt idx="4">
                  <c:v>Cyprus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81.7</c:v>
                </c:pt>
                <c:pt idx="1">
                  <c:v>75.91</c:v>
                </c:pt>
                <c:pt idx="2">
                  <c:v>73.75</c:v>
                </c:pt>
                <c:pt idx="3">
                  <c:v>67.459999999999994</c:v>
                </c:pt>
                <c:pt idx="4">
                  <c:v>57.93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B8-4A74-BB50-27FF95E1C4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94705440"/>
        <c:axId val="494695248"/>
      </c:barChart>
      <c:catAx>
        <c:axId val="49470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153D66"/>
                </a:solidFill>
                <a:latin typeface="Avenir LT 45 Book"/>
                <a:ea typeface="+mn-ea"/>
                <a:cs typeface="+mn-cs"/>
              </a:defRPr>
            </a:pPr>
            <a:endParaRPr lang="en-US"/>
          </a:p>
        </c:txPr>
        <c:crossAx val="494695248"/>
        <c:crosses val="autoZero"/>
        <c:auto val="1"/>
        <c:lblAlgn val="ctr"/>
        <c:lblOffset val="100"/>
        <c:noMultiLvlLbl val="0"/>
      </c:catAx>
      <c:valAx>
        <c:axId val="494695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53D66"/>
                </a:solidFill>
                <a:latin typeface="Avenir LT 45 Book"/>
                <a:ea typeface="+mn-ea"/>
                <a:cs typeface="+mn-cs"/>
              </a:defRPr>
            </a:pPr>
            <a:endParaRPr lang="en-US"/>
          </a:p>
        </c:txPr>
        <c:crossAx val="494705440"/>
        <c:crosses val="autoZero"/>
        <c:crossBetween val="between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>
          <a:latin typeface="Avenir LT 45 Book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96872892121113E-2"/>
          <c:y val="7.4505336170355374E-2"/>
          <c:w val="0.8405573303111129"/>
          <c:h val="0.705084859349607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10-4D2C-93A2-C63B297443D6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10-4D2C-93A2-C63B297443D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10-4D2C-93A2-C63B297443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96872892121113E-2"/>
          <c:y val="7.4505336170355374E-2"/>
          <c:w val="0.8405573303111129"/>
          <c:h val="0.705084859349607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82-4050-B230-02D610B45A49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82-4050-B230-02D610B45A4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82-4050-B230-02D610B45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96872892121113E-2"/>
          <c:y val="7.4505336170355374E-2"/>
          <c:w val="0.8405573303111129"/>
          <c:h val="0.705084859349607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63057"/>
            </a:solidFill>
            <a:ln>
              <a:noFill/>
            </a:ln>
          </c:spPr>
          <c:dPt>
            <c:idx val="0"/>
            <c:bubble3D val="0"/>
            <c:spPr>
              <a:solidFill>
                <a:srgbClr val="16305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AA-4627-A4DE-9BF818F52449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AA-4627-A4DE-9BF818F5244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AA-4627-A4DE-9BF818F52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96872892121113E-2"/>
          <c:y val="7.4505336170355374E-2"/>
          <c:w val="0.8405573303111129"/>
          <c:h val="0.705084859349607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8A-47A7-B314-8D943C35069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8A-47A7-B314-8D943C35069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8A-47A7-B314-8D943C3506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94788153535187"/>
          <c:y val="0.28728198770251484"/>
          <c:w val="0.8405573303111129"/>
          <c:h val="0.705084859349607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46-44B5-A058-98F937741F02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46-44B5-A058-98F937741F0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46-44B5-A058-98F937741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96872892121113E-2"/>
          <c:y val="7.4505336170355374E-2"/>
          <c:w val="0.8405573303111129"/>
          <c:h val="0.705084859349607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1A-4FBF-AE9F-E22E74230AA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1A-4FBF-AE9F-E22E74230AA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1A-4FBF-AE9F-E22E74230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5E029-36EC-4CD0-B52D-71CB61492620}" type="doc">
      <dgm:prSet loTypeId="urn:microsoft.com/office/officeart/2005/8/layout/vList3" loCatId="list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4235942-466B-4B06-B98C-B7D28D0C220C}">
      <dgm:prSet phldrT="[Text]" custT="1"/>
      <dgm:spPr>
        <a:solidFill>
          <a:srgbClr val="122751"/>
        </a:solidFill>
      </dgm:spPr>
      <dgm:t>
        <a:bodyPr anchor="ctr"/>
        <a:lstStyle/>
        <a:p>
          <a:pPr>
            <a:spcBef>
              <a:spcPts val="1200"/>
            </a:spcBef>
          </a:pPr>
          <a:r>
            <a:rPr lang="en-GB" sz="3200" dirty="0">
              <a:latin typeface="Avenir LT 45 Book" panose="02000503020000020003"/>
              <a:cs typeface="Avenir LT 45 Book"/>
            </a:rPr>
            <a:t>Estonia</a:t>
          </a:r>
          <a:endParaRPr lang="en-US" sz="3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gm:t>
    </dgm:pt>
    <dgm:pt modelId="{660F8BEA-C62C-440D-9FC3-F62D76336575}" type="sibTrans" cxnId="{4DF94ACB-33E7-4F9F-B4CC-ADA7230DD606}">
      <dgm:prSet/>
      <dgm:spPr/>
      <dgm:t>
        <a:bodyPr/>
        <a:lstStyle/>
        <a:p>
          <a:pPr>
            <a:spcBef>
              <a:spcPts val="1200"/>
            </a:spcBef>
          </a:pPr>
          <a:endParaRPr lang="en-US" sz="20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41375A3-259A-45EE-87A4-6CF93873826B}" type="parTrans" cxnId="{4DF94ACB-33E7-4F9F-B4CC-ADA7230DD606}">
      <dgm:prSet/>
      <dgm:spPr/>
      <dgm:t>
        <a:bodyPr/>
        <a:lstStyle/>
        <a:p>
          <a:pPr>
            <a:spcBef>
              <a:spcPts val="1200"/>
            </a:spcBef>
          </a:pPr>
          <a:endParaRPr lang="en-US" sz="20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333BB86A-2C2F-423E-B0E5-EF268CF7EB96}">
      <dgm:prSet phldrT="[Text]" custT="1"/>
      <dgm:spPr>
        <a:solidFill>
          <a:srgbClr val="122751"/>
        </a:solidFill>
      </dgm:spPr>
      <dgm:t>
        <a:bodyPr anchor="ctr"/>
        <a:lstStyle/>
        <a:p>
          <a:pPr>
            <a:spcBef>
              <a:spcPts val="1200"/>
            </a:spcBef>
          </a:pPr>
          <a:r>
            <a:rPr lang="en-GB" sz="3200" dirty="0">
              <a:latin typeface="Avenir LT 45 Book" panose="02000503020000020003"/>
              <a:cs typeface="Avenir LT 45 Book"/>
            </a:rPr>
            <a:t>Cyprus</a:t>
          </a:r>
          <a:endParaRPr lang="en-US" sz="3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gm:t>
    </dgm:pt>
    <dgm:pt modelId="{2C413561-B988-4C97-B6D6-7093C53B84C4}" type="parTrans" cxnId="{39BF7279-41FC-427F-8FAD-E5F9089F14B0}">
      <dgm:prSet/>
      <dgm:spPr/>
      <dgm:t>
        <a:bodyPr/>
        <a:lstStyle/>
        <a:p>
          <a:pPr>
            <a:spcBef>
              <a:spcPts val="1200"/>
            </a:spcBef>
          </a:pPr>
          <a:endParaRPr lang="en-US"/>
        </a:p>
      </dgm:t>
    </dgm:pt>
    <dgm:pt modelId="{8E0CEBBD-537B-4E83-8984-50F183B373FA}" type="sibTrans" cxnId="{39BF7279-41FC-427F-8FAD-E5F9089F14B0}">
      <dgm:prSet/>
      <dgm:spPr/>
      <dgm:t>
        <a:bodyPr/>
        <a:lstStyle/>
        <a:p>
          <a:pPr>
            <a:spcBef>
              <a:spcPts val="1200"/>
            </a:spcBef>
          </a:pPr>
          <a:endParaRPr lang="en-US"/>
        </a:p>
      </dgm:t>
    </dgm:pt>
    <dgm:pt modelId="{A4CE017C-08DF-445A-9016-2A90C8CEE6BF}">
      <dgm:prSet phldrT="[Text]" custT="1"/>
      <dgm:spPr>
        <a:solidFill>
          <a:srgbClr val="122751"/>
        </a:solidFill>
      </dgm:spPr>
      <dgm:t>
        <a:bodyPr anchor="ctr"/>
        <a:lstStyle/>
        <a:p>
          <a:pPr>
            <a:spcBef>
              <a:spcPts val="1200"/>
            </a:spcBef>
          </a:pPr>
          <a:r>
            <a:rPr lang="en-GB" sz="3200" dirty="0">
              <a:latin typeface="Avenir LT 45 Book" panose="02000503020000020003"/>
              <a:cs typeface="Avenir LT 45 Book"/>
            </a:rPr>
            <a:t>Lithuania</a:t>
          </a:r>
          <a:endParaRPr lang="en-US" sz="3200" b="0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gm:t>
    </dgm:pt>
    <dgm:pt modelId="{02278E17-075A-4267-A8D7-01B472232338}" type="parTrans" cxnId="{69185AFA-AE98-48BC-A88D-14E1A838DB36}">
      <dgm:prSet/>
      <dgm:spPr/>
      <dgm:t>
        <a:bodyPr/>
        <a:lstStyle/>
        <a:p>
          <a:pPr>
            <a:spcBef>
              <a:spcPts val="1200"/>
            </a:spcBef>
          </a:pPr>
          <a:endParaRPr lang="en-US"/>
        </a:p>
      </dgm:t>
    </dgm:pt>
    <dgm:pt modelId="{C1B95150-858B-4940-9211-738BCB01F2D9}" type="sibTrans" cxnId="{69185AFA-AE98-48BC-A88D-14E1A838DB36}">
      <dgm:prSet/>
      <dgm:spPr/>
      <dgm:t>
        <a:bodyPr/>
        <a:lstStyle/>
        <a:p>
          <a:pPr>
            <a:spcBef>
              <a:spcPts val="1200"/>
            </a:spcBef>
          </a:pPr>
          <a:endParaRPr lang="en-US"/>
        </a:p>
      </dgm:t>
    </dgm:pt>
    <dgm:pt modelId="{1B0F2DDD-72C6-438B-95BE-DD79C2E7B956}">
      <dgm:prSet phldrT="[Text]" custT="1"/>
      <dgm:spPr>
        <a:solidFill>
          <a:srgbClr val="122751"/>
        </a:solidFill>
      </dgm:spPr>
      <dgm:t>
        <a:bodyPr anchor="ctr"/>
        <a:lstStyle/>
        <a:p>
          <a:pPr>
            <a:spcBef>
              <a:spcPts val="1200"/>
            </a:spcBef>
          </a:pPr>
          <a:r>
            <a:rPr lang="en-GB" sz="3200" u="none" dirty="0">
              <a:latin typeface="Avenir LT 45 Book" panose="02000503020000020003"/>
              <a:cs typeface="Avenir LT 45 Book"/>
            </a:rPr>
            <a:t>Italy</a:t>
          </a:r>
          <a:endParaRPr lang="en-US" sz="3200" b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gm:t>
    </dgm:pt>
    <dgm:pt modelId="{38F22F84-E008-46D1-B751-A8BD1080AEA1}" type="parTrans" cxnId="{F9AB053E-F327-4935-BCB8-2ACC5C72CEE0}">
      <dgm:prSet/>
      <dgm:spPr/>
      <dgm:t>
        <a:bodyPr/>
        <a:lstStyle/>
        <a:p>
          <a:pPr>
            <a:spcBef>
              <a:spcPts val="1200"/>
            </a:spcBef>
          </a:pPr>
          <a:endParaRPr lang="en-US"/>
        </a:p>
      </dgm:t>
    </dgm:pt>
    <dgm:pt modelId="{6C74B3D4-43D5-4947-B2DA-450173CC325C}" type="sibTrans" cxnId="{F9AB053E-F327-4935-BCB8-2ACC5C72CEE0}">
      <dgm:prSet/>
      <dgm:spPr/>
      <dgm:t>
        <a:bodyPr/>
        <a:lstStyle/>
        <a:p>
          <a:pPr>
            <a:spcBef>
              <a:spcPts val="1200"/>
            </a:spcBef>
          </a:pPr>
          <a:endParaRPr lang="en-US"/>
        </a:p>
      </dgm:t>
    </dgm:pt>
    <dgm:pt modelId="{AC4678C0-4A4B-4DC5-A763-D951EB800E33}">
      <dgm:prSet phldrT="[Text]" custT="1"/>
      <dgm:spPr>
        <a:solidFill>
          <a:srgbClr val="122751"/>
        </a:solidFill>
      </dgm:spPr>
      <dgm:t>
        <a:bodyPr anchor="ctr"/>
        <a:lstStyle/>
        <a:p>
          <a:pPr>
            <a:spcBef>
              <a:spcPts val="1200"/>
            </a:spcBef>
          </a:pPr>
          <a:r>
            <a:rPr lang="en-GB" sz="3200" dirty="0">
              <a:latin typeface="Avenir LT 45 Book" panose="02000503020000020003"/>
              <a:cs typeface="Avenir LT 45 Book"/>
            </a:rPr>
            <a:t>Greece</a:t>
          </a:r>
          <a:endParaRPr lang="en-US" sz="3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gm:t>
    </dgm:pt>
    <dgm:pt modelId="{25065E8F-78F3-4A44-A87C-ECAAFED3D70A}" type="parTrans" cxnId="{A37983D7-FE79-4026-95D9-4660E5863A17}">
      <dgm:prSet/>
      <dgm:spPr/>
      <dgm:t>
        <a:bodyPr/>
        <a:lstStyle/>
        <a:p>
          <a:pPr>
            <a:spcBef>
              <a:spcPts val="1200"/>
            </a:spcBef>
          </a:pPr>
          <a:endParaRPr lang="en-US"/>
        </a:p>
      </dgm:t>
    </dgm:pt>
    <dgm:pt modelId="{D98E5CCC-46BA-4FA2-B275-D724CCB8C944}" type="sibTrans" cxnId="{A37983D7-FE79-4026-95D9-4660E5863A17}">
      <dgm:prSet/>
      <dgm:spPr/>
      <dgm:t>
        <a:bodyPr/>
        <a:lstStyle/>
        <a:p>
          <a:pPr>
            <a:spcBef>
              <a:spcPts val="1200"/>
            </a:spcBef>
          </a:pPr>
          <a:endParaRPr lang="en-US"/>
        </a:p>
      </dgm:t>
    </dgm:pt>
    <dgm:pt modelId="{675C9879-1AC1-4A2B-8DC2-80369E301821}" type="pres">
      <dgm:prSet presAssocID="{75D5E029-36EC-4CD0-B52D-71CB61492620}" presName="linearFlow" presStyleCnt="0">
        <dgm:presLayoutVars>
          <dgm:dir/>
          <dgm:resizeHandles val="exact"/>
        </dgm:presLayoutVars>
      </dgm:prSet>
      <dgm:spPr/>
    </dgm:pt>
    <dgm:pt modelId="{32357130-B89A-437A-91EC-CE4AD7C4391F}" type="pres">
      <dgm:prSet presAssocID="{64235942-466B-4B06-B98C-B7D28D0C220C}" presName="composite" presStyleCnt="0"/>
      <dgm:spPr/>
    </dgm:pt>
    <dgm:pt modelId="{48659F85-2DBC-4CF3-ABFF-390E5218A275}" type="pres">
      <dgm:prSet presAssocID="{64235942-466B-4B06-B98C-B7D28D0C220C}" presName="imgShp" presStyleLbl="fgImgPlace1" presStyleIdx="0" presStyleCnt="5"/>
      <dgm:spPr/>
    </dgm:pt>
    <dgm:pt modelId="{DE51E4D2-A99F-48A1-A73C-F45522153765}" type="pres">
      <dgm:prSet presAssocID="{64235942-466B-4B06-B98C-B7D28D0C220C}" presName="txShp" presStyleLbl="node1" presStyleIdx="0" presStyleCnt="5">
        <dgm:presLayoutVars>
          <dgm:bulletEnabled val="1"/>
        </dgm:presLayoutVars>
      </dgm:prSet>
      <dgm:spPr/>
    </dgm:pt>
    <dgm:pt modelId="{D1D44B83-B980-4DDF-BC2B-864EACEDD372}" type="pres">
      <dgm:prSet presAssocID="{660F8BEA-C62C-440D-9FC3-F62D76336575}" presName="spacing" presStyleCnt="0"/>
      <dgm:spPr/>
    </dgm:pt>
    <dgm:pt modelId="{E3FFD698-D413-4029-B9DD-FFEAD03D4824}" type="pres">
      <dgm:prSet presAssocID="{333BB86A-2C2F-423E-B0E5-EF268CF7EB96}" presName="composite" presStyleCnt="0"/>
      <dgm:spPr/>
    </dgm:pt>
    <dgm:pt modelId="{B53B3D42-7B6C-4B7C-B24A-6A2DFEE9C5D2}" type="pres">
      <dgm:prSet presAssocID="{333BB86A-2C2F-423E-B0E5-EF268CF7EB96}" presName="imgShp" presStyleLbl="fgImgPlace1" presStyleIdx="1" presStyleCnt="5"/>
      <dgm:spPr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1000" b="-1000"/>
          </a:stretch>
        </a:blipFill>
      </dgm:spPr>
    </dgm:pt>
    <dgm:pt modelId="{73FE4EAF-D80B-497B-8A57-74B4BB076587}" type="pres">
      <dgm:prSet presAssocID="{333BB86A-2C2F-423E-B0E5-EF268CF7EB96}" presName="txShp" presStyleLbl="node1" presStyleIdx="1" presStyleCnt="5" custFlipVert="1" custScaleY="94083" custLinFactNeighborY="1707">
        <dgm:presLayoutVars>
          <dgm:bulletEnabled val="1"/>
        </dgm:presLayoutVars>
      </dgm:prSet>
      <dgm:spPr/>
    </dgm:pt>
    <dgm:pt modelId="{8AFF0936-CF84-4403-830D-0C47E77EE72E}" type="pres">
      <dgm:prSet presAssocID="{8E0CEBBD-537B-4E83-8984-50F183B373FA}" presName="spacing" presStyleCnt="0"/>
      <dgm:spPr/>
    </dgm:pt>
    <dgm:pt modelId="{A69CEA5C-8D6C-4A72-BEA1-E6B8B7918FC7}" type="pres">
      <dgm:prSet presAssocID="{A4CE017C-08DF-445A-9016-2A90C8CEE6BF}" presName="composite" presStyleCnt="0"/>
      <dgm:spPr/>
    </dgm:pt>
    <dgm:pt modelId="{C6664AFE-154E-42D8-A646-110E0D38B139}" type="pres">
      <dgm:prSet presAssocID="{A4CE017C-08DF-445A-9016-2A90C8CEE6BF}" presName="imgShp" presStyleLbl="fgImgPlace1" presStyleIdx="2" presStyleCnt="5"/>
      <dgm:spPr/>
    </dgm:pt>
    <dgm:pt modelId="{1CB16E1D-9D98-4C53-9BCA-4F0CA5C4040A}" type="pres">
      <dgm:prSet presAssocID="{A4CE017C-08DF-445A-9016-2A90C8CEE6BF}" presName="txShp" presStyleLbl="node1" presStyleIdx="2" presStyleCnt="5" custScaleY="88662">
        <dgm:presLayoutVars>
          <dgm:bulletEnabled val="1"/>
        </dgm:presLayoutVars>
      </dgm:prSet>
      <dgm:spPr/>
    </dgm:pt>
    <dgm:pt modelId="{1DC2F0AE-DCA1-418F-BAA5-8763121218D3}" type="pres">
      <dgm:prSet presAssocID="{C1B95150-858B-4940-9211-738BCB01F2D9}" presName="spacing" presStyleCnt="0"/>
      <dgm:spPr/>
    </dgm:pt>
    <dgm:pt modelId="{D6B3AF80-BD94-47AA-BB8C-FAB37BFEC14C}" type="pres">
      <dgm:prSet presAssocID="{1B0F2DDD-72C6-438B-95BE-DD79C2E7B956}" presName="composite" presStyleCnt="0"/>
      <dgm:spPr/>
    </dgm:pt>
    <dgm:pt modelId="{07FA42B7-071C-442E-8AAB-3737352DD340}" type="pres">
      <dgm:prSet presAssocID="{1B0F2DDD-72C6-438B-95BE-DD79C2E7B956}" presName="imgShp" presStyleLbl="fgImgPlace1" presStyleIdx="3" presStyleCnt="5"/>
      <dgm:spPr/>
    </dgm:pt>
    <dgm:pt modelId="{001A99EE-5205-49BA-B7A5-1AF8FE20D7C9}" type="pres">
      <dgm:prSet presAssocID="{1B0F2DDD-72C6-438B-95BE-DD79C2E7B956}" presName="txShp" presStyleLbl="node1" presStyleIdx="3" presStyleCnt="5" custScaleX="98622">
        <dgm:presLayoutVars>
          <dgm:bulletEnabled val="1"/>
        </dgm:presLayoutVars>
      </dgm:prSet>
      <dgm:spPr/>
    </dgm:pt>
    <dgm:pt modelId="{ADBB6317-CA86-409B-B731-FF752D4CD63F}" type="pres">
      <dgm:prSet presAssocID="{6C74B3D4-43D5-4947-B2DA-450173CC325C}" presName="spacing" presStyleCnt="0"/>
      <dgm:spPr/>
    </dgm:pt>
    <dgm:pt modelId="{0525E4DB-69E6-4CAC-AF99-BF967C7497A7}" type="pres">
      <dgm:prSet presAssocID="{AC4678C0-4A4B-4DC5-A763-D951EB800E33}" presName="composite" presStyleCnt="0"/>
      <dgm:spPr/>
    </dgm:pt>
    <dgm:pt modelId="{6BF5835C-0557-448A-8BB8-45AB8C2E8FD3}" type="pres">
      <dgm:prSet presAssocID="{AC4678C0-4A4B-4DC5-A763-D951EB800E33}" presName="imgShp" presStyleLbl="fgImgPlace1" presStyleIdx="4" presStyleCnt="5"/>
      <dgm:spPr/>
    </dgm:pt>
    <dgm:pt modelId="{029B3B13-00C5-4ABF-B1D6-24968696E47C}" type="pres">
      <dgm:prSet presAssocID="{AC4678C0-4A4B-4DC5-A763-D951EB800E33}" presName="txShp" presStyleLbl="node1" presStyleIdx="4" presStyleCnt="5" custScaleX="101303" custScaleY="84594" custLinFactNeighborX="-188" custLinFactNeighborY="46255">
        <dgm:presLayoutVars>
          <dgm:bulletEnabled val="1"/>
        </dgm:presLayoutVars>
      </dgm:prSet>
      <dgm:spPr/>
    </dgm:pt>
  </dgm:ptLst>
  <dgm:cxnLst>
    <dgm:cxn modelId="{AED16D15-6CC1-4634-9D22-41DFADC9EA65}" type="presOf" srcId="{333BB86A-2C2F-423E-B0E5-EF268CF7EB96}" destId="{73FE4EAF-D80B-497B-8A57-74B4BB076587}" srcOrd="0" destOrd="0" presId="urn:microsoft.com/office/officeart/2005/8/layout/vList3"/>
    <dgm:cxn modelId="{CA23672F-7684-400C-A71E-22438FFEA2F3}" type="presOf" srcId="{75D5E029-36EC-4CD0-B52D-71CB61492620}" destId="{675C9879-1AC1-4A2B-8DC2-80369E301821}" srcOrd="0" destOrd="0" presId="urn:microsoft.com/office/officeart/2005/8/layout/vList3"/>
    <dgm:cxn modelId="{F9AB053E-F327-4935-BCB8-2ACC5C72CEE0}" srcId="{75D5E029-36EC-4CD0-B52D-71CB61492620}" destId="{1B0F2DDD-72C6-438B-95BE-DD79C2E7B956}" srcOrd="3" destOrd="0" parTransId="{38F22F84-E008-46D1-B751-A8BD1080AEA1}" sibTransId="{6C74B3D4-43D5-4947-B2DA-450173CC325C}"/>
    <dgm:cxn modelId="{D6B11641-E563-4A2E-9C2A-9D33665F49BB}" type="presOf" srcId="{64235942-466B-4B06-B98C-B7D28D0C220C}" destId="{DE51E4D2-A99F-48A1-A73C-F45522153765}" srcOrd="0" destOrd="0" presId="urn:microsoft.com/office/officeart/2005/8/layout/vList3"/>
    <dgm:cxn modelId="{39BF7279-41FC-427F-8FAD-E5F9089F14B0}" srcId="{75D5E029-36EC-4CD0-B52D-71CB61492620}" destId="{333BB86A-2C2F-423E-B0E5-EF268CF7EB96}" srcOrd="1" destOrd="0" parTransId="{2C413561-B988-4C97-B6D6-7093C53B84C4}" sibTransId="{8E0CEBBD-537B-4E83-8984-50F183B373FA}"/>
    <dgm:cxn modelId="{9C39D69F-A207-47A9-BAE1-15BF238A375B}" type="presOf" srcId="{AC4678C0-4A4B-4DC5-A763-D951EB800E33}" destId="{029B3B13-00C5-4ABF-B1D6-24968696E47C}" srcOrd="0" destOrd="0" presId="urn:microsoft.com/office/officeart/2005/8/layout/vList3"/>
    <dgm:cxn modelId="{B39F9DB4-3E67-4DE4-8E3B-6785B7A44F33}" type="presOf" srcId="{A4CE017C-08DF-445A-9016-2A90C8CEE6BF}" destId="{1CB16E1D-9D98-4C53-9BCA-4F0CA5C4040A}" srcOrd="0" destOrd="0" presId="urn:microsoft.com/office/officeart/2005/8/layout/vList3"/>
    <dgm:cxn modelId="{4DF94ACB-33E7-4F9F-B4CC-ADA7230DD606}" srcId="{75D5E029-36EC-4CD0-B52D-71CB61492620}" destId="{64235942-466B-4B06-B98C-B7D28D0C220C}" srcOrd="0" destOrd="0" parTransId="{641375A3-259A-45EE-87A4-6CF93873826B}" sibTransId="{660F8BEA-C62C-440D-9FC3-F62D76336575}"/>
    <dgm:cxn modelId="{A37983D7-FE79-4026-95D9-4660E5863A17}" srcId="{75D5E029-36EC-4CD0-B52D-71CB61492620}" destId="{AC4678C0-4A4B-4DC5-A763-D951EB800E33}" srcOrd="4" destOrd="0" parTransId="{25065E8F-78F3-4A44-A87C-ECAAFED3D70A}" sibTransId="{D98E5CCC-46BA-4FA2-B275-D724CCB8C944}"/>
    <dgm:cxn modelId="{69185AFA-AE98-48BC-A88D-14E1A838DB36}" srcId="{75D5E029-36EC-4CD0-B52D-71CB61492620}" destId="{A4CE017C-08DF-445A-9016-2A90C8CEE6BF}" srcOrd="2" destOrd="0" parTransId="{02278E17-075A-4267-A8D7-01B472232338}" sibTransId="{C1B95150-858B-4940-9211-738BCB01F2D9}"/>
    <dgm:cxn modelId="{CCDA1DFB-43D4-4A97-BDEC-AFC8A96004CA}" type="presOf" srcId="{1B0F2DDD-72C6-438B-95BE-DD79C2E7B956}" destId="{001A99EE-5205-49BA-B7A5-1AF8FE20D7C9}" srcOrd="0" destOrd="0" presId="urn:microsoft.com/office/officeart/2005/8/layout/vList3"/>
    <dgm:cxn modelId="{BAA7C9DF-7A82-4178-85CC-8A1E59E41E46}" type="presParOf" srcId="{675C9879-1AC1-4A2B-8DC2-80369E301821}" destId="{32357130-B89A-437A-91EC-CE4AD7C4391F}" srcOrd="0" destOrd="0" presId="urn:microsoft.com/office/officeart/2005/8/layout/vList3"/>
    <dgm:cxn modelId="{AB475072-823E-417A-BEA9-73F836172A07}" type="presParOf" srcId="{32357130-B89A-437A-91EC-CE4AD7C4391F}" destId="{48659F85-2DBC-4CF3-ABFF-390E5218A275}" srcOrd="0" destOrd="0" presId="urn:microsoft.com/office/officeart/2005/8/layout/vList3"/>
    <dgm:cxn modelId="{DF9A1D40-1FF8-48C0-B833-CC4E1910F053}" type="presParOf" srcId="{32357130-B89A-437A-91EC-CE4AD7C4391F}" destId="{DE51E4D2-A99F-48A1-A73C-F45522153765}" srcOrd="1" destOrd="0" presId="urn:microsoft.com/office/officeart/2005/8/layout/vList3"/>
    <dgm:cxn modelId="{39B52289-7A5A-4D77-974E-130A2EF93C88}" type="presParOf" srcId="{675C9879-1AC1-4A2B-8DC2-80369E301821}" destId="{D1D44B83-B980-4DDF-BC2B-864EACEDD372}" srcOrd="1" destOrd="0" presId="urn:microsoft.com/office/officeart/2005/8/layout/vList3"/>
    <dgm:cxn modelId="{BCC95D44-6FBE-4D16-9AF0-C7C082FABC2E}" type="presParOf" srcId="{675C9879-1AC1-4A2B-8DC2-80369E301821}" destId="{E3FFD698-D413-4029-B9DD-FFEAD03D4824}" srcOrd="2" destOrd="0" presId="urn:microsoft.com/office/officeart/2005/8/layout/vList3"/>
    <dgm:cxn modelId="{BFCF9F48-33AB-4E6F-B4C3-4B769EAF52E6}" type="presParOf" srcId="{E3FFD698-D413-4029-B9DD-FFEAD03D4824}" destId="{B53B3D42-7B6C-4B7C-B24A-6A2DFEE9C5D2}" srcOrd="0" destOrd="0" presId="urn:microsoft.com/office/officeart/2005/8/layout/vList3"/>
    <dgm:cxn modelId="{9715B215-59EF-464F-9573-E2560D2BBA17}" type="presParOf" srcId="{E3FFD698-D413-4029-B9DD-FFEAD03D4824}" destId="{73FE4EAF-D80B-497B-8A57-74B4BB076587}" srcOrd="1" destOrd="0" presId="urn:microsoft.com/office/officeart/2005/8/layout/vList3"/>
    <dgm:cxn modelId="{74EB1D5D-667F-461C-BD5E-DF4CA6A6BE7A}" type="presParOf" srcId="{675C9879-1AC1-4A2B-8DC2-80369E301821}" destId="{8AFF0936-CF84-4403-830D-0C47E77EE72E}" srcOrd="3" destOrd="0" presId="urn:microsoft.com/office/officeart/2005/8/layout/vList3"/>
    <dgm:cxn modelId="{BA31D959-C178-4655-BC60-710B7E15C429}" type="presParOf" srcId="{675C9879-1AC1-4A2B-8DC2-80369E301821}" destId="{A69CEA5C-8D6C-4A72-BEA1-E6B8B7918FC7}" srcOrd="4" destOrd="0" presId="urn:microsoft.com/office/officeart/2005/8/layout/vList3"/>
    <dgm:cxn modelId="{1D9A8640-1BAE-4883-B6E5-36A9E8FD087A}" type="presParOf" srcId="{A69CEA5C-8D6C-4A72-BEA1-E6B8B7918FC7}" destId="{C6664AFE-154E-42D8-A646-110E0D38B139}" srcOrd="0" destOrd="0" presId="urn:microsoft.com/office/officeart/2005/8/layout/vList3"/>
    <dgm:cxn modelId="{53E8FEA0-B6AE-4EF4-9CC8-A46FEC68C486}" type="presParOf" srcId="{A69CEA5C-8D6C-4A72-BEA1-E6B8B7918FC7}" destId="{1CB16E1D-9D98-4C53-9BCA-4F0CA5C4040A}" srcOrd="1" destOrd="0" presId="urn:microsoft.com/office/officeart/2005/8/layout/vList3"/>
    <dgm:cxn modelId="{66936E1A-19A2-44A4-AE5D-7FF599F77588}" type="presParOf" srcId="{675C9879-1AC1-4A2B-8DC2-80369E301821}" destId="{1DC2F0AE-DCA1-418F-BAA5-8763121218D3}" srcOrd="5" destOrd="0" presId="urn:microsoft.com/office/officeart/2005/8/layout/vList3"/>
    <dgm:cxn modelId="{183870FA-9E04-4F66-B448-89CE53B6BF5F}" type="presParOf" srcId="{675C9879-1AC1-4A2B-8DC2-80369E301821}" destId="{D6B3AF80-BD94-47AA-BB8C-FAB37BFEC14C}" srcOrd="6" destOrd="0" presId="urn:microsoft.com/office/officeart/2005/8/layout/vList3"/>
    <dgm:cxn modelId="{1762BA3D-DEA8-43D9-B7EF-4B604C209B92}" type="presParOf" srcId="{D6B3AF80-BD94-47AA-BB8C-FAB37BFEC14C}" destId="{07FA42B7-071C-442E-8AAB-3737352DD340}" srcOrd="0" destOrd="0" presId="urn:microsoft.com/office/officeart/2005/8/layout/vList3"/>
    <dgm:cxn modelId="{B5F74E25-311C-42BD-858F-D5AA2B0D9412}" type="presParOf" srcId="{D6B3AF80-BD94-47AA-BB8C-FAB37BFEC14C}" destId="{001A99EE-5205-49BA-B7A5-1AF8FE20D7C9}" srcOrd="1" destOrd="0" presId="urn:microsoft.com/office/officeart/2005/8/layout/vList3"/>
    <dgm:cxn modelId="{D0D97027-5159-4C8A-BBC5-A6675C8343E3}" type="presParOf" srcId="{675C9879-1AC1-4A2B-8DC2-80369E301821}" destId="{ADBB6317-CA86-409B-B731-FF752D4CD63F}" srcOrd="7" destOrd="0" presId="urn:microsoft.com/office/officeart/2005/8/layout/vList3"/>
    <dgm:cxn modelId="{3FFD6249-5097-4AC4-A5AE-75CD7361B5D4}" type="presParOf" srcId="{675C9879-1AC1-4A2B-8DC2-80369E301821}" destId="{0525E4DB-69E6-4CAC-AF99-BF967C7497A7}" srcOrd="8" destOrd="0" presId="urn:microsoft.com/office/officeart/2005/8/layout/vList3"/>
    <dgm:cxn modelId="{FFAC3383-21FB-455F-95D1-2EAF90BCAC6E}" type="presParOf" srcId="{0525E4DB-69E6-4CAC-AF99-BF967C7497A7}" destId="{6BF5835C-0557-448A-8BB8-45AB8C2E8FD3}" srcOrd="0" destOrd="0" presId="urn:microsoft.com/office/officeart/2005/8/layout/vList3"/>
    <dgm:cxn modelId="{A9DF00E2-007B-4CC7-87D1-3CE247227F7A}" type="presParOf" srcId="{0525E4DB-69E6-4CAC-AF99-BF967C7497A7}" destId="{029B3B13-00C5-4ABF-B1D6-24968696E4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E4D2-A99F-48A1-A73C-F45522153765}">
      <dsp:nvSpPr>
        <dsp:cNvPr id="0" name=""/>
        <dsp:cNvSpPr/>
      </dsp:nvSpPr>
      <dsp:spPr>
        <a:xfrm rot="10800000">
          <a:off x="1221964" y="749"/>
          <a:ext cx="4138122" cy="718623"/>
        </a:xfrm>
        <a:prstGeom prst="homePlate">
          <a:avLst/>
        </a:prstGeom>
        <a:solidFill>
          <a:srgbClr val="12275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893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LT 45 Book" panose="02000503020000020003"/>
              <a:cs typeface="Avenir LT 45 Book"/>
            </a:rPr>
            <a:t>Estonia</a:t>
          </a:r>
          <a:endParaRPr lang="en-US" sz="3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sp:txBody>
      <dsp:txXfrm rot="10800000">
        <a:off x="1401620" y="749"/>
        <a:ext cx="3958466" cy="718623"/>
      </dsp:txXfrm>
    </dsp:sp>
    <dsp:sp modelId="{48659F85-2DBC-4CF3-ABFF-390E5218A275}">
      <dsp:nvSpPr>
        <dsp:cNvPr id="0" name=""/>
        <dsp:cNvSpPr/>
      </dsp:nvSpPr>
      <dsp:spPr>
        <a:xfrm>
          <a:off x="862653" y="749"/>
          <a:ext cx="718623" cy="718623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3FE4EAF-D80B-497B-8A57-74B4BB076587}">
      <dsp:nvSpPr>
        <dsp:cNvPr id="0" name=""/>
        <dsp:cNvSpPr/>
      </dsp:nvSpPr>
      <dsp:spPr>
        <a:xfrm rot="10800000" flipV="1">
          <a:off x="1221964" y="967414"/>
          <a:ext cx="4138122" cy="676102"/>
        </a:xfrm>
        <a:prstGeom prst="homePlate">
          <a:avLst/>
        </a:prstGeom>
        <a:solidFill>
          <a:srgbClr val="12275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893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LT 45 Book" panose="02000503020000020003"/>
              <a:cs typeface="Avenir LT 45 Book"/>
            </a:rPr>
            <a:t>Cyprus</a:t>
          </a:r>
          <a:endParaRPr lang="en-US" sz="3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sp:txBody>
      <dsp:txXfrm rot="10800000">
        <a:off x="1390989" y="967414"/>
        <a:ext cx="3969097" cy="676102"/>
      </dsp:txXfrm>
    </dsp:sp>
    <dsp:sp modelId="{B53B3D42-7B6C-4B7C-B24A-6A2DFEE9C5D2}">
      <dsp:nvSpPr>
        <dsp:cNvPr id="0" name=""/>
        <dsp:cNvSpPr/>
      </dsp:nvSpPr>
      <dsp:spPr>
        <a:xfrm>
          <a:off x="862653" y="933886"/>
          <a:ext cx="718623" cy="71862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16E1D-9D98-4C53-9BCA-4F0CA5C4040A}">
      <dsp:nvSpPr>
        <dsp:cNvPr id="0" name=""/>
        <dsp:cNvSpPr/>
      </dsp:nvSpPr>
      <dsp:spPr>
        <a:xfrm rot="10800000">
          <a:off x="1221964" y="1907763"/>
          <a:ext cx="4138122" cy="637145"/>
        </a:xfrm>
        <a:prstGeom prst="homePlate">
          <a:avLst/>
        </a:prstGeom>
        <a:solidFill>
          <a:srgbClr val="12275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893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LT 45 Book" panose="02000503020000020003"/>
              <a:cs typeface="Avenir LT 45 Book"/>
            </a:rPr>
            <a:t>Lithuania</a:t>
          </a:r>
          <a:endParaRPr lang="en-US" sz="3200" b="0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sp:txBody>
      <dsp:txXfrm rot="10800000">
        <a:off x="1381250" y="1907763"/>
        <a:ext cx="3978836" cy="637145"/>
      </dsp:txXfrm>
    </dsp:sp>
    <dsp:sp modelId="{C6664AFE-154E-42D8-A646-110E0D38B139}">
      <dsp:nvSpPr>
        <dsp:cNvPr id="0" name=""/>
        <dsp:cNvSpPr/>
      </dsp:nvSpPr>
      <dsp:spPr>
        <a:xfrm>
          <a:off x="862653" y="1867024"/>
          <a:ext cx="718623" cy="718623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1A99EE-5205-49BA-B7A5-1AF8FE20D7C9}">
      <dsp:nvSpPr>
        <dsp:cNvPr id="0" name=""/>
        <dsp:cNvSpPr/>
      </dsp:nvSpPr>
      <dsp:spPr>
        <a:xfrm rot="10800000">
          <a:off x="1264732" y="2800161"/>
          <a:ext cx="4081098" cy="718623"/>
        </a:xfrm>
        <a:prstGeom prst="homePlate">
          <a:avLst/>
        </a:prstGeom>
        <a:solidFill>
          <a:srgbClr val="12275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893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u="none" kern="1200" dirty="0">
              <a:latin typeface="Avenir LT 45 Book" panose="02000503020000020003"/>
              <a:cs typeface="Avenir LT 45 Book"/>
            </a:rPr>
            <a:t>Italy</a:t>
          </a:r>
          <a:endParaRPr lang="en-US" sz="3200" b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sp:txBody>
      <dsp:txXfrm rot="10800000">
        <a:off x="1444388" y="2800161"/>
        <a:ext cx="3901442" cy="718623"/>
      </dsp:txXfrm>
    </dsp:sp>
    <dsp:sp modelId="{07FA42B7-071C-442E-8AAB-3737352DD340}">
      <dsp:nvSpPr>
        <dsp:cNvPr id="0" name=""/>
        <dsp:cNvSpPr/>
      </dsp:nvSpPr>
      <dsp:spPr>
        <a:xfrm>
          <a:off x="876908" y="2800161"/>
          <a:ext cx="718623" cy="718623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9B3B13-00C5-4ABF-B1D6-24968696E47C}">
      <dsp:nvSpPr>
        <dsp:cNvPr id="0" name=""/>
        <dsp:cNvSpPr/>
      </dsp:nvSpPr>
      <dsp:spPr>
        <a:xfrm rot="10800000">
          <a:off x="1173745" y="3844759"/>
          <a:ext cx="4192041" cy="607912"/>
        </a:xfrm>
        <a:prstGeom prst="homePlate">
          <a:avLst/>
        </a:prstGeom>
        <a:solidFill>
          <a:srgbClr val="12275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893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LT 45 Book" panose="02000503020000020003"/>
              <a:cs typeface="Avenir LT 45 Book"/>
            </a:rPr>
            <a:t>Greece</a:t>
          </a:r>
          <a:endParaRPr lang="en-US" sz="3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LT 45 Book" panose="02000503020000020003"/>
            <a:cs typeface="Avenir LT 45 Book"/>
          </a:endParaRPr>
        </a:p>
      </dsp:txBody>
      <dsp:txXfrm rot="10800000">
        <a:off x="1325723" y="3844759"/>
        <a:ext cx="4040063" cy="607912"/>
      </dsp:txXfrm>
    </dsp:sp>
    <dsp:sp modelId="{6BF5835C-0557-448A-8BB8-45AB8C2E8FD3}">
      <dsp:nvSpPr>
        <dsp:cNvPr id="0" name=""/>
        <dsp:cNvSpPr/>
      </dsp:nvSpPr>
      <dsp:spPr>
        <a:xfrm>
          <a:off x="849173" y="3733299"/>
          <a:ext cx="718623" cy="718623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0.69783</cdr:x>
      <cdr:y>0.67029</cdr:y>
    </cdr:from>
    <cdr:to>
      <cdr:x>0.7274</cdr:x>
      <cdr:y>0.89633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E35A711-AAC2-49FC-A4CD-442E6646E328}"/>
            </a:ext>
          </a:extLst>
        </cdr:cNvPr>
        <cdr:cNvSpPr txBox="1"/>
      </cdr:nvSpPr>
      <cdr:spPr>
        <a:xfrm xmlns:a="http://schemas.openxmlformats.org/drawingml/2006/main" rot="18796278">
          <a:off x="7698370" y="3520173"/>
          <a:ext cx="1065126" cy="3416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x-none" sz="1400" b="0" dirty="0">
            <a:solidFill>
              <a:srgbClr val="153D66"/>
            </a:solidFill>
            <a:latin typeface="Trebuchet MS" panose="020B0603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0.17655</cdr:x>
      <cdr:y>0.29297</cdr:y>
    </cdr:from>
    <cdr:to>
      <cdr:x>0.88383</cdr:x>
      <cdr:y>0.52139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86ECD2DA-B0B7-4A69-B7FA-C6DB589B7743}"/>
            </a:ext>
          </a:extLst>
        </cdr:cNvPr>
        <cdr:cNvSpPr/>
      </cdr:nvSpPr>
      <cdr:spPr>
        <a:xfrm xmlns:a="http://schemas.openxmlformats.org/drawingml/2006/main">
          <a:off x="570239" y="1184252"/>
          <a:ext cx="2284495" cy="923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5400" b="0" spc="-150" dirty="0">
              <a:solidFill>
                <a:srgbClr val="153D66"/>
              </a:solidFill>
              <a:latin typeface="Avenir LT 45 Book"/>
              <a:cs typeface="Arial" panose="020B0604020202020204" pitchFamily="34" charset="0"/>
            </a:rPr>
            <a:t>9</a:t>
          </a:r>
          <a:r>
            <a:rPr lang="en-GB" sz="5400" b="0" spc="-150" dirty="0">
              <a:solidFill>
                <a:srgbClr val="153D66"/>
              </a:solidFill>
              <a:latin typeface="Avenir LT 45 Book"/>
              <a:cs typeface="Arial" panose="020B0604020202020204" pitchFamily="34" charset="0"/>
            </a:rPr>
            <a:t>0</a:t>
          </a:r>
          <a:r>
            <a:rPr lang="en-US" sz="5400" b="0" spc="-150" baseline="30000" dirty="0">
              <a:solidFill>
                <a:srgbClr val="153D66"/>
              </a:solidFill>
              <a:latin typeface="Avenir LT 45 Book"/>
              <a:cs typeface="Arial" panose="020B0604020202020204" pitchFamily="34" charset="0"/>
            </a:rPr>
            <a:t>%</a:t>
          </a:r>
          <a:endParaRPr lang="en-US" sz="5400" b="0" baseline="30000" dirty="0">
            <a:solidFill>
              <a:srgbClr val="153D66"/>
            </a:solidFill>
            <a:latin typeface="Avenir LT 45 Book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47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0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8E26-A24A-4EE4-8FFE-DF21A4590BF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95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BC121-5F8A-4264-AA28-7EFA764BF7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8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Here ,I would just like to give you a quick example of the cost of living index, and how Cyprus compares to other EU members, such as Luxembourg, Ireland, Netherlands, and Malta.  You can see that Cyprus is a more cost-competitive jurisdiction.  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8E26-A24A-4EE4-8FFE-DF21A4590BF0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5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5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B8E26-A24A-4EE4-8FFE-DF21A4590B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60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6E11-A620-4CF9-8C12-9157DB8B19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rgbClr val="2F5496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8E26-A24A-4EE4-8FFE-DF21A4590BF0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9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26456" y="11982451"/>
            <a:ext cx="5486400" cy="730250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pPr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719942" y="12712701"/>
            <a:ext cx="488915" cy="47192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36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DF2F231B-1C78-4A85-A61B-437532E43A51}" type="datetimeFigureOut">
              <a:rPr lang="en-GB" smtClean="0"/>
              <a:pPr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719942" y="12712701"/>
            <a:ext cx="488915" cy="471924"/>
          </a:xfrm>
          <a:prstGeom prst="rect">
            <a:avLst/>
          </a:prstGeom>
        </p:spPr>
        <p:txBody>
          <a:bodyPr/>
          <a:lstStyle/>
          <a:p>
            <a:fld id="{5783A0B7-F0A9-49D8-AECB-E576EF0082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67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7122" y="11540433"/>
            <a:ext cx="15236880" cy="17495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6084" y="1841550"/>
            <a:ext cx="23471832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8995352"/>
            <a:ext cx="17068800" cy="800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32" b="0" i="0">
                <a:solidFill>
                  <a:srgbClr val="5E5E5E"/>
                </a:solidFill>
                <a:latin typeface="Arial"/>
                <a:cs typeface="Arial"/>
              </a:defRPr>
            </a:lvl1pPr>
          </a:lstStyle>
          <a:p>
            <a:pPr marL="15404">
              <a:spcBef>
                <a:spcPts val="30"/>
              </a:spcBef>
            </a:pPr>
            <a:r>
              <a:rPr lang="el-GR" b="1" spc="-18">
                <a:solidFill>
                  <a:srgbClr val="FFFFFF"/>
                </a:solidFill>
              </a:rPr>
              <a:t>ΚΥΠΡΙΑΚΗ</a:t>
            </a:r>
            <a:r>
              <a:rPr lang="el-GR" b="1" spc="-68">
                <a:solidFill>
                  <a:srgbClr val="FFFFFF"/>
                </a:solidFill>
              </a:rPr>
              <a:t> </a:t>
            </a:r>
            <a:r>
              <a:rPr lang="el-GR" b="1" spc="-6">
                <a:solidFill>
                  <a:srgbClr val="FFFFFF"/>
                </a:solidFill>
              </a:rPr>
              <a:t>ΔΗΜΟΚΡΑΤΙΑ</a:t>
            </a:r>
            <a:r>
              <a:rPr lang="el-GR" b="1" spc="-56">
                <a:solidFill>
                  <a:srgbClr val="FFFFFF"/>
                </a:solidFill>
              </a:rPr>
              <a:t> </a:t>
            </a:r>
            <a:r>
              <a:rPr lang="el-GR">
                <a:solidFill>
                  <a:srgbClr val="FFFFFF"/>
                </a:solidFill>
              </a:rPr>
              <a:t>/</a:t>
            </a:r>
            <a:r>
              <a:rPr lang="el-GR" spc="-6">
                <a:solidFill>
                  <a:srgbClr val="FFFFFF"/>
                </a:solidFill>
              </a:rPr>
              <a:t> </a:t>
            </a:r>
            <a:r>
              <a:rPr lang="el-GR" spc="-24">
                <a:solidFill>
                  <a:srgbClr val="FFFFFF"/>
                </a:solidFill>
              </a:rPr>
              <a:t>ΠΝΕΥΜΑΤΙΚΑ</a:t>
            </a:r>
            <a:r>
              <a:rPr lang="el-GR" spc="-6">
                <a:solidFill>
                  <a:srgbClr val="FFFFFF"/>
                </a:solidFill>
              </a:rPr>
              <a:t> </a:t>
            </a:r>
            <a:r>
              <a:rPr lang="el-GR" spc="-30">
                <a:solidFill>
                  <a:srgbClr val="FFFFFF"/>
                </a:solidFill>
              </a:rPr>
              <a:t>ΔΙΚΑΙΩΜΑΤΑ</a:t>
            </a:r>
            <a:r>
              <a:rPr lang="el-GR" spc="12">
                <a:solidFill>
                  <a:srgbClr val="FFFFFF"/>
                </a:solidFill>
              </a:rPr>
              <a:t> </a:t>
            </a:r>
            <a:r>
              <a:rPr lang="el-GR" spc="-18">
                <a:solidFill>
                  <a:srgbClr val="FFFFFF"/>
                </a:solidFill>
              </a:rPr>
              <a:t>2021</a:t>
            </a:r>
            <a:endParaRPr lang="el-GR" spc="-18" dirty="0">
              <a:solidFill>
                <a:srgbClr val="FFFFFF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486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404">
              <a:lnSpc>
                <a:spcPts val="2862"/>
              </a:lnSpc>
            </a:pPr>
            <a:r>
              <a:rPr lang="el-GR" spc="-30"/>
              <a:t>ΥΠΟΥΡΓΕΙΟ</a:t>
            </a:r>
            <a:r>
              <a:rPr lang="el-GR" spc="304"/>
              <a:t> </a:t>
            </a:r>
            <a:r>
              <a:rPr lang="el-GR" spc="-36"/>
              <a:t>ΟΙΚΟΝΟΜΙΚΩΝ</a:t>
            </a:r>
            <a:endParaRPr lang="el-GR" spc="-36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009908" y="15864660"/>
            <a:ext cx="3539815" cy="158826"/>
          </a:xfrm>
        </p:spPr>
        <p:txBody>
          <a:bodyPr lIns="0" tIns="0" rIns="0" bIns="0"/>
          <a:lstStyle>
            <a:lvl1pPr>
              <a:defRPr sz="1032" b="0" i="0">
                <a:solidFill>
                  <a:srgbClr val="5E5E5E"/>
                </a:solidFill>
                <a:latin typeface="Arial"/>
                <a:cs typeface="Arial"/>
              </a:defRPr>
            </a:lvl1pPr>
          </a:lstStyle>
          <a:p>
            <a:pPr marL="15404">
              <a:spcBef>
                <a:spcPts val="30"/>
              </a:spcBef>
            </a:pPr>
            <a:r>
              <a:rPr lang="el-GR" b="1" spc="-18"/>
              <a:t>ΚΥΠΡΙΑΚΗ</a:t>
            </a:r>
            <a:r>
              <a:rPr lang="el-GR" b="1" spc="-74"/>
              <a:t> </a:t>
            </a:r>
            <a:r>
              <a:rPr lang="el-GR" b="1" spc="-6"/>
              <a:t>ΔΗΜΟΚΡΑΤΙΑ</a:t>
            </a:r>
            <a:r>
              <a:rPr lang="el-GR" b="1" spc="-56"/>
              <a:t> </a:t>
            </a:r>
            <a:r>
              <a:rPr lang="el-GR"/>
              <a:t>/ </a:t>
            </a:r>
            <a:r>
              <a:rPr lang="el-GR" spc="-24"/>
              <a:t>ΠΝΕΥΜΑΤΙΚΑ</a:t>
            </a:r>
            <a:r>
              <a:rPr lang="el-GR" spc="-12"/>
              <a:t> </a:t>
            </a:r>
            <a:r>
              <a:rPr lang="el-GR" spc="-30"/>
              <a:t>ΔΙΚΑΙΩΜΑΤΑ</a:t>
            </a:r>
            <a:r>
              <a:rPr lang="el-GR" spc="-6"/>
              <a:t> </a:t>
            </a:r>
            <a:fld id="{81D60167-4931-47E6-BA6A-407CBD079E47}" type="slidenum">
              <a:rPr smtClean="0"/>
              <a:pPr marL="15404">
                <a:spcBef>
                  <a:spcPts val="30"/>
                </a:spcBef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98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jpeg"/><Relationship Id="rId26" Type="http://schemas.openxmlformats.org/officeDocument/2006/relationships/image" Target="../media/image44.png"/><Relationship Id="rId39" Type="http://schemas.openxmlformats.org/officeDocument/2006/relationships/image" Target="../media/image57.png"/><Relationship Id="rId21" Type="http://schemas.openxmlformats.org/officeDocument/2006/relationships/image" Target="../media/image3.png"/><Relationship Id="rId34" Type="http://schemas.openxmlformats.org/officeDocument/2006/relationships/image" Target="../media/image5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29" Type="http://schemas.openxmlformats.org/officeDocument/2006/relationships/image" Target="../media/image47.jpe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32" Type="http://schemas.openxmlformats.org/officeDocument/2006/relationships/image" Target="../media/image50.jpe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5" Type="http://schemas.openxmlformats.org/officeDocument/2006/relationships/image" Target="../media/image24.png"/><Relationship Id="rId15" Type="http://schemas.openxmlformats.org/officeDocument/2006/relationships/image" Target="../media/image34.gif"/><Relationship Id="rId23" Type="http://schemas.openxmlformats.org/officeDocument/2006/relationships/image" Target="../media/image41.jpeg"/><Relationship Id="rId28" Type="http://schemas.openxmlformats.org/officeDocument/2006/relationships/image" Target="../media/image46.png"/><Relationship Id="rId36" Type="http://schemas.openxmlformats.org/officeDocument/2006/relationships/image" Target="../media/image54.jpeg"/><Relationship Id="rId10" Type="http://schemas.openxmlformats.org/officeDocument/2006/relationships/image" Target="../media/image29.jpeg"/><Relationship Id="rId19" Type="http://schemas.openxmlformats.org/officeDocument/2006/relationships/image" Target="../media/image38.png"/><Relationship Id="rId31" Type="http://schemas.openxmlformats.org/officeDocument/2006/relationships/image" Target="../media/image4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jpeg"/><Relationship Id="rId35" Type="http://schemas.openxmlformats.org/officeDocument/2006/relationships/image" Target="../media/image53.jpeg"/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3.jpeg"/><Relationship Id="rId33" Type="http://schemas.openxmlformats.org/officeDocument/2006/relationships/image" Target="../media/image51.png"/><Relationship Id="rId38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2.jpeg"/><Relationship Id="rId3" Type="http://schemas.openxmlformats.org/officeDocument/2006/relationships/image" Target="../media/image66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71.jpe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0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74.jpeg"/><Relationship Id="rId10" Type="http://schemas.openxmlformats.org/officeDocument/2006/relationships/image" Target="../media/image69.png"/><Relationship Id="rId4" Type="http://schemas.openxmlformats.org/officeDocument/2006/relationships/diagramData" Target="../diagrams/data1.xml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5" Type="http://schemas.openxmlformats.org/officeDocument/2006/relationships/image" Target="../media/image3.pn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Relationship Id="rId1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jp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mtannousis@investcyprus.org.c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1459"/>
            <a:ext cx="24737827" cy="16610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Πολεοδομική άδεια.…"/>
          <p:cNvSpPr txBox="1">
            <a:spLocks noGrp="1"/>
          </p:cNvSpPr>
          <p:nvPr>
            <p:ph type="ctrTitle"/>
          </p:nvPr>
        </p:nvSpPr>
        <p:spPr>
          <a:xfrm>
            <a:off x="1295488" y="1024830"/>
            <a:ext cx="19713980" cy="425629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8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br>
              <a:rPr lang="el-GR" sz="6600" dirty="0"/>
            </a:br>
            <a:br>
              <a:rPr lang="el-GR" sz="6600" dirty="0"/>
            </a:br>
            <a:r>
              <a:rPr lang="en-US" sz="7200" i="1" dirty="0"/>
              <a:t>Business Orientation: Cyprus 2021</a:t>
            </a:r>
            <a:br>
              <a:rPr lang="en-US" sz="7200" i="1" dirty="0"/>
            </a:br>
            <a:br>
              <a:rPr lang="en-US" sz="7200" i="1" dirty="0"/>
            </a:br>
            <a:r>
              <a:rPr lang="en-US" sz="5400" i="1" dirty="0"/>
              <a:t>Great Britain-Cyprus Business Association</a:t>
            </a:r>
            <a:br>
              <a:rPr lang="en-US" sz="7200" i="1" dirty="0"/>
            </a:br>
            <a:br>
              <a:rPr lang="en-US" sz="7200" i="1" dirty="0"/>
            </a:br>
            <a:endParaRPr lang="el-GR" sz="7200" i="1" dirty="0"/>
          </a:p>
        </p:txBody>
      </p:sp>
      <p:sp>
        <p:nvSpPr>
          <p:cNvPr id="122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/>
              <a:t>Republic of Cyprus / Copyright 2021</a:t>
            </a:r>
            <a:endParaRPr dirty="0"/>
          </a:p>
        </p:txBody>
      </p:sp>
      <p:sp>
        <p:nvSpPr>
          <p:cNvPr id="123" name="ΥΠΟΥΡΓΕΙΟ ΕΣΩΤΕΡΙΚΩΝ"/>
          <p:cNvSpPr txBox="1"/>
          <p:nvPr/>
        </p:nvSpPr>
        <p:spPr>
          <a:xfrm>
            <a:off x="12459230" y="10722463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MINISTRY OF INTERIOR</a:t>
            </a:r>
            <a:endParaRPr dirty="0"/>
          </a:p>
        </p:txBody>
      </p:sp>
      <p:sp>
        <p:nvSpPr>
          <p:cNvPr id="8" name="Λευκωσία, 10 Φεβρουαρίου 2020">
            <a:extLst>
              <a:ext uri="{FF2B5EF4-FFF2-40B4-BE49-F238E27FC236}">
                <a16:creationId xmlns:a16="http://schemas.microsoft.com/office/drawing/2014/main" id="{C4330FF0-FD1C-437A-8B41-C19258E7678F}"/>
              </a:ext>
            </a:extLst>
          </p:cNvPr>
          <p:cNvSpPr txBox="1"/>
          <p:nvPr/>
        </p:nvSpPr>
        <p:spPr>
          <a:xfrm>
            <a:off x="1210618" y="7600945"/>
            <a:ext cx="11449620" cy="20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>
              <a:defRPr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400" dirty="0"/>
              <a:t>Nicos </a:t>
            </a:r>
            <a:r>
              <a:rPr lang="en-US" sz="4400" dirty="0" err="1"/>
              <a:t>Nouris</a:t>
            </a:r>
            <a:r>
              <a:rPr lang="el-GR" sz="4400" dirty="0"/>
              <a:t>, </a:t>
            </a:r>
            <a:r>
              <a:rPr lang="en-US" sz="4400" dirty="0"/>
              <a:t>Minister of Interior</a:t>
            </a:r>
            <a:endParaRPr lang="el-GR" sz="4400" dirty="0"/>
          </a:p>
          <a:p>
            <a:endParaRPr lang="en-US" sz="2800" dirty="0"/>
          </a:p>
          <a:p>
            <a:r>
              <a:rPr lang="en-US" sz="2800" dirty="0"/>
              <a:t>London, 23</a:t>
            </a:r>
            <a:r>
              <a:rPr lang="en-US" sz="2800" baseline="30000" dirty="0"/>
              <a:t>rd</a:t>
            </a:r>
            <a:r>
              <a:rPr lang="en-US" sz="2800" dirty="0"/>
              <a:t> November 2021</a:t>
            </a:r>
            <a:endParaRPr sz="28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99AF819-A25B-4B6B-B46E-C3364362F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445517"/>
              </p:ext>
            </p:extLst>
          </p:nvPr>
        </p:nvGraphicFramePr>
        <p:xfrm>
          <a:off x="622829" y="4053525"/>
          <a:ext cx="21341626" cy="763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D10A6C97-DA2A-4737-94A5-601C27C41606}"/>
              </a:ext>
            </a:extLst>
          </p:cNvPr>
          <p:cNvSpPr/>
          <p:nvPr/>
        </p:nvSpPr>
        <p:spPr>
          <a:xfrm>
            <a:off x="2712343" y="425263"/>
            <a:ext cx="18150414" cy="11858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400">
              <a:lnSpc>
                <a:spcPct val="110000"/>
              </a:lnSpc>
              <a:defRPr/>
            </a:pPr>
            <a:r>
              <a:rPr lang="en-GB" sz="6800" dirty="0">
                <a:solidFill>
                  <a:srgbClr val="1A2E57"/>
                </a:solidFill>
                <a:latin typeface="Avenir LT 45 Book"/>
                <a:cs typeface="Avenir LT 45 Book"/>
              </a:rPr>
              <a:t>	</a:t>
            </a:r>
            <a:r>
              <a:rPr lang="en-GB" sz="6000" b="0" dirty="0">
                <a:solidFill>
                  <a:srgbClr val="1A2E57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cost of living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9AC2E-620C-43E0-AE7E-F3F5EC45E2EC}"/>
              </a:ext>
            </a:extLst>
          </p:cNvPr>
          <p:cNvSpPr txBox="1"/>
          <p:nvPr/>
        </p:nvSpPr>
        <p:spPr>
          <a:xfrm>
            <a:off x="239251" y="3076424"/>
            <a:ext cx="7865398" cy="1572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82880" tIns="91440" rIns="182880" bIns="91440" rtlCol="0">
            <a:noAutofit/>
          </a:bodyPr>
          <a:lstStyle>
            <a:defPPr>
              <a:defRPr lang="en-US"/>
            </a:defPPr>
            <a:lvl1pPr marL="228600" indent="-228600" defTabSz="914400">
              <a:lnSpc>
                <a:spcPct val="90000"/>
              </a:lnSpc>
              <a:spcBef>
                <a:spcPts val="1000"/>
              </a:spcBef>
              <a:buClr>
                <a:srgbClr val="1A2E57"/>
              </a:buClr>
              <a:buFont typeface="Calibri" panose="020F0502020204030204" pitchFamily="34" charset="0"/>
              <a:buChar char="⁄"/>
              <a:defRPr sz="2200">
                <a:solidFill>
                  <a:srgbClr val="16325C"/>
                </a:solidFill>
                <a:latin typeface="Avenir LT 45 Book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indent="0">
              <a:buNone/>
            </a:pPr>
            <a:r>
              <a:rPr lang="en-GB" sz="4000" b="0" dirty="0"/>
              <a:t>Cost of living Index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F2A7B8-8A57-4FDD-93B3-94A23A8E330D}"/>
              </a:ext>
            </a:extLst>
          </p:cNvPr>
          <p:cNvSpPr txBox="1"/>
          <p:nvPr/>
        </p:nvSpPr>
        <p:spPr>
          <a:xfrm>
            <a:off x="-1071914" y="11544876"/>
            <a:ext cx="8580124" cy="1572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82880" tIns="91440" rIns="182880" bIns="91440" rtlCol="0">
            <a:noAutofit/>
          </a:bodyPr>
          <a:lstStyle>
            <a:defPPr>
              <a:defRPr lang="en-US"/>
            </a:defPPr>
            <a:lvl1pPr marL="228600" indent="-228600" defTabSz="914400">
              <a:lnSpc>
                <a:spcPct val="90000"/>
              </a:lnSpc>
              <a:spcBef>
                <a:spcPts val="1000"/>
              </a:spcBef>
              <a:buClr>
                <a:srgbClr val="1A2E57"/>
              </a:buClr>
              <a:buFont typeface="Calibri" panose="020F0502020204030204" pitchFamily="34" charset="0"/>
              <a:buChar char="⁄"/>
              <a:defRPr sz="2200">
                <a:solidFill>
                  <a:srgbClr val="16325C"/>
                </a:solidFill>
                <a:latin typeface="Avenir LT 45 Book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indent="0">
              <a:buNone/>
            </a:pPr>
            <a:r>
              <a:rPr lang="en-GB" sz="1800" b="0" i="1" dirty="0"/>
              <a:t>Source: CEOWORLD Magazine, 2020 prices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E99FE-DC63-4068-BD1C-5FD4D517F923}"/>
              </a:ext>
            </a:extLst>
          </p:cNvPr>
          <p:cNvGrpSpPr/>
          <p:nvPr/>
        </p:nvGrpSpPr>
        <p:grpSpPr>
          <a:xfrm>
            <a:off x="10650082" y="10909064"/>
            <a:ext cx="13867268" cy="3193688"/>
            <a:chOff x="8683277" y="10349426"/>
            <a:chExt cx="15700723" cy="3687373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65FA3094-2E80-4D69-8F7E-3A32A1AAA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ΥΠΟΥΡΓΕΙΟ ΟΙΚΟΝΟΜΙΚΩΝ">
              <a:extLst>
                <a:ext uri="{FF2B5EF4-FFF2-40B4-BE49-F238E27FC236}">
                  <a16:creationId xmlns:a16="http://schemas.microsoft.com/office/drawing/2014/main" id="{041FDC64-8F6A-4361-A6F4-52838BD1C45E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9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F535B1A7-1D80-4704-92E3-85A91633FD6C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953D4853-3F77-4DBB-A43E-03F11088E701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88" name="Image" descr="Image">
              <a:extLst>
                <a:ext uri="{FF2B5EF4-FFF2-40B4-BE49-F238E27FC236}">
                  <a16:creationId xmlns:a16="http://schemas.microsoft.com/office/drawing/2014/main" id="{49028126-81EA-4A89-998A-F98A614E7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9" name="ΥΠΟΥΡΓΕΙΟ ΟΙΚΟΝΟΜΙΚΩΝ">
              <a:extLst>
                <a:ext uri="{FF2B5EF4-FFF2-40B4-BE49-F238E27FC236}">
                  <a16:creationId xmlns:a16="http://schemas.microsoft.com/office/drawing/2014/main" id="{26382CBB-F31B-41CB-9200-F5D152AC21B7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90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0086B64C-6E87-49A2-AC07-80B725546C3F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50E29B-15C3-44B0-9CE7-3365FDE8A09A}"/>
              </a:ext>
            </a:extLst>
          </p:cNvPr>
          <p:cNvGrpSpPr/>
          <p:nvPr/>
        </p:nvGrpSpPr>
        <p:grpSpPr>
          <a:xfrm>
            <a:off x="2532348" y="2763295"/>
            <a:ext cx="19434886" cy="8812755"/>
            <a:chOff x="570423" y="3093495"/>
            <a:chExt cx="19434886" cy="881275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117DD86-8C23-48DD-BB98-08D31CD67FE3}"/>
                </a:ext>
              </a:extLst>
            </p:cNvPr>
            <p:cNvSpPr txBox="1"/>
            <p:nvPr/>
          </p:nvSpPr>
          <p:spPr>
            <a:xfrm>
              <a:off x="11112993" y="10204668"/>
              <a:ext cx="5734860" cy="170158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40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Energy</a:t>
              </a:r>
              <a:endParaRPr lang="en-US" sz="3200" dirty="0">
                <a:solidFill>
                  <a:srgbClr val="163057"/>
                </a:solidFill>
                <a:latin typeface="Avenir LT 45 Book"/>
                <a:cs typeface="Arial" panose="020B0604020202020204" pitchFamily="34" charset="0"/>
              </a:endParaRPr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D253A259-09F5-434D-9813-53CF021F3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403" y="3895693"/>
              <a:ext cx="2123895" cy="1926925"/>
            </a:xfrm>
            <a:custGeom>
              <a:avLst/>
              <a:gdLst>
                <a:gd name="T0" fmla="*/ 0 w 2774"/>
                <a:gd name="T1" fmla="*/ 0 h 2398"/>
                <a:gd name="T2" fmla="*/ 2774 w 2774"/>
                <a:gd name="T3" fmla="*/ 1149 h 2398"/>
                <a:gd name="T4" fmla="*/ 1526 w 2774"/>
                <a:gd name="T5" fmla="*/ 2398 h 2398"/>
                <a:gd name="T6" fmla="*/ 0 w 2774"/>
                <a:gd name="T7" fmla="*/ 1766 h 2398"/>
                <a:gd name="T8" fmla="*/ 0 w 2774"/>
                <a:gd name="T9" fmla="*/ 0 h 2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4" h="2398">
                  <a:moveTo>
                    <a:pt x="0" y="0"/>
                  </a:moveTo>
                  <a:cubicBezTo>
                    <a:pt x="1040" y="0"/>
                    <a:pt x="2038" y="413"/>
                    <a:pt x="2774" y="1149"/>
                  </a:cubicBezTo>
                  <a:lnTo>
                    <a:pt x="1526" y="2398"/>
                  </a:lnTo>
                  <a:cubicBezTo>
                    <a:pt x="1121" y="1993"/>
                    <a:pt x="572" y="1766"/>
                    <a:pt x="0" y="17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36576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BD7016BC-430B-4C7E-8229-E40921E4A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22" y="4976789"/>
              <a:ext cx="1835465" cy="2229419"/>
            </a:xfrm>
            <a:custGeom>
              <a:avLst/>
              <a:gdLst>
                <a:gd name="T0" fmla="*/ 0 w 2398"/>
                <a:gd name="T1" fmla="*/ 2774 h 2774"/>
                <a:gd name="T2" fmla="*/ 1149 w 2398"/>
                <a:gd name="T3" fmla="*/ 0 h 2774"/>
                <a:gd name="T4" fmla="*/ 2398 w 2398"/>
                <a:gd name="T5" fmla="*/ 1248 h 2774"/>
                <a:gd name="T6" fmla="*/ 1766 w 2398"/>
                <a:gd name="T7" fmla="*/ 2774 h 2774"/>
                <a:gd name="T8" fmla="*/ 0 w 2398"/>
                <a:gd name="T9" fmla="*/ 2774 h 2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8" h="2774">
                  <a:moveTo>
                    <a:pt x="0" y="2774"/>
                  </a:moveTo>
                  <a:cubicBezTo>
                    <a:pt x="0" y="1734"/>
                    <a:pt x="413" y="735"/>
                    <a:pt x="1149" y="0"/>
                  </a:cubicBezTo>
                  <a:lnTo>
                    <a:pt x="2398" y="1248"/>
                  </a:lnTo>
                  <a:cubicBezTo>
                    <a:pt x="1993" y="1653"/>
                    <a:pt x="1766" y="2202"/>
                    <a:pt x="1766" y="2774"/>
                  </a:cubicBezTo>
                  <a:lnTo>
                    <a:pt x="0" y="2774"/>
                  </a:lnTo>
                  <a:close/>
                </a:path>
              </a:pathLst>
            </a:custGeom>
            <a:solidFill>
              <a:srgbClr val="153D6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2743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AE4D223A-4586-47BD-8E37-261366DC8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710" y="3906116"/>
              <a:ext cx="2123895" cy="1926925"/>
            </a:xfrm>
            <a:custGeom>
              <a:avLst/>
              <a:gdLst>
                <a:gd name="T0" fmla="*/ 0 w 2774"/>
                <a:gd name="T1" fmla="*/ 1149 h 2398"/>
                <a:gd name="T2" fmla="*/ 2774 w 2774"/>
                <a:gd name="T3" fmla="*/ 0 h 2398"/>
                <a:gd name="T4" fmla="*/ 2774 w 2774"/>
                <a:gd name="T5" fmla="*/ 1766 h 2398"/>
                <a:gd name="T6" fmla="*/ 1248 w 2774"/>
                <a:gd name="T7" fmla="*/ 2398 h 2398"/>
                <a:gd name="T8" fmla="*/ 0 w 2774"/>
                <a:gd name="T9" fmla="*/ 1149 h 2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4" h="2398">
                  <a:moveTo>
                    <a:pt x="0" y="1149"/>
                  </a:moveTo>
                  <a:cubicBezTo>
                    <a:pt x="735" y="413"/>
                    <a:pt x="1734" y="0"/>
                    <a:pt x="2774" y="0"/>
                  </a:cubicBezTo>
                  <a:lnTo>
                    <a:pt x="2774" y="1766"/>
                  </a:lnTo>
                  <a:cubicBezTo>
                    <a:pt x="2202" y="1766"/>
                    <a:pt x="1653" y="1993"/>
                    <a:pt x="1248" y="2398"/>
                  </a:cubicBezTo>
                  <a:lnTo>
                    <a:pt x="0" y="1149"/>
                  </a:lnTo>
                  <a:close/>
                </a:path>
              </a:pathLst>
            </a:custGeom>
            <a:solidFill>
              <a:srgbClr val="C095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7432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6A34AD-1897-4CDD-89ED-5744A8C89B43}"/>
                </a:ext>
              </a:extLst>
            </p:cNvPr>
            <p:cNvSpPr txBox="1"/>
            <p:nvPr/>
          </p:nvSpPr>
          <p:spPr>
            <a:xfrm>
              <a:off x="14337491" y="8997881"/>
              <a:ext cx="4455695" cy="6609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Investment Funds</a:t>
              </a:r>
              <a:endParaRPr lang="en-US" sz="3600" dirty="0">
                <a:solidFill>
                  <a:srgbClr val="163057"/>
                </a:solidFill>
                <a:latin typeface="Avenir LT 45 Book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E637AB4-37B3-4DE1-B3FD-5225EC61D2E5}"/>
                </a:ext>
              </a:extLst>
            </p:cNvPr>
            <p:cNvSpPr txBox="1"/>
            <p:nvPr/>
          </p:nvSpPr>
          <p:spPr>
            <a:xfrm>
              <a:off x="2226763" y="10392790"/>
              <a:ext cx="4542808" cy="85976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Higher</a:t>
              </a:r>
              <a:r>
                <a:rPr lang="en-GB" sz="28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 </a:t>
              </a:r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Education</a:t>
              </a:r>
              <a:endParaRPr lang="en-US" sz="2800" dirty="0">
                <a:solidFill>
                  <a:srgbClr val="163057"/>
                </a:solidFill>
                <a:latin typeface="Avenir LT 45 Book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2C1E5D-E0A8-438B-BCD8-15783FCA81FE}"/>
                </a:ext>
              </a:extLst>
            </p:cNvPr>
            <p:cNvSpPr txBox="1"/>
            <p:nvPr/>
          </p:nvSpPr>
          <p:spPr>
            <a:xfrm>
              <a:off x="593522" y="3093495"/>
              <a:ext cx="4929191" cy="68955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Hospitality &amp; </a:t>
              </a:r>
            </a:p>
            <a:p>
              <a:pPr algn="ctr"/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Tourism</a:t>
              </a:r>
              <a:r>
                <a:rPr lang="en-GB" sz="20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4C25E6E1-FE55-430B-AB27-71528EE78DB3}"/>
                </a:ext>
              </a:extLst>
            </p:cNvPr>
            <p:cNvSpPr>
              <a:spLocks/>
            </p:cNvSpPr>
            <p:nvPr/>
          </p:nvSpPr>
          <p:spPr bwMode="auto">
            <a:xfrm rot="2774536">
              <a:off x="11035263" y="5456155"/>
              <a:ext cx="2227454" cy="1837338"/>
            </a:xfrm>
            <a:custGeom>
              <a:avLst/>
              <a:gdLst>
                <a:gd name="T0" fmla="*/ 0 w 2774"/>
                <a:gd name="T1" fmla="*/ 0 h 2398"/>
                <a:gd name="T2" fmla="*/ 2774 w 2774"/>
                <a:gd name="T3" fmla="*/ 1149 h 2398"/>
                <a:gd name="T4" fmla="*/ 1526 w 2774"/>
                <a:gd name="T5" fmla="*/ 2398 h 2398"/>
                <a:gd name="T6" fmla="*/ 0 w 2774"/>
                <a:gd name="T7" fmla="*/ 1766 h 2398"/>
                <a:gd name="T8" fmla="*/ 0 w 2774"/>
                <a:gd name="T9" fmla="*/ 0 h 2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4" h="2398">
                  <a:moveTo>
                    <a:pt x="0" y="0"/>
                  </a:moveTo>
                  <a:cubicBezTo>
                    <a:pt x="1040" y="0"/>
                    <a:pt x="2038" y="413"/>
                    <a:pt x="2774" y="1149"/>
                  </a:cubicBezTo>
                  <a:lnTo>
                    <a:pt x="1526" y="2398"/>
                  </a:lnTo>
                  <a:cubicBezTo>
                    <a:pt x="1121" y="1993"/>
                    <a:pt x="572" y="1766"/>
                    <a:pt x="0" y="17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D9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36576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959B373-C88B-4944-A6CB-F1F23248CFCC}"/>
                </a:ext>
              </a:extLst>
            </p:cNvPr>
            <p:cNvGrpSpPr/>
            <p:nvPr/>
          </p:nvGrpSpPr>
          <p:grpSpPr>
            <a:xfrm rot="5400000" flipV="1">
              <a:off x="13745904" y="4758604"/>
              <a:ext cx="873888" cy="2544443"/>
              <a:chOff x="1519582" y="4721743"/>
              <a:chExt cx="544476" cy="749299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0CDE309-83EC-4341-8BA3-76B892E2E140}"/>
                  </a:ext>
                </a:extLst>
              </p:cNvPr>
              <p:cNvSpPr/>
              <p:nvPr/>
            </p:nvSpPr>
            <p:spPr>
              <a:xfrm>
                <a:off x="1912679" y="5398317"/>
                <a:ext cx="151379" cy="7272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Connector: Elbow 85">
                <a:extLst>
                  <a:ext uri="{FF2B5EF4-FFF2-40B4-BE49-F238E27FC236}">
                    <a16:creationId xmlns:a16="http://schemas.microsoft.com/office/drawing/2014/main" id="{CFCF2062-F7BF-435D-B782-9E81C3DB27C8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 rot="5400000" flipV="1">
                <a:off x="1359662" y="4881663"/>
                <a:ext cx="712937" cy="393098"/>
              </a:xfrm>
              <a:prstGeom prst="bentConnector2">
                <a:avLst/>
              </a:prstGeom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F051A62-AC7F-402C-9F6A-86723BAF0F46}"/>
                </a:ext>
              </a:extLst>
            </p:cNvPr>
            <p:cNvSpPr/>
            <p:nvPr/>
          </p:nvSpPr>
          <p:spPr>
            <a:xfrm>
              <a:off x="8763382" y="6267431"/>
              <a:ext cx="2100196" cy="2040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6" name="Graphic 55" descr="Bullseye">
              <a:extLst>
                <a:ext uri="{FF2B5EF4-FFF2-40B4-BE49-F238E27FC236}">
                  <a16:creationId xmlns:a16="http://schemas.microsoft.com/office/drawing/2014/main" id="{4F471EE7-D528-4AA3-A0C3-1ACB90B4A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73117" y="6331487"/>
              <a:ext cx="1861073" cy="1951817"/>
            </a:xfrm>
            <a:prstGeom prst="rect">
              <a:avLst/>
            </a:prstGeom>
          </p:spPr>
        </p:pic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308574FD-E7E1-466B-B95A-6213E5A9C1F5}"/>
                </a:ext>
              </a:extLst>
            </p:cNvPr>
            <p:cNvSpPr>
              <a:spLocks/>
            </p:cNvSpPr>
            <p:nvPr/>
          </p:nvSpPr>
          <p:spPr bwMode="auto">
            <a:xfrm rot="8109899">
              <a:off x="9534814" y="8795413"/>
              <a:ext cx="2123895" cy="1926925"/>
            </a:xfrm>
            <a:custGeom>
              <a:avLst/>
              <a:gdLst>
                <a:gd name="T0" fmla="*/ 0 w 2774"/>
                <a:gd name="T1" fmla="*/ 0 h 2398"/>
                <a:gd name="T2" fmla="*/ 2774 w 2774"/>
                <a:gd name="T3" fmla="*/ 1149 h 2398"/>
                <a:gd name="T4" fmla="*/ 1526 w 2774"/>
                <a:gd name="T5" fmla="*/ 2398 h 2398"/>
                <a:gd name="T6" fmla="*/ 0 w 2774"/>
                <a:gd name="T7" fmla="*/ 1766 h 2398"/>
                <a:gd name="T8" fmla="*/ 0 w 2774"/>
                <a:gd name="T9" fmla="*/ 0 h 2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4" h="2398">
                  <a:moveTo>
                    <a:pt x="0" y="0"/>
                  </a:moveTo>
                  <a:cubicBezTo>
                    <a:pt x="1040" y="0"/>
                    <a:pt x="2038" y="413"/>
                    <a:pt x="2774" y="1149"/>
                  </a:cubicBezTo>
                  <a:lnTo>
                    <a:pt x="1526" y="2398"/>
                  </a:lnTo>
                  <a:cubicBezTo>
                    <a:pt x="1121" y="1993"/>
                    <a:pt x="572" y="1766"/>
                    <a:pt x="0" y="17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95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36576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1F055A6C-D32A-4B69-9218-8A1912C0D633}"/>
                </a:ext>
              </a:extLst>
            </p:cNvPr>
            <p:cNvSpPr>
              <a:spLocks/>
            </p:cNvSpPr>
            <p:nvPr/>
          </p:nvSpPr>
          <p:spPr bwMode="auto">
            <a:xfrm rot="18821130">
              <a:off x="6354055" y="7058031"/>
              <a:ext cx="1924960" cy="2125769"/>
            </a:xfrm>
            <a:custGeom>
              <a:avLst/>
              <a:gdLst>
                <a:gd name="T0" fmla="*/ 0 w 2398"/>
                <a:gd name="T1" fmla="*/ 2774 h 2774"/>
                <a:gd name="T2" fmla="*/ 1149 w 2398"/>
                <a:gd name="T3" fmla="*/ 0 h 2774"/>
                <a:gd name="T4" fmla="*/ 2398 w 2398"/>
                <a:gd name="T5" fmla="*/ 1248 h 2774"/>
                <a:gd name="T6" fmla="*/ 1766 w 2398"/>
                <a:gd name="T7" fmla="*/ 2774 h 2774"/>
                <a:gd name="T8" fmla="*/ 0 w 2398"/>
                <a:gd name="T9" fmla="*/ 2774 h 2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8" h="2774">
                  <a:moveTo>
                    <a:pt x="0" y="2774"/>
                  </a:moveTo>
                  <a:cubicBezTo>
                    <a:pt x="0" y="1734"/>
                    <a:pt x="413" y="735"/>
                    <a:pt x="1149" y="0"/>
                  </a:cubicBezTo>
                  <a:lnTo>
                    <a:pt x="2398" y="1248"/>
                  </a:lnTo>
                  <a:cubicBezTo>
                    <a:pt x="1993" y="1653"/>
                    <a:pt x="1766" y="2202"/>
                    <a:pt x="1766" y="2774"/>
                  </a:cubicBezTo>
                  <a:lnTo>
                    <a:pt x="0" y="2774"/>
                  </a:lnTo>
                  <a:close/>
                </a:path>
              </a:pathLst>
            </a:custGeom>
            <a:solidFill>
              <a:srgbClr val="4D73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2743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71EDDADF-20F1-4C4D-A918-1875CB21C22A}"/>
                </a:ext>
              </a:extLst>
            </p:cNvPr>
            <p:cNvSpPr>
              <a:spLocks/>
            </p:cNvSpPr>
            <p:nvPr/>
          </p:nvSpPr>
          <p:spPr bwMode="auto">
            <a:xfrm rot="13464636">
              <a:off x="7902362" y="8819607"/>
              <a:ext cx="2123895" cy="1926925"/>
            </a:xfrm>
            <a:custGeom>
              <a:avLst/>
              <a:gdLst>
                <a:gd name="T0" fmla="*/ 0 w 2774"/>
                <a:gd name="T1" fmla="*/ 1149 h 2398"/>
                <a:gd name="T2" fmla="*/ 2774 w 2774"/>
                <a:gd name="T3" fmla="*/ 0 h 2398"/>
                <a:gd name="T4" fmla="*/ 2774 w 2774"/>
                <a:gd name="T5" fmla="*/ 1766 h 2398"/>
                <a:gd name="T6" fmla="*/ 1248 w 2774"/>
                <a:gd name="T7" fmla="*/ 2398 h 2398"/>
                <a:gd name="T8" fmla="*/ 0 w 2774"/>
                <a:gd name="T9" fmla="*/ 1149 h 2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4" h="2398">
                  <a:moveTo>
                    <a:pt x="0" y="1149"/>
                  </a:moveTo>
                  <a:cubicBezTo>
                    <a:pt x="735" y="413"/>
                    <a:pt x="1734" y="0"/>
                    <a:pt x="2774" y="0"/>
                  </a:cubicBezTo>
                  <a:lnTo>
                    <a:pt x="2774" y="1766"/>
                  </a:lnTo>
                  <a:cubicBezTo>
                    <a:pt x="2202" y="1766"/>
                    <a:pt x="1653" y="1993"/>
                    <a:pt x="1248" y="2398"/>
                  </a:cubicBezTo>
                  <a:lnTo>
                    <a:pt x="0" y="11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7432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A4DED954-412F-4324-9F61-42A7D6066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35261" y="7508325"/>
              <a:ext cx="2227454" cy="1837338"/>
            </a:xfrm>
            <a:custGeom>
              <a:avLst/>
              <a:gdLst>
                <a:gd name="T0" fmla="*/ 0 w 2774"/>
                <a:gd name="T1" fmla="*/ 0 h 2398"/>
                <a:gd name="T2" fmla="*/ 2774 w 2774"/>
                <a:gd name="T3" fmla="*/ 1149 h 2398"/>
                <a:gd name="T4" fmla="*/ 1526 w 2774"/>
                <a:gd name="T5" fmla="*/ 2398 h 2398"/>
                <a:gd name="T6" fmla="*/ 0 w 2774"/>
                <a:gd name="T7" fmla="*/ 1766 h 2398"/>
                <a:gd name="T8" fmla="*/ 0 w 2774"/>
                <a:gd name="T9" fmla="*/ 0 h 2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4" h="2398">
                  <a:moveTo>
                    <a:pt x="0" y="0"/>
                  </a:moveTo>
                  <a:cubicBezTo>
                    <a:pt x="1040" y="0"/>
                    <a:pt x="2038" y="413"/>
                    <a:pt x="2774" y="1149"/>
                  </a:cubicBezTo>
                  <a:lnTo>
                    <a:pt x="1526" y="2398"/>
                  </a:lnTo>
                  <a:cubicBezTo>
                    <a:pt x="1121" y="1993"/>
                    <a:pt x="572" y="1766"/>
                    <a:pt x="0" y="17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C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36576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B4586A9-52F4-417A-AEDC-24C3EC009776}"/>
                </a:ext>
              </a:extLst>
            </p:cNvPr>
            <p:cNvSpPr txBox="1"/>
            <p:nvPr/>
          </p:nvSpPr>
          <p:spPr>
            <a:xfrm>
              <a:off x="1715235" y="5986306"/>
              <a:ext cx="2331293" cy="48146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Shipping</a:t>
              </a:r>
              <a:endParaRPr lang="en-US" sz="2800" dirty="0">
                <a:solidFill>
                  <a:srgbClr val="163057"/>
                </a:solidFill>
                <a:latin typeface="Avenir LT 45 Book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1985A9-7466-4528-B5C9-D6C312BE9940}"/>
                </a:ext>
              </a:extLst>
            </p:cNvPr>
            <p:cNvSpPr txBox="1"/>
            <p:nvPr/>
          </p:nvSpPr>
          <p:spPr>
            <a:xfrm>
              <a:off x="570423" y="7693276"/>
              <a:ext cx="4542807" cy="41883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Real Estate/Construction</a:t>
              </a:r>
              <a:endParaRPr lang="en-US" sz="3600" dirty="0">
                <a:solidFill>
                  <a:srgbClr val="163057"/>
                </a:solidFill>
                <a:latin typeface="Avenir LT 45 Book"/>
                <a:cs typeface="Arial" panose="020B0604020202020204" pitchFamily="34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661A723-A5DF-49CF-AA72-BE58671F5A98}"/>
                </a:ext>
              </a:extLst>
            </p:cNvPr>
            <p:cNvGrpSpPr/>
            <p:nvPr/>
          </p:nvGrpSpPr>
          <p:grpSpPr>
            <a:xfrm rot="5400000" flipV="1">
              <a:off x="11594719" y="2802128"/>
              <a:ext cx="873888" cy="2544443"/>
              <a:chOff x="1519582" y="4721743"/>
              <a:chExt cx="544476" cy="749299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5428FF2-5ECF-484E-BEBA-71F12D892697}"/>
                  </a:ext>
                </a:extLst>
              </p:cNvPr>
              <p:cNvSpPr/>
              <p:nvPr/>
            </p:nvSpPr>
            <p:spPr>
              <a:xfrm>
                <a:off x="1912679" y="5398317"/>
                <a:ext cx="151379" cy="7272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59708D1F-D1F1-47BE-9FAD-12547AFA42DF}"/>
                  </a:ext>
                </a:extLst>
              </p:cNvPr>
              <p:cNvCxnSpPr>
                <a:cxnSpLocks/>
                <a:endCxn id="83" idx="2"/>
              </p:cNvCxnSpPr>
              <p:nvPr/>
            </p:nvCxnSpPr>
            <p:spPr>
              <a:xfrm rot="5400000" flipV="1">
                <a:off x="1359662" y="4881663"/>
                <a:ext cx="712937" cy="393098"/>
              </a:xfrm>
              <a:prstGeom prst="bentConnector2">
                <a:avLst/>
              </a:prstGeom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3A95668-D772-46E6-B00E-002447F2228F}"/>
                </a:ext>
              </a:extLst>
            </p:cNvPr>
            <p:cNvGrpSpPr/>
            <p:nvPr/>
          </p:nvGrpSpPr>
          <p:grpSpPr>
            <a:xfrm rot="5400000" flipV="1">
              <a:off x="13776558" y="7166439"/>
              <a:ext cx="873888" cy="2544443"/>
              <a:chOff x="1519582" y="4721743"/>
              <a:chExt cx="544476" cy="749299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18051BE-1E5F-436C-B1D5-031506E7863E}"/>
                  </a:ext>
                </a:extLst>
              </p:cNvPr>
              <p:cNvSpPr/>
              <p:nvPr/>
            </p:nvSpPr>
            <p:spPr>
              <a:xfrm>
                <a:off x="1912679" y="5398317"/>
                <a:ext cx="151379" cy="7272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Connector: Elbow 81">
                <a:extLst>
                  <a:ext uri="{FF2B5EF4-FFF2-40B4-BE49-F238E27FC236}">
                    <a16:creationId xmlns:a16="http://schemas.microsoft.com/office/drawing/2014/main" id="{9243C2AB-26C5-41C1-AE95-16BED4F0C0A0}"/>
                  </a:ext>
                </a:extLst>
              </p:cNvPr>
              <p:cNvCxnSpPr>
                <a:cxnSpLocks/>
                <a:endCxn id="81" idx="2"/>
              </p:cNvCxnSpPr>
              <p:nvPr/>
            </p:nvCxnSpPr>
            <p:spPr>
              <a:xfrm rot="5400000" flipV="1">
                <a:off x="1359662" y="4881663"/>
                <a:ext cx="712937" cy="393098"/>
              </a:xfrm>
              <a:prstGeom prst="bentConnector2">
                <a:avLst/>
              </a:prstGeom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0F2E5D3-9DB6-45C3-B810-CD47EDA7C8B9}"/>
                </a:ext>
              </a:extLst>
            </p:cNvPr>
            <p:cNvGrpSpPr/>
            <p:nvPr/>
          </p:nvGrpSpPr>
          <p:grpSpPr>
            <a:xfrm rot="10800000" flipH="1" flipV="1">
              <a:off x="10751003" y="10599140"/>
              <a:ext cx="2398626" cy="635307"/>
              <a:chOff x="1519581" y="4721743"/>
              <a:chExt cx="544477" cy="749299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97C8C4C-DB05-4728-B6FF-9A9E9B66908C}"/>
                  </a:ext>
                </a:extLst>
              </p:cNvPr>
              <p:cNvSpPr/>
              <p:nvPr/>
            </p:nvSpPr>
            <p:spPr>
              <a:xfrm>
                <a:off x="2009806" y="5217678"/>
                <a:ext cx="54252" cy="253364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Connector: Elbow 79">
                <a:extLst>
                  <a:ext uri="{FF2B5EF4-FFF2-40B4-BE49-F238E27FC236}">
                    <a16:creationId xmlns:a16="http://schemas.microsoft.com/office/drawing/2014/main" id="{CD5FCF4F-AA7C-4B8F-9B2F-3D92671213A2}"/>
                  </a:ext>
                </a:extLst>
              </p:cNvPr>
              <p:cNvCxnSpPr>
                <a:cxnSpLocks/>
                <a:endCxn id="79" idx="2"/>
              </p:cNvCxnSpPr>
              <p:nvPr/>
            </p:nvCxnSpPr>
            <p:spPr>
              <a:xfrm rot="10800000" flipH="1" flipV="1">
                <a:off x="1519581" y="4721743"/>
                <a:ext cx="490225" cy="622618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9EC9968-A1E2-441A-A888-346A4A6105A7}"/>
                </a:ext>
              </a:extLst>
            </p:cNvPr>
            <p:cNvGrpSpPr/>
            <p:nvPr/>
          </p:nvGrpSpPr>
          <p:grpSpPr>
            <a:xfrm rot="5400000" flipH="1">
              <a:off x="5204901" y="7787660"/>
              <a:ext cx="859767" cy="2331292"/>
              <a:chOff x="1519582" y="4721743"/>
              <a:chExt cx="544476" cy="749299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14B9836-737B-45AA-9C47-8F85D7FFFED8}"/>
                  </a:ext>
                </a:extLst>
              </p:cNvPr>
              <p:cNvSpPr/>
              <p:nvPr/>
            </p:nvSpPr>
            <p:spPr>
              <a:xfrm>
                <a:off x="1912679" y="5398317"/>
                <a:ext cx="151379" cy="7272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5D5FE04A-172D-4A4C-A8AA-F249DB444CE5}"/>
                  </a:ext>
                </a:extLst>
              </p:cNvPr>
              <p:cNvCxnSpPr>
                <a:cxnSpLocks/>
                <a:endCxn id="77" idx="2"/>
              </p:cNvCxnSpPr>
              <p:nvPr/>
            </p:nvCxnSpPr>
            <p:spPr>
              <a:xfrm rot="5400000" flipV="1">
                <a:off x="1359662" y="4881663"/>
                <a:ext cx="712937" cy="393098"/>
              </a:xfrm>
              <a:prstGeom prst="bentConnector2">
                <a:avLst/>
              </a:prstGeom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DB66746-8AB1-424E-82D2-B510FBE32A98}"/>
                </a:ext>
              </a:extLst>
            </p:cNvPr>
            <p:cNvGrpSpPr/>
            <p:nvPr/>
          </p:nvGrpSpPr>
          <p:grpSpPr>
            <a:xfrm rot="10800000">
              <a:off x="5109818" y="3414379"/>
              <a:ext cx="2877490" cy="786567"/>
              <a:chOff x="1519581" y="4721741"/>
              <a:chExt cx="544478" cy="749308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33C06C2-F4D3-471E-AD17-327C851599F7}"/>
                  </a:ext>
                </a:extLst>
              </p:cNvPr>
              <p:cNvSpPr/>
              <p:nvPr/>
            </p:nvSpPr>
            <p:spPr>
              <a:xfrm>
                <a:off x="2014590" y="5248376"/>
                <a:ext cx="49469" cy="22267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EEE81E11-3827-44C3-9A16-D07EDE3416FE}"/>
                  </a:ext>
                </a:extLst>
              </p:cNvPr>
              <p:cNvCxnSpPr>
                <a:cxnSpLocks/>
                <a:endCxn id="75" idx="2"/>
              </p:cNvCxnSpPr>
              <p:nvPr/>
            </p:nvCxnSpPr>
            <p:spPr>
              <a:xfrm>
                <a:off x="1519581" y="4721741"/>
                <a:ext cx="495009" cy="637972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2760EA4-DB9B-4806-A3B2-010F8730A701}"/>
                </a:ext>
              </a:extLst>
            </p:cNvPr>
            <p:cNvGrpSpPr/>
            <p:nvPr/>
          </p:nvGrpSpPr>
          <p:grpSpPr>
            <a:xfrm rot="5400000">
              <a:off x="4869720" y="4589638"/>
              <a:ext cx="895361" cy="2331292"/>
              <a:chOff x="1519582" y="4721743"/>
              <a:chExt cx="544476" cy="749299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8E54F433-45B0-4FB3-9589-46CC0600674E}"/>
                  </a:ext>
                </a:extLst>
              </p:cNvPr>
              <p:cNvSpPr/>
              <p:nvPr/>
            </p:nvSpPr>
            <p:spPr>
              <a:xfrm>
                <a:off x="1912679" y="5398317"/>
                <a:ext cx="151379" cy="7272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89BDDF4A-0F80-4354-9882-78AEDDE429AD}"/>
                  </a:ext>
                </a:extLst>
              </p:cNvPr>
              <p:cNvCxnSpPr>
                <a:cxnSpLocks/>
                <a:endCxn id="73" idx="2"/>
              </p:cNvCxnSpPr>
              <p:nvPr/>
            </p:nvCxnSpPr>
            <p:spPr>
              <a:xfrm rot="5400000" flipV="1">
                <a:off x="1359662" y="4881663"/>
                <a:ext cx="712937" cy="393098"/>
              </a:xfrm>
              <a:prstGeom prst="bentConnector2">
                <a:avLst/>
              </a:prstGeom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6C01B00-6099-49A3-B1FE-92D1401CD684}"/>
                </a:ext>
              </a:extLst>
            </p:cNvPr>
            <p:cNvGrpSpPr/>
            <p:nvPr/>
          </p:nvGrpSpPr>
          <p:grpSpPr>
            <a:xfrm flipH="1">
              <a:off x="6057752" y="10479240"/>
              <a:ext cx="2156197" cy="859768"/>
              <a:chOff x="1519581" y="4721744"/>
              <a:chExt cx="544476" cy="749302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40020F8-0354-4409-9774-AB07968E3681}"/>
                  </a:ext>
                </a:extLst>
              </p:cNvPr>
              <p:cNvSpPr/>
              <p:nvPr/>
            </p:nvSpPr>
            <p:spPr>
              <a:xfrm>
                <a:off x="2004299" y="5257353"/>
                <a:ext cx="59758" cy="21369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Connector: Elbow 71">
                <a:extLst>
                  <a:ext uri="{FF2B5EF4-FFF2-40B4-BE49-F238E27FC236}">
                    <a16:creationId xmlns:a16="http://schemas.microsoft.com/office/drawing/2014/main" id="{CC900E11-3B71-487D-9C80-6F55473CDCFF}"/>
                  </a:ext>
                </a:extLst>
              </p:cNvPr>
              <p:cNvCxnSpPr>
                <a:cxnSpLocks/>
                <a:endCxn id="71" idx="2"/>
              </p:cNvCxnSpPr>
              <p:nvPr/>
            </p:nvCxnSpPr>
            <p:spPr>
              <a:xfrm rot="10800000" flipH="1" flipV="1">
                <a:off x="1519581" y="4721744"/>
                <a:ext cx="484718" cy="642455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DF7BE43-B3F9-489C-9B70-CC09B85832D1}"/>
                </a:ext>
              </a:extLst>
            </p:cNvPr>
            <p:cNvSpPr txBox="1"/>
            <p:nvPr/>
          </p:nvSpPr>
          <p:spPr>
            <a:xfrm>
              <a:off x="13582783" y="4084897"/>
              <a:ext cx="3906571" cy="6609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ICT, Research &amp; Innovation</a:t>
              </a:r>
              <a:endParaRPr lang="en-US" sz="3600" dirty="0">
                <a:solidFill>
                  <a:srgbClr val="163057"/>
                </a:solidFill>
                <a:latin typeface="Avenir LT 45 Book"/>
                <a:cs typeface="Arial" panose="020B060402020202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557281-65F2-42C0-9DDF-B9E86C124A46}"/>
                </a:ext>
              </a:extLst>
            </p:cNvPr>
            <p:cNvSpPr txBox="1"/>
            <p:nvPr/>
          </p:nvSpPr>
          <p:spPr>
            <a:xfrm>
              <a:off x="15778214" y="6197050"/>
              <a:ext cx="4227095" cy="6609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3600" dirty="0">
                  <a:solidFill>
                    <a:srgbClr val="163057"/>
                  </a:solidFill>
                  <a:latin typeface="Avenir LT 45 Book"/>
                  <a:cs typeface="Arial" panose="020B0604020202020204" pitchFamily="34" charset="0"/>
                </a:rPr>
                <a:t>Professional Services</a:t>
              </a:r>
              <a:endParaRPr lang="en-US" sz="3600" dirty="0">
                <a:solidFill>
                  <a:srgbClr val="163057"/>
                </a:solidFill>
                <a:latin typeface="Avenir LT 45 Book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>
            <a:extLst>
              <a:ext uri="{FF2B5EF4-FFF2-40B4-BE49-F238E27FC236}">
                <a16:creationId xmlns:a16="http://schemas.microsoft.com/office/drawing/2014/main" id="{F4ACC37B-8416-4EC5-97DB-DDEF659F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618" y="-27509"/>
            <a:ext cx="21005800" cy="2286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Trebuchet MS" panose="020B0603020202020204" pitchFamily="34" charset="0"/>
              </a:rPr>
              <a:t>Growth Sectors</a:t>
            </a:r>
            <a:endParaRPr lang="en-CY" sz="6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68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7C0315D-B740-4DFC-AF98-C87EBB14D398}"/>
              </a:ext>
            </a:extLst>
          </p:cNvPr>
          <p:cNvSpPr/>
          <p:nvPr/>
        </p:nvSpPr>
        <p:spPr>
          <a:xfrm>
            <a:off x="461389" y="373810"/>
            <a:ext cx="20453130" cy="10307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sz="6000" dirty="0">
                <a:solidFill>
                  <a:schemeClr val="bg1"/>
                </a:solidFill>
                <a:latin typeface="Trebuchet MS" panose="020B0603020202020204" pitchFamily="34" charset="0"/>
                <a:cs typeface="Avenir LT 45 Book"/>
              </a:rPr>
              <a:t> </a:t>
            </a:r>
            <a:r>
              <a:rPr lang="en-GB" sz="6000" b="0" dirty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Key incentives for foreign companies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D0ED16-546A-401F-B5F4-D0339ACE1D1A}"/>
              </a:ext>
            </a:extLst>
          </p:cNvPr>
          <p:cNvGrpSpPr/>
          <p:nvPr/>
        </p:nvGrpSpPr>
        <p:grpSpPr>
          <a:xfrm>
            <a:off x="3053999" y="1856692"/>
            <a:ext cx="16360437" cy="9963945"/>
            <a:chOff x="276693" y="-61126"/>
            <a:chExt cx="11595370" cy="69511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89191E-853F-429E-BA84-C5931356F890}"/>
                </a:ext>
              </a:extLst>
            </p:cNvPr>
            <p:cNvGrpSpPr/>
            <p:nvPr/>
          </p:nvGrpSpPr>
          <p:grpSpPr>
            <a:xfrm>
              <a:off x="2045431" y="3353859"/>
              <a:ext cx="1066771" cy="1854827"/>
              <a:chOff x="1350296" y="3256935"/>
              <a:chExt cx="1066771" cy="185482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522A310-F67F-41FA-8C67-06B4B969B914}"/>
                  </a:ext>
                </a:extLst>
              </p:cNvPr>
              <p:cNvGrpSpPr/>
              <p:nvPr/>
            </p:nvGrpSpPr>
            <p:grpSpPr>
              <a:xfrm>
                <a:off x="1350296" y="3256935"/>
                <a:ext cx="1066771" cy="1068054"/>
                <a:chOff x="1350296" y="2894973"/>
                <a:chExt cx="1066771" cy="1068054"/>
              </a:xfrm>
              <a:solidFill>
                <a:srgbClr val="C3996B"/>
              </a:solidFill>
            </p:grpSpPr>
            <p:sp>
              <p:nvSpPr>
                <p:cNvPr id="29" name="Freeform 5">
                  <a:extLst>
                    <a:ext uri="{FF2B5EF4-FFF2-40B4-BE49-F238E27FC236}">
                      <a16:creationId xmlns:a16="http://schemas.microsoft.com/office/drawing/2014/main" id="{D4303751-6B11-4DE5-AA02-8283B6312A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3895" y="2894973"/>
                  <a:ext cx="533172" cy="534027"/>
                </a:xfrm>
                <a:custGeom>
                  <a:avLst/>
                  <a:gdLst>
                    <a:gd name="T0" fmla="*/ 0 w 3054"/>
                    <a:gd name="T1" fmla="*/ 0 h 3054"/>
                    <a:gd name="T2" fmla="*/ 3054 w 3054"/>
                    <a:gd name="T3" fmla="*/ 3054 h 3054"/>
                    <a:gd name="T4" fmla="*/ 2291 w 3054"/>
                    <a:gd name="T5" fmla="*/ 3054 h 3054"/>
                    <a:gd name="T6" fmla="*/ 0 w 3054"/>
                    <a:gd name="T7" fmla="*/ 763 h 3054"/>
                    <a:gd name="T8" fmla="*/ 0 w 3054"/>
                    <a:gd name="T9" fmla="*/ 0 h 3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54" h="3054">
                      <a:moveTo>
                        <a:pt x="0" y="0"/>
                      </a:moveTo>
                      <a:cubicBezTo>
                        <a:pt x="1687" y="0"/>
                        <a:pt x="3054" y="1367"/>
                        <a:pt x="3054" y="3054"/>
                      </a:cubicBezTo>
                      <a:lnTo>
                        <a:pt x="2291" y="3054"/>
                      </a:lnTo>
                      <a:cubicBezTo>
                        <a:pt x="2291" y="1789"/>
                        <a:pt x="1265" y="763"/>
                        <a:pt x="0" y="76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/>
                </a:p>
              </p:txBody>
            </p:sp>
            <p:sp>
              <p:nvSpPr>
                <p:cNvPr id="31" name="Freeform 7">
                  <a:extLst>
                    <a:ext uri="{FF2B5EF4-FFF2-40B4-BE49-F238E27FC236}">
                      <a16:creationId xmlns:a16="http://schemas.microsoft.com/office/drawing/2014/main" id="{62785338-4A56-4DD6-9439-A6CCC45816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0296" y="3429000"/>
                  <a:ext cx="533599" cy="534027"/>
                </a:xfrm>
                <a:custGeom>
                  <a:avLst/>
                  <a:gdLst>
                    <a:gd name="T0" fmla="*/ 3055 w 3055"/>
                    <a:gd name="T1" fmla="*/ 3055 h 3055"/>
                    <a:gd name="T2" fmla="*/ 0 w 3055"/>
                    <a:gd name="T3" fmla="*/ 0 h 3055"/>
                    <a:gd name="T4" fmla="*/ 764 w 3055"/>
                    <a:gd name="T5" fmla="*/ 0 h 3055"/>
                    <a:gd name="T6" fmla="*/ 3055 w 3055"/>
                    <a:gd name="T7" fmla="*/ 2291 h 3055"/>
                    <a:gd name="T8" fmla="*/ 3055 w 3055"/>
                    <a:gd name="T9" fmla="*/ 3055 h 3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55" h="3055">
                      <a:moveTo>
                        <a:pt x="3055" y="3055"/>
                      </a:moveTo>
                      <a:cubicBezTo>
                        <a:pt x="1368" y="3055"/>
                        <a:pt x="0" y="1687"/>
                        <a:pt x="0" y="0"/>
                      </a:cubicBezTo>
                      <a:lnTo>
                        <a:pt x="764" y="0"/>
                      </a:lnTo>
                      <a:cubicBezTo>
                        <a:pt x="764" y="1266"/>
                        <a:pt x="1789" y="2291"/>
                        <a:pt x="3055" y="2291"/>
                      </a:cubicBezTo>
                      <a:lnTo>
                        <a:pt x="3055" y="305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/>
                </a:p>
              </p:txBody>
            </p: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F28186E-5DD9-44C3-B275-612132337A93}"/>
                  </a:ext>
                </a:extLst>
              </p:cNvPr>
              <p:cNvSpPr/>
              <p:nvPr/>
            </p:nvSpPr>
            <p:spPr>
              <a:xfrm>
                <a:off x="1632928" y="3540136"/>
                <a:ext cx="501650" cy="501650"/>
              </a:xfrm>
              <a:prstGeom prst="ellipse">
                <a:avLst/>
              </a:prstGeom>
              <a:noFill/>
              <a:ln w="28575">
                <a:solidFill>
                  <a:srgbClr val="C3996B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6AC307D-42CB-4D9D-8814-CA13D00F355C}"/>
                  </a:ext>
                </a:extLst>
              </p:cNvPr>
              <p:cNvSpPr/>
              <p:nvPr/>
            </p:nvSpPr>
            <p:spPr>
              <a:xfrm>
                <a:off x="1744195" y="3651262"/>
                <a:ext cx="279400" cy="279400"/>
              </a:xfrm>
              <a:prstGeom prst="ellipse">
                <a:avLst/>
              </a:prstGeom>
              <a:solidFill>
                <a:srgbClr val="C399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70E76C77-26F6-4759-8F6B-4EAB7C66EF1A}"/>
                  </a:ext>
                </a:extLst>
              </p:cNvPr>
              <p:cNvCxnSpPr>
                <a:stCxn id="61" idx="4"/>
              </p:cNvCxnSpPr>
              <p:nvPr/>
            </p:nvCxnSpPr>
            <p:spPr>
              <a:xfrm>
                <a:off x="1883895" y="3930662"/>
                <a:ext cx="0" cy="1181100"/>
              </a:xfrm>
              <a:prstGeom prst="line">
                <a:avLst/>
              </a:prstGeom>
              <a:ln w="28575" cap="rnd">
                <a:solidFill>
                  <a:srgbClr val="C3996B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71335D-B00D-4BF2-A65C-7B7D8E631A2E}"/>
                </a:ext>
              </a:extLst>
            </p:cNvPr>
            <p:cNvGrpSpPr/>
            <p:nvPr/>
          </p:nvGrpSpPr>
          <p:grpSpPr>
            <a:xfrm>
              <a:off x="5572309" y="2560683"/>
              <a:ext cx="1066771" cy="1854827"/>
              <a:chOff x="4060722" y="2470162"/>
              <a:chExt cx="1066771" cy="185482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C62BE4F-B196-45AF-B98C-91E3F80E38F9}"/>
                  </a:ext>
                </a:extLst>
              </p:cNvPr>
              <p:cNvGrpSpPr/>
              <p:nvPr/>
            </p:nvGrpSpPr>
            <p:grpSpPr>
              <a:xfrm>
                <a:off x="4060722" y="3256935"/>
                <a:ext cx="1066771" cy="1068054"/>
                <a:chOff x="4060722" y="2894973"/>
                <a:chExt cx="1066771" cy="1068054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46" name="Freeform 5">
                  <a:extLst>
                    <a:ext uri="{FF2B5EF4-FFF2-40B4-BE49-F238E27FC236}">
                      <a16:creationId xmlns:a16="http://schemas.microsoft.com/office/drawing/2014/main" id="{CAB65D93-AE28-4AE0-B90E-94ECFC588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4321" y="2894973"/>
                  <a:ext cx="533172" cy="534027"/>
                </a:xfrm>
                <a:custGeom>
                  <a:avLst/>
                  <a:gdLst>
                    <a:gd name="T0" fmla="*/ 0 w 3054"/>
                    <a:gd name="T1" fmla="*/ 0 h 3054"/>
                    <a:gd name="T2" fmla="*/ 3054 w 3054"/>
                    <a:gd name="T3" fmla="*/ 3054 h 3054"/>
                    <a:gd name="T4" fmla="*/ 2291 w 3054"/>
                    <a:gd name="T5" fmla="*/ 3054 h 3054"/>
                    <a:gd name="T6" fmla="*/ 0 w 3054"/>
                    <a:gd name="T7" fmla="*/ 763 h 3054"/>
                    <a:gd name="T8" fmla="*/ 0 w 3054"/>
                    <a:gd name="T9" fmla="*/ 0 h 3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54" h="3054">
                      <a:moveTo>
                        <a:pt x="0" y="0"/>
                      </a:moveTo>
                      <a:cubicBezTo>
                        <a:pt x="1687" y="0"/>
                        <a:pt x="3054" y="1367"/>
                        <a:pt x="3054" y="3054"/>
                      </a:cubicBezTo>
                      <a:lnTo>
                        <a:pt x="2291" y="3054"/>
                      </a:lnTo>
                      <a:cubicBezTo>
                        <a:pt x="2291" y="1789"/>
                        <a:pt x="1265" y="763"/>
                        <a:pt x="0" y="76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/>
                </a:p>
              </p:txBody>
            </p:sp>
            <p:sp>
              <p:nvSpPr>
                <p:cNvPr id="48" name="Freeform 7">
                  <a:extLst>
                    <a:ext uri="{FF2B5EF4-FFF2-40B4-BE49-F238E27FC236}">
                      <a16:creationId xmlns:a16="http://schemas.microsoft.com/office/drawing/2014/main" id="{DCBDA598-A066-4C1E-B960-EA50156DB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722" y="3429000"/>
                  <a:ext cx="533599" cy="534027"/>
                </a:xfrm>
                <a:custGeom>
                  <a:avLst/>
                  <a:gdLst>
                    <a:gd name="T0" fmla="*/ 3055 w 3055"/>
                    <a:gd name="T1" fmla="*/ 3055 h 3055"/>
                    <a:gd name="T2" fmla="*/ 0 w 3055"/>
                    <a:gd name="T3" fmla="*/ 0 h 3055"/>
                    <a:gd name="T4" fmla="*/ 764 w 3055"/>
                    <a:gd name="T5" fmla="*/ 0 h 3055"/>
                    <a:gd name="T6" fmla="*/ 3055 w 3055"/>
                    <a:gd name="T7" fmla="*/ 2291 h 3055"/>
                    <a:gd name="T8" fmla="*/ 3055 w 3055"/>
                    <a:gd name="T9" fmla="*/ 3055 h 3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55" h="3055">
                      <a:moveTo>
                        <a:pt x="3055" y="3055"/>
                      </a:moveTo>
                      <a:cubicBezTo>
                        <a:pt x="1368" y="3055"/>
                        <a:pt x="0" y="1687"/>
                        <a:pt x="0" y="0"/>
                      </a:cubicBezTo>
                      <a:lnTo>
                        <a:pt x="764" y="0"/>
                      </a:lnTo>
                      <a:cubicBezTo>
                        <a:pt x="764" y="1266"/>
                        <a:pt x="1789" y="2291"/>
                        <a:pt x="3055" y="2291"/>
                      </a:cubicBezTo>
                      <a:lnTo>
                        <a:pt x="3055" y="305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/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A56EF23-E897-4D06-8649-1DD2C91FB024}"/>
                  </a:ext>
                </a:extLst>
              </p:cNvPr>
              <p:cNvSpPr/>
              <p:nvPr/>
            </p:nvSpPr>
            <p:spPr>
              <a:xfrm>
                <a:off x="4343638" y="3540137"/>
                <a:ext cx="501650" cy="501650"/>
              </a:xfrm>
              <a:prstGeom prst="ellipse">
                <a:avLst/>
              </a:prstGeom>
              <a:noFill/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E7B91B5-3765-4603-B142-E7FABFA75327}"/>
                  </a:ext>
                </a:extLst>
              </p:cNvPr>
              <p:cNvSpPr/>
              <p:nvPr/>
            </p:nvSpPr>
            <p:spPr>
              <a:xfrm>
                <a:off x="4454479" y="3651262"/>
                <a:ext cx="279400" cy="279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92B1FC5-178F-49F4-A469-F51585BBF398}"/>
                  </a:ext>
                </a:extLst>
              </p:cNvPr>
              <p:cNvCxnSpPr>
                <a:cxnSpLocks/>
                <a:endCxn id="62" idx="0"/>
              </p:cNvCxnSpPr>
              <p:nvPr/>
            </p:nvCxnSpPr>
            <p:spPr>
              <a:xfrm flipH="1">
                <a:off x="4594179" y="2470162"/>
                <a:ext cx="142" cy="118110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  <a:headEnd type="oval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C5B4E5-9A07-47EA-AB3E-4808066DBF78}"/>
                </a:ext>
              </a:extLst>
            </p:cNvPr>
            <p:cNvSpPr txBox="1"/>
            <p:nvPr/>
          </p:nvSpPr>
          <p:spPr>
            <a:xfrm>
              <a:off x="276693" y="5386997"/>
              <a:ext cx="4604390" cy="1502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Attractive IP Regime</a:t>
              </a:r>
            </a:p>
            <a:p>
              <a:pPr algn="ctr"/>
              <a:r>
                <a:rPr lang="en-GB" sz="3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 and Income tax exemptions up to 50% on remuneration</a:t>
              </a:r>
            </a:p>
            <a:p>
              <a:pPr algn="ctr"/>
              <a:endParaRPr lang="en-US" sz="3200" i="1" dirty="0">
                <a:solidFill>
                  <a:srgbClr val="002060"/>
                </a:solidFill>
                <a:latin typeface="Avenir LT 45 Book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5225A10-409B-49BC-A81D-24C8B8655FE1}"/>
                </a:ext>
              </a:extLst>
            </p:cNvPr>
            <p:cNvSpPr txBox="1"/>
            <p:nvPr/>
          </p:nvSpPr>
          <p:spPr>
            <a:xfrm>
              <a:off x="4079341" y="-61126"/>
              <a:ext cx="4332251" cy="2555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400" dirty="0">
                  <a:solidFill>
                    <a:srgbClr val="002060"/>
                  </a:solidFill>
                  <a:latin typeface="Avenir LT 45 Book"/>
                </a:rPr>
                <a:t>Fast Track Business</a:t>
              </a:r>
            </a:p>
            <a:p>
              <a:pPr algn="ctr"/>
              <a:r>
                <a:rPr lang="en-GB" sz="4400" dirty="0">
                  <a:solidFill>
                    <a:srgbClr val="002060"/>
                  </a:solidFill>
                  <a:latin typeface="Avenir LT 45 Book"/>
                </a:rPr>
                <a:t>Activation Mechanism</a:t>
              </a:r>
            </a:p>
            <a:p>
              <a:pPr algn="ctr"/>
              <a:r>
                <a:rPr lang="en-GB" sz="2800" i="1" dirty="0">
                  <a:solidFill>
                    <a:srgbClr val="002060"/>
                  </a:solidFill>
                  <a:latin typeface="Avenir LT 45 Book"/>
                </a:rPr>
                <a:t>(September 2020)</a:t>
              </a:r>
            </a:p>
            <a:p>
              <a:pPr algn="ctr"/>
              <a:endParaRPr lang="en-GB" sz="4400" dirty="0">
                <a:solidFill>
                  <a:srgbClr val="002060"/>
                </a:solidFill>
                <a:latin typeface="Avenir LT 45 Book"/>
              </a:endParaRPr>
            </a:p>
            <a:p>
              <a:pPr algn="ctr"/>
              <a:r>
                <a:rPr lang="en-GB" sz="4400" dirty="0">
                  <a:solidFill>
                    <a:srgbClr val="002060"/>
                  </a:solidFill>
                  <a:latin typeface="Avenir LT 45 Book"/>
                </a:rPr>
                <a:t>Business Facilitation Unit</a:t>
              </a:r>
            </a:p>
            <a:p>
              <a:pPr algn="ctr"/>
              <a:r>
                <a:rPr lang="en-GB" sz="2800" i="1" dirty="0">
                  <a:solidFill>
                    <a:srgbClr val="002060"/>
                  </a:solidFill>
                  <a:latin typeface="Avenir LT 45 Book"/>
                </a:rPr>
                <a:t>(October 2021)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D89191E-853F-429E-BA84-C5931356F890}"/>
                </a:ext>
              </a:extLst>
            </p:cNvPr>
            <p:cNvGrpSpPr/>
            <p:nvPr/>
          </p:nvGrpSpPr>
          <p:grpSpPr>
            <a:xfrm>
              <a:off x="9383144" y="3361743"/>
              <a:ext cx="1066771" cy="1854827"/>
              <a:chOff x="1350296" y="3256935"/>
              <a:chExt cx="1066771" cy="185482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522A310-F67F-41FA-8C67-06B4B969B914}"/>
                  </a:ext>
                </a:extLst>
              </p:cNvPr>
              <p:cNvGrpSpPr/>
              <p:nvPr/>
            </p:nvGrpSpPr>
            <p:grpSpPr>
              <a:xfrm>
                <a:off x="1350296" y="3256935"/>
                <a:ext cx="1066771" cy="1068054"/>
                <a:chOff x="1350296" y="2894973"/>
                <a:chExt cx="1066771" cy="1068054"/>
              </a:xfrm>
              <a:solidFill>
                <a:srgbClr val="C3996B"/>
              </a:solidFill>
            </p:grpSpPr>
            <p:sp>
              <p:nvSpPr>
                <p:cNvPr id="27" name="Freeform 5">
                  <a:extLst>
                    <a:ext uri="{FF2B5EF4-FFF2-40B4-BE49-F238E27FC236}">
                      <a16:creationId xmlns:a16="http://schemas.microsoft.com/office/drawing/2014/main" id="{D4303751-6B11-4DE5-AA02-8283B6312A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3895" y="2894973"/>
                  <a:ext cx="533172" cy="534027"/>
                </a:xfrm>
                <a:custGeom>
                  <a:avLst/>
                  <a:gdLst>
                    <a:gd name="T0" fmla="*/ 0 w 3054"/>
                    <a:gd name="T1" fmla="*/ 0 h 3054"/>
                    <a:gd name="T2" fmla="*/ 3054 w 3054"/>
                    <a:gd name="T3" fmla="*/ 3054 h 3054"/>
                    <a:gd name="T4" fmla="*/ 2291 w 3054"/>
                    <a:gd name="T5" fmla="*/ 3054 h 3054"/>
                    <a:gd name="T6" fmla="*/ 0 w 3054"/>
                    <a:gd name="T7" fmla="*/ 763 h 3054"/>
                    <a:gd name="T8" fmla="*/ 0 w 3054"/>
                    <a:gd name="T9" fmla="*/ 0 h 3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54" h="3054">
                      <a:moveTo>
                        <a:pt x="0" y="0"/>
                      </a:moveTo>
                      <a:cubicBezTo>
                        <a:pt x="1687" y="0"/>
                        <a:pt x="3054" y="1367"/>
                        <a:pt x="3054" y="3054"/>
                      </a:cubicBezTo>
                      <a:lnTo>
                        <a:pt x="2291" y="3054"/>
                      </a:lnTo>
                      <a:cubicBezTo>
                        <a:pt x="2291" y="1789"/>
                        <a:pt x="1265" y="763"/>
                        <a:pt x="0" y="76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/>
                </a:p>
              </p:txBody>
            </p:sp>
            <p:sp>
              <p:nvSpPr>
                <p:cNvPr id="28" name="Freeform 7">
                  <a:extLst>
                    <a:ext uri="{FF2B5EF4-FFF2-40B4-BE49-F238E27FC236}">
                      <a16:creationId xmlns:a16="http://schemas.microsoft.com/office/drawing/2014/main" id="{62785338-4A56-4DD6-9439-A6CCC45816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0296" y="3429000"/>
                  <a:ext cx="533599" cy="534027"/>
                </a:xfrm>
                <a:custGeom>
                  <a:avLst/>
                  <a:gdLst>
                    <a:gd name="T0" fmla="*/ 3055 w 3055"/>
                    <a:gd name="T1" fmla="*/ 3055 h 3055"/>
                    <a:gd name="T2" fmla="*/ 0 w 3055"/>
                    <a:gd name="T3" fmla="*/ 0 h 3055"/>
                    <a:gd name="T4" fmla="*/ 764 w 3055"/>
                    <a:gd name="T5" fmla="*/ 0 h 3055"/>
                    <a:gd name="T6" fmla="*/ 3055 w 3055"/>
                    <a:gd name="T7" fmla="*/ 2291 h 3055"/>
                    <a:gd name="T8" fmla="*/ 3055 w 3055"/>
                    <a:gd name="T9" fmla="*/ 3055 h 3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55" h="3055">
                      <a:moveTo>
                        <a:pt x="3055" y="3055"/>
                      </a:moveTo>
                      <a:cubicBezTo>
                        <a:pt x="1368" y="3055"/>
                        <a:pt x="0" y="1687"/>
                        <a:pt x="0" y="0"/>
                      </a:cubicBezTo>
                      <a:lnTo>
                        <a:pt x="764" y="0"/>
                      </a:lnTo>
                      <a:cubicBezTo>
                        <a:pt x="764" y="1266"/>
                        <a:pt x="1789" y="2291"/>
                        <a:pt x="3055" y="2291"/>
                      </a:cubicBezTo>
                      <a:lnTo>
                        <a:pt x="3055" y="305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F28186E-5DD9-44C3-B275-612132337A93}"/>
                  </a:ext>
                </a:extLst>
              </p:cNvPr>
              <p:cNvSpPr/>
              <p:nvPr/>
            </p:nvSpPr>
            <p:spPr>
              <a:xfrm>
                <a:off x="1632928" y="3540136"/>
                <a:ext cx="501650" cy="501650"/>
              </a:xfrm>
              <a:prstGeom prst="ellipse">
                <a:avLst/>
              </a:prstGeom>
              <a:noFill/>
              <a:ln w="28575">
                <a:solidFill>
                  <a:srgbClr val="C3996B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6AC307D-42CB-4D9D-8814-CA13D00F355C}"/>
                  </a:ext>
                </a:extLst>
              </p:cNvPr>
              <p:cNvSpPr/>
              <p:nvPr/>
            </p:nvSpPr>
            <p:spPr>
              <a:xfrm>
                <a:off x="1744195" y="3651262"/>
                <a:ext cx="279400" cy="279400"/>
              </a:xfrm>
              <a:prstGeom prst="ellipse">
                <a:avLst/>
              </a:prstGeom>
              <a:solidFill>
                <a:srgbClr val="C399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0E76C77-26F6-4759-8F6B-4EAB7C66EF1A}"/>
                  </a:ext>
                </a:extLst>
              </p:cNvPr>
              <p:cNvCxnSpPr>
                <a:stCxn id="25" idx="4"/>
              </p:cNvCxnSpPr>
              <p:nvPr/>
            </p:nvCxnSpPr>
            <p:spPr>
              <a:xfrm>
                <a:off x="1883895" y="3930662"/>
                <a:ext cx="0" cy="1181100"/>
              </a:xfrm>
              <a:prstGeom prst="line">
                <a:avLst/>
              </a:prstGeom>
              <a:ln w="28575" cap="rnd">
                <a:solidFill>
                  <a:srgbClr val="C3996B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C5B4E5-9A07-47EA-AB3E-4808066DBF78}"/>
                </a:ext>
              </a:extLst>
            </p:cNvPr>
            <p:cNvSpPr txBox="1"/>
            <p:nvPr/>
          </p:nvSpPr>
          <p:spPr>
            <a:xfrm>
              <a:off x="7961137" y="5516828"/>
              <a:ext cx="3910926" cy="7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Relocation of employees from non-EU countries</a:t>
              </a:r>
              <a:endParaRPr lang="en-US" sz="3400" i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A393B9-C1B0-4F29-97A8-7F9475D129A8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33" name="Image" descr="Image">
              <a:extLst>
                <a:ext uri="{FF2B5EF4-FFF2-40B4-BE49-F238E27FC236}">
                  <a16:creationId xmlns:a16="http://schemas.microsoft.com/office/drawing/2014/main" id="{1ACF37F2-6DBC-4555-8E9A-34D09FCFE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" name="ΥΠΟΥΡΓΕΙΟ ΟΙΚΟΝΟΜΙΚΩΝ">
              <a:extLst>
                <a:ext uri="{FF2B5EF4-FFF2-40B4-BE49-F238E27FC236}">
                  <a16:creationId xmlns:a16="http://schemas.microsoft.com/office/drawing/2014/main" id="{1E1169E5-8842-427E-9EE1-A2B627E71600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35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B5820641-33A5-41D4-B86B-62DA3F5C8EA3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89592" y="1503574"/>
            <a:ext cx="9265268" cy="103726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83544" y="5096642"/>
            <a:ext cx="12031536" cy="1761358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15404" marR="6162">
              <a:lnSpc>
                <a:spcPct val="150000"/>
              </a:lnSpc>
              <a:spcBef>
                <a:spcPts val="80"/>
              </a:spcBef>
            </a:pPr>
            <a:r>
              <a:rPr lang="en-US" sz="4000" b="0" spc="110" dirty="0">
                <a:solidFill>
                  <a:srgbClr val="6A6A6A"/>
                </a:solidFill>
                <a:latin typeface="Avenir LT 45 Book" panose="02000503020000020003"/>
                <a:cs typeface="Arial"/>
              </a:rPr>
              <a:t>Transformation of the Fast Track Business Activation Mechanism into a  </a:t>
            </a:r>
            <a:r>
              <a:rPr lang="en-US" sz="4000" spc="110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Business </a:t>
            </a:r>
            <a:r>
              <a:rPr sz="4000" spc="-12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Fac</a:t>
            </a:r>
            <a:r>
              <a:rPr sz="4000" spc="30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ili</a:t>
            </a:r>
            <a:r>
              <a:rPr sz="4000" spc="24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t</a:t>
            </a:r>
            <a:r>
              <a:rPr sz="4000" spc="-12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a</a:t>
            </a:r>
            <a:r>
              <a:rPr sz="4000" spc="24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t</a:t>
            </a:r>
            <a:r>
              <a:rPr sz="4000" spc="-50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i</a:t>
            </a:r>
            <a:r>
              <a:rPr sz="4000" spc="-12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o</a:t>
            </a:r>
            <a:r>
              <a:rPr sz="4000" spc="6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n</a:t>
            </a:r>
            <a:r>
              <a:rPr sz="4000" spc="-224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 </a:t>
            </a:r>
            <a:r>
              <a:rPr sz="4000" spc="-30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U</a:t>
            </a:r>
            <a:r>
              <a:rPr sz="4000" spc="-12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n</a:t>
            </a:r>
            <a:r>
              <a:rPr sz="4000" spc="30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i</a:t>
            </a:r>
            <a:r>
              <a:rPr sz="4000" spc="-6" dirty="0">
                <a:solidFill>
                  <a:schemeClr val="accent1">
                    <a:lumMod val="50000"/>
                  </a:schemeClr>
                </a:solidFill>
                <a:latin typeface="Avenir LT 45 Book" panose="02000503020000020003"/>
                <a:cs typeface="Arial"/>
              </a:rPr>
              <a:t>t</a:t>
            </a:r>
            <a:endParaRPr sz="4000" dirty="0">
              <a:solidFill>
                <a:schemeClr val="accent1">
                  <a:lumMod val="50000"/>
                </a:schemeClr>
              </a:solidFill>
              <a:latin typeface="Avenir LT 45 Book" panose="02000503020000020003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2491" y="3590409"/>
            <a:ext cx="13013642" cy="1641093"/>
          </a:xfrm>
          <a:prstGeom prst="rect">
            <a:avLst/>
          </a:prstGeom>
        </p:spPr>
        <p:txBody>
          <a:bodyPr vert="horz" wrap="square" lIns="0" tIns="12322" rIns="0" bIns="0" rtlCol="0">
            <a:spAutoFit/>
          </a:bodyPr>
          <a:lstStyle/>
          <a:p>
            <a:pPr marL="1313068" marR="6162" indent="-1298436">
              <a:lnSpc>
                <a:spcPct val="100200"/>
              </a:lnSpc>
              <a:spcBef>
                <a:spcPts val="98"/>
              </a:spcBef>
              <a:spcAft>
                <a:spcPts val="600"/>
              </a:spcAft>
              <a:tabLst>
                <a:tab pos="1313068" algn="l"/>
              </a:tabLst>
            </a:pPr>
            <a:r>
              <a:rPr lang="en-GB" sz="6000" b="0" dirty="0">
                <a:solidFill>
                  <a:srgbClr val="246375"/>
                </a:solidFill>
                <a:latin typeface="Trebuchet MS" panose="020B0603020202020204" pitchFamily="34" charset="0"/>
                <a:cs typeface="Arial"/>
              </a:rPr>
              <a:t>Business </a:t>
            </a:r>
            <a:r>
              <a:rPr lang="en-GB" sz="6000" b="0" spc="6" dirty="0">
                <a:solidFill>
                  <a:srgbClr val="246375"/>
                </a:solidFill>
                <a:latin typeface="Trebuchet MS" panose="020B0603020202020204" pitchFamily="34" charset="0"/>
                <a:cs typeface="Arial"/>
              </a:rPr>
              <a:t> </a:t>
            </a:r>
            <a:r>
              <a:rPr lang="en-GB" sz="6000" b="0" spc="-6" dirty="0">
                <a:solidFill>
                  <a:srgbClr val="246375"/>
                </a:solidFill>
                <a:latin typeface="Trebuchet MS" panose="020B0603020202020204" pitchFamily="34" charset="0"/>
                <a:cs typeface="Arial"/>
              </a:rPr>
              <a:t>Facilitation</a:t>
            </a:r>
            <a:r>
              <a:rPr lang="en-GB" sz="6000" b="0" spc="36" dirty="0">
                <a:solidFill>
                  <a:srgbClr val="246375"/>
                </a:solidFill>
                <a:latin typeface="Trebuchet MS" panose="020B0603020202020204" pitchFamily="34" charset="0"/>
                <a:cs typeface="Arial"/>
              </a:rPr>
              <a:t> </a:t>
            </a:r>
            <a:r>
              <a:rPr lang="en-GB" sz="6000" b="0" spc="-6" dirty="0">
                <a:solidFill>
                  <a:srgbClr val="246375"/>
                </a:solidFill>
                <a:latin typeface="Trebuchet MS" panose="020B0603020202020204" pitchFamily="34" charset="0"/>
                <a:cs typeface="Arial"/>
              </a:rPr>
              <a:t>Unit</a:t>
            </a:r>
          </a:p>
          <a:p>
            <a:pPr marL="1313068" marR="6162" indent="-1298436">
              <a:lnSpc>
                <a:spcPct val="100200"/>
              </a:lnSpc>
              <a:spcBef>
                <a:spcPts val="98"/>
              </a:spcBef>
              <a:tabLst>
                <a:tab pos="1313068" algn="l"/>
              </a:tabLst>
            </a:pPr>
            <a:endParaRPr sz="4000" b="0" dirty="0"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964A4-0BA7-4096-83DA-74738CE691A4}"/>
              </a:ext>
            </a:extLst>
          </p:cNvPr>
          <p:cNvSpPr txBox="1"/>
          <p:nvPr/>
        </p:nvSpPr>
        <p:spPr>
          <a:xfrm>
            <a:off x="7817224" y="12299738"/>
            <a:ext cx="12263716" cy="477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INTERIOR</a:t>
            </a:r>
          </a:p>
        </p:txBody>
      </p:sp>
      <p:sp>
        <p:nvSpPr>
          <p:cNvPr id="7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423FF8AA-D169-4925-BCEF-7D0B7D5FDD07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D7FDD9C-B7A5-491F-8DCA-017B6603AA94}"/>
              </a:ext>
            </a:extLst>
          </p:cNvPr>
          <p:cNvSpPr/>
          <p:nvPr/>
        </p:nvSpPr>
        <p:spPr>
          <a:xfrm>
            <a:off x="12187215" y="3852119"/>
            <a:ext cx="2945734" cy="2074046"/>
          </a:xfrm>
          <a:custGeom>
            <a:avLst/>
            <a:gdLst>
              <a:gd name="connsiteX0" fmla="*/ 2537 w 1472867"/>
              <a:gd name="connsiteY0" fmla="*/ 0 h 1037023"/>
              <a:gd name="connsiteX1" fmla="*/ 1472867 w 1472867"/>
              <a:gd name="connsiteY1" fmla="*/ 848896 h 1037023"/>
              <a:gd name="connsiteX2" fmla="*/ 1470551 w 1472867"/>
              <a:gd name="connsiteY2" fmla="*/ 850233 h 1037023"/>
              <a:gd name="connsiteX3" fmla="*/ 1467118 w 1472867"/>
              <a:gd name="connsiteY3" fmla="*/ 848504 h 1037023"/>
              <a:gd name="connsiteX4" fmla="*/ 1142347 w 1472867"/>
              <a:gd name="connsiteY4" fmla="*/ 1037023 h 1037023"/>
              <a:gd name="connsiteX5" fmla="*/ 3188 w 1472867"/>
              <a:gd name="connsiteY5" fmla="*/ 379329 h 1037023"/>
              <a:gd name="connsiteX6" fmla="*/ 4417 w 1472867"/>
              <a:gd name="connsiteY6" fmla="*/ 4553 h 1037023"/>
              <a:gd name="connsiteX7" fmla="*/ 0 w 1472867"/>
              <a:gd name="connsiteY7" fmla="*/ 1659 h 1037023"/>
              <a:gd name="connsiteX8" fmla="*/ 2537 w 1472867"/>
              <a:gd name="connsiteY8" fmla="*/ 0 h 103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867" h="1037023">
                <a:moveTo>
                  <a:pt x="2537" y="0"/>
                </a:moveTo>
                <a:lnTo>
                  <a:pt x="1472867" y="848896"/>
                </a:lnTo>
                <a:lnTo>
                  <a:pt x="1470551" y="850233"/>
                </a:lnTo>
                <a:lnTo>
                  <a:pt x="1467118" y="848504"/>
                </a:lnTo>
                <a:lnTo>
                  <a:pt x="1142347" y="1037023"/>
                </a:lnTo>
                <a:lnTo>
                  <a:pt x="3188" y="379329"/>
                </a:lnTo>
                <a:lnTo>
                  <a:pt x="4417" y="4553"/>
                </a:lnTo>
                <a:lnTo>
                  <a:pt x="0" y="1659"/>
                </a:lnTo>
                <a:lnTo>
                  <a:pt x="253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A39573D-6D4A-4F37-A07D-389FA75638A7}"/>
              </a:ext>
            </a:extLst>
          </p:cNvPr>
          <p:cNvSpPr/>
          <p:nvPr/>
        </p:nvSpPr>
        <p:spPr>
          <a:xfrm>
            <a:off x="9291641" y="3853958"/>
            <a:ext cx="2936518" cy="2071588"/>
          </a:xfrm>
          <a:custGeom>
            <a:avLst/>
            <a:gdLst>
              <a:gd name="connsiteX0" fmla="*/ 1467132 w 1468259"/>
              <a:gd name="connsiteY0" fmla="*/ 0 h 1035794"/>
              <a:gd name="connsiteX1" fmla="*/ 1468259 w 1468259"/>
              <a:gd name="connsiteY1" fmla="*/ 738 h 1035794"/>
              <a:gd name="connsiteX2" fmla="*/ 1465246 w 1468259"/>
              <a:gd name="connsiteY2" fmla="*/ 2708 h 1035794"/>
              <a:gd name="connsiteX3" fmla="*/ 1466837 w 1468259"/>
              <a:gd name="connsiteY3" fmla="*/ 379124 h 1035794"/>
              <a:gd name="connsiteX4" fmla="*/ 329452 w 1468259"/>
              <a:gd name="connsiteY4" fmla="*/ 1035794 h 1035794"/>
              <a:gd name="connsiteX5" fmla="*/ 5918 w 1468259"/>
              <a:gd name="connsiteY5" fmla="*/ 847583 h 1035794"/>
              <a:gd name="connsiteX6" fmla="*/ 3251 w 1468259"/>
              <a:gd name="connsiteY6" fmla="*/ 848929 h 1035794"/>
              <a:gd name="connsiteX7" fmla="*/ 0 w 1468259"/>
              <a:gd name="connsiteY7" fmla="*/ 847049 h 1035794"/>
              <a:gd name="connsiteX8" fmla="*/ 1467132 w 1468259"/>
              <a:gd name="connsiteY8" fmla="*/ 0 h 103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259" h="1035794">
                <a:moveTo>
                  <a:pt x="1467132" y="0"/>
                </a:moveTo>
                <a:lnTo>
                  <a:pt x="1468259" y="738"/>
                </a:lnTo>
                <a:lnTo>
                  <a:pt x="1465246" y="2708"/>
                </a:lnTo>
                <a:lnTo>
                  <a:pt x="1466837" y="379124"/>
                </a:lnTo>
                <a:lnTo>
                  <a:pt x="329452" y="1035794"/>
                </a:lnTo>
                <a:lnTo>
                  <a:pt x="5918" y="847583"/>
                </a:lnTo>
                <a:lnTo>
                  <a:pt x="3251" y="848929"/>
                </a:lnTo>
                <a:lnTo>
                  <a:pt x="0" y="847049"/>
                </a:lnTo>
                <a:lnTo>
                  <a:pt x="14671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94C4E68-80FB-4B4E-A58C-6B8969725E26}"/>
              </a:ext>
            </a:extLst>
          </p:cNvPr>
          <p:cNvSpPr/>
          <p:nvPr/>
        </p:nvSpPr>
        <p:spPr>
          <a:xfrm>
            <a:off x="9250694" y="5551816"/>
            <a:ext cx="662284" cy="3391476"/>
          </a:xfrm>
          <a:custGeom>
            <a:avLst/>
            <a:gdLst>
              <a:gd name="connsiteX0" fmla="*/ 3251 w 331142"/>
              <a:gd name="connsiteY0" fmla="*/ 0 h 1695738"/>
              <a:gd name="connsiteX1" fmla="*/ 327938 w 331142"/>
              <a:gd name="connsiteY1" fmla="*/ 187739 h 1695738"/>
              <a:gd name="connsiteX2" fmla="*/ 329452 w 331142"/>
              <a:gd name="connsiteY2" fmla="*/ 186865 h 1695738"/>
              <a:gd name="connsiteX3" fmla="*/ 331142 w 331142"/>
              <a:gd name="connsiteY3" fmla="*/ 187848 h 1695738"/>
              <a:gd name="connsiteX4" fmla="*/ 328183 w 331142"/>
              <a:gd name="connsiteY4" fmla="*/ 190833 h 1695738"/>
              <a:gd name="connsiteX5" fmla="*/ 328183 w 331142"/>
              <a:gd name="connsiteY5" fmla="*/ 1504798 h 1695738"/>
              <a:gd name="connsiteX6" fmla="*/ 2957 w 331142"/>
              <a:gd name="connsiteY6" fmla="*/ 1691147 h 1695738"/>
              <a:gd name="connsiteX7" fmla="*/ 2789 w 331142"/>
              <a:gd name="connsiteY7" fmla="*/ 1694130 h 1695738"/>
              <a:gd name="connsiteX8" fmla="*/ 0 w 331142"/>
              <a:gd name="connsiteY8" fmla="*/ 1695738 h 1695738"/>
              <a:gd name="connsiteX9" fmla="*/ 0 w 331142"/>
              <a:gd name="connsiteY9" fmla="*/ 1640 h 1695738"/>
              <a:gd name="connsiteX10" fmla="*/ 3251 w 331142"/>
              <a:gd name="connsiteY10" fmla="*/ 0 h 169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142" h="1695738">
                <a:moveTo>
                  <a:pt x="3251" y="0"/>
                </a:moveTo>
                <a:lnTo>
                  <a:pt x="327938" y="187739"/>
                </a:lnTo>
                <a:lnTo>
                  <a:pt x="329452" y="186865"/>
                </a:lnTo>
                <a:lnTo>
                  <a:pt x="331142" y="187848"/>
                </a:lnTo>
                <a:lnTo>
                  <a:pt x="328183" y="190833"/>
                </a:lnTo>
                <a:lnTo>
                  <a:pt x="328183" y="1504798"/>
                </a:lnTo>
                <a:lnTo>
                  <a:pt x="2957" y="1691147"/>
                </a:lnTo>
                <a:lnTo>
                  <a:pt x="2789" y="1694130"/>
                </a:lnTo>
                <a:lnTo>
                  <a:pt x="0" y="1695738"/>
                </a:lnTo>
                <a:lnTo>
                  <a:pt x="0" y="1640"/>
                </a:lnTo>
                <a:lnTo>
                  <a:pt x="32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ECF702C-3589-4A19-8542-E4857BAA0F78}"/>
              </a:ext>
            </a:extLst>
          </p:cNvPr>
          <p:cNvSpPr/>
          <p:nvPr/>
        </p:nvSpPr>
        <p:spPr>
          <a:xfrm>
            <a:off x="14469580" y="5552585"/>
            <a:ext cx="663728" cy="3390710"/>
          </a:xfrm>
          <a:custGeom>
            <a:avLst/>
            <a:gdLst>
              <a:gd name="connsiteX0" fmla="*/ 329367 w 331864"/>
              <a:gd name="connsiteY0" fmla="*/ 0 h 1695355"/>
              <a:gd name="connsiteX1" fmla="*/ 331864 w 331864"/>
              <a:gd name="connsiteY1" fmla="*/ 1257 h 1695355"/>
              <a:gd name="connsiteX2" fmla="*/ 331864 w 331864"/>
              <a:gd name="connsiteY2" fmla="*/ 1695355 h 1695355"/>
              <a:gd name="connsiteX3" fmla="*/ 328940 w 331864"/>
              <a:gd name="connsiteY3" fmla="*/ 1693673 h 1695355"/>
              <a:gd name="connsiteX4" fmla="*/ 328727 w 331864"/>
              <a:gd name="connsiteY4" fmla="*/ 1689840 h 1695355"/>
              <a:gd name="connsiteX5" fmla="*/ 2966 w 331864"/>
              <a:gd name="connsiteY5" fmla="*/ 1503593 h 1695355"/>
              <a:gd name="connsiteX6" fmla="*/ 2966 w 331864"/>
              <a:gd name="connsiteY6" fmla="*/ 190450 h 1695355"/>
              <a:gd name="connsiteX7" fmla="*/ 0 w 331864"/>
              <a:gd name="connsiteY7" fmla="*/ 187465 h 1695355"/>
              <a:gd name="connsiteX8" fmla="*/ 1163 w 331864"/>
              <a:gd name="connsiteY8" fmla="*/ 186790 h 1695355"/>
              <a:gd name="connsiteX9" fmla="*/ 3388 w 331864"/>
              <a:gd name="connsiteY9" fmla="*/ 188075 h 1695355"/>
              <a:gd name="connsiteX10" fmla="*/ 329367 w 331864"/>
              <a:gd name="connsiteY10" fmla="*/ 0 h 169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64" h="1695355">
                <a:moveTo>
                  <a:pt x="329367" y="0"/>
                </a:moveTo>
                <a:lnTo>
                  <a:pt x="331864" y="1257"/>
                </a:lnTo>
                <a:lnTo>
                  <a:pt x="331864" y="1695355"/>
                </a:lnTo>
                <a:lnTo>
                  <a:pt x="328940" y="1693673"/>
                </a:lnTo>
                <a:lnTo>
                  <a:pt x="328727" y="1689840"/>
                </a:lnTo>
                <a:lnTo>
                  <a:pt x="2966" y="1503593"/>
                </a:lnTo>
                <a:lnTo>
                  <a:pt x="2966" y="190450"/>
                </a:lnTo>
                <a:lnTo>
                  <a:pt x="0" y="187465"/>
                </a:lnTo>
                <a:lnTo>
                  <a:pt x="1163" y="186790"/>
                </a:lnTo>
                <a:lnTo>
                  <a:pt x="3388" y="188075"/>
                </a:lnTo>
                <a:lnTo>
                  <a:pt x="32936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2883349-9DD2-4C20-96BD-59D8005A610B}"/>
              </a:ext>
            </a:extLst>
          </p:cNvPr>
          <p:cNvSpPr/>
          <p:nvPr/>
        </p:nvSpPr>
        <p:spPr>
          <a:xfrm>
            <a:off x="12187108" y="8558562"/>
            <a:ext cx="2940660" cy="2084732"/>
          </a:xfrm>
          <a:custGeom>
            <a:avLst/>
            <a:gdLst>
              <a:gd name="connsiteX0" fmla="*/ 1143147 w 1470330"/>
              <a:gd name="connsiteY0" fmla="*/ 0 h 1042366"/>
              <a:gd name="connsiteX1" fmla="*/ 1144202 w 1470330"/>
              <a:gd name="connsiteY1" fmla="*/ 603 h 1042366"/>
              <a:gd name="connsiteX2" fmla="*/ 1144202 w 1470330"/>
              <a:gd name="connsiteY2" fmla="*/ 3172 h 1042366"/>
              <a:gd name="connsiteX3" fmla="*/ 1470176 w 1470330"/>
              <a:gd name="connsiteY3" fmla="*/ 190683 h 1042366"/>
              <a:gd name="connsiteX4" fmla="*/ 1470330 w 1470330"/>
              <a:gd name="connsiteY4" fmla="*/ 193471 h 1042366"/>
              <a:gd name="connsiteX5" fmla="*/ 0 w 1470330"/>
              <a:gd name="connsiteY5" fmla="*/ 1042366 h 1042366"/>
              <a:gd name="connsiteX6" fmla="*/ 1 w 1470330"/>
              <a:gd name="connsiteY6" fmla="*/ 1040570 h 1042366"/>
              <a:gd name="connsiteX7" fmla="*/ 1510 w 1470330"/>
              <a:gd name="connsiteY7" fmla="*/ 1041441 h 1042366"/>
              <a:gd name="connsiteX8" fmla="*/ 1755 w 1470330"/>
              <a:gd name="connsiteY8" fmla="*/ 662629 h 1042366"/>
              <a:gd name="connsiteX9" fmla="*/ 1556 w 1470330"/>
              <a:gd name="connsiteY9" fmla="*/ 662514 h 1042366"/>
              <a:gd name="connsiteX10" fmla="*/ 1142035 w 1470330"/>
              <a:gd name="connsiteY10" fmla="*/ 4059 h 1042366"/>
              <a:gd name="connsiteX11" fmla="*/ 1143147 w 1470330"/>
              <a:gd name="connsiteY11" fmla="*/ 0 h 104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70330" h="1042366">
                <a:moveTo>
                  <a:pt x="1143147" y="0"/>
                </a:moveTo>
                <a:lnTo>
                  <a:pt x="1144202" y="603"/>
                </a:lnTo>
                <a:lnTo>
                  <a:pt x="1144202" y="3172"/>
                </a:lnTo>
                <a:lnTo>
                  <a:pt x="1470176" y="190683"/>
                </a:lnTo>
                <a:lnTo>
                  <a:pt x="1470330" y="193471"/>
                </a:lnTo>
                <a:lnTo>
                  <a:pt x="0" y="1042366"/>
                </a:lnTo>
                <a:lnTo>
                  <a:pt x="1" y="1040570"/>
                </a:lnTo>
                <a:lnTo>
                  <a:pt x="1510" y="1041441"/>
                </a:lnTo>
                <a:lnTo>
                  <a:pt x="1755" y="662629"/>
                </a:lnTo>
                <a:lnTo>
                  <a:pt x="1556" y="662514"/>
                </a:lnTo>
                <a:lnTo>
                  <a:pt x="1142035" y="4059"/>
                </a:lnTo>
                <a:lnTo>
                  <a:pt x="11431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59C736A-D957-4CAF-B006-07873AD25384}"/>
              </a:ext>
            </a:extLst>
          </p:cNvPr>
          <p:cNvSpPr/>
          <p:nvPr/>
        </p:nvSpPr>
        <p:spPr>
          <a:xfrm>
            <a:off x="9255865" y="8559998"/>
            <a:ext cx="2934358" cy="2079704"/>
          </a:xfrm>
          <a:custGeom>
            <a:avLst/>
            <a:gdLst>
              <a:gd name="connsiteX0" fmla="*/ 326832 w 1467179"/>
              <a:gd name="connsiteY0" fmla="*/ 0 h 1039852"/>
              <a:gd name="connsiteX1" fmla="*/ 327938 w 1467179"/>
              <a:gd name="connsiteY1" fmla="*/ 4055 h 1039852"/>
              <a:gd name="connsiteX2" fmla="*/ 1467179 w 1467179"/>
              <a:gd name="connsiteY2" fmla="*/ 661796 h 1039852"/>
              <a:gd name="connsiteX3" fmla="*/ 1465735 w 1467179"/>
              <a:gd name="connsiteY3" fmla="*/ 662630 h 1039852"/>
              <a:gd name="connsiteX4" fmla="*/ 1465624 w 1467179"/>
              <a:gd name="connsiteY4" fmla="*/ 1039852 h 1039852"/>
              <a:gd name="connsiteX5" fmla="*/ 0 w 1467179"/>
              <a:gd name="connsiteY5" fmla="*/ 193674 h 1039852"/>
              <a:gd name="connsiteX6" fmla="*/ 205 w 1467179"/>
              <a:gd name="connsiteY6" fmla="*/ 190039 h 1039852"/>
              <a:gd name="connsiteX7" fmla="*/ 325599 w 1467179"/>
              <a:gd name="connsiteY7" fmla="*/ 2454 h 1039852"/>
              <a:gd name="connsiteX8" fmla="*/ 325599 w 1467179"/>
              <a:gd name="connsiteY8" fmla="*/ 707 h 1039852"/>
              <a:gd name="connsiteX9" fmla="*/ 326832 w 1467179"/>
              <a:gd name="connsiteY9" fmla="*/ 0 h 103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7179" h="1039852">
                <a:moveTo>
                  <a:pt x="326832" y="0"/>
                </a:moveTo>
                <a:lnTo>
                  <a:pt x="327938" y="4055"/>
                </a:lnTo>
                <a:lnTo>
                  <a:pt x="1467179" y="661796"/>
                </a:lnTo>
                <a:lnTo>
                  <a:pt x="1465735" y="662630"/>
                </a:lnTo>
                <a:lnTo>
                  <a:pt x="1465624" y="1039852"/>
                </a:lnTo>
                <a:lnTo>
                  <a:pt x="0" y="193674"/>
                </a:lnTo>
                <a:lnTo>
                  <a:pt x="205" y="190039"/>
                </a:lnTo>
                <a:lnTo>
                  <a:pt x="325599" y="2454"/>
                </a:lnTo>
                <a:lnTo>
                  <a:pt x="325599" y="707"/>
                </a:lnTo>
                <a:lnTo>
                  <a:pt x="326832" y="0"/>
                </a:lnTo>
                <a:close/>
              </a:path>
            </a:pathLst>
          </a:custGeom>
          <a:solidFill>
            <a:srgbClr val="4D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995B63B-0903-4C30-8842-4981371D26D5}"/>
              </a:ext>
            </a:extLst>
          </p:cNvPr>
          <p:cNvSpPr/>
          <p:nvPr/>
        </p:nvSpPr>
        <p:spPr>
          <a:xfrm>
            <a:off x="9291639" y="3852118"/>
            <a:ext cx="5882614" cy="6791176"/>
          </a:xfrm>
          <a:custGeom>
            <a:avLst/>
            <a:gdLst>
              <a:gd name="connsiteX0" fmla="*/ 169708 w 2941307"/>
              <a:gd name="connsiteY0" fmla="*/ 943473 h 3395588"/>
              <a:gd name="connsiteX1" fmla="*/ 329723 w 2941307"/>
              <a:gd name="connsiteY1" fmla="*/ 1036559 h 3395588"/>
              <a:gd name="connsiteX2" fmla="*/ 329722 w 2941307"/>
              <a:gd name="connsiteY2" fmla="*/ 1036559 h 3395588"/>
              <a:gd name="connsiteX3" fmla="*/ 169708 w 2941307"/>
              <a:gd name="connsiteY3" fmla="*/ 943474 h 3395588"/>
              <a:gd name="connsiteX4" fmla="*/ 169422 w 2941307"/>
              <a:gd name="connsiteY4" fmla="*/ 943618 h 3395588"/>
              <a:gd name="connsiteX5" fmla="*/ 169421 w 2941307"/>
              <a:gd name="connsiteY5" fmla="*/ 943618 h 3395588"/>
              <a:gd name="connsiteX6" fmla="*/ 2938810 w 2941307"/>
              <a:gd name="connsiteY6" fmla="*/ 850233 h 3395588"/>
              <a:gd name="connsiteX7" fmla="*/ 2941307 w 2941307"/>
              <a:gd name="connsiteY7" fmla="*/ 851490 h 3395588"/>
              <a:gd name="connsiteX8" fmla="*/ 2941307 w 2941307"/>
              <a:gd name="connsiteY8" fmla="*/ 2545588 h 3395588"/>
              <a:gd name="connsiteX9" fmla="*/ 2938383 w 2941307"/>
              <a:gd name="connsiteY9" fmla="*/ 2543906 h 3395588"/>
              <a:gd name="connsiteX10" fmla="*/ 2938537 w 2941307"/>
              <a:gd name="connsiteY10" fmla="*/ 2546693 h 3395588"/>
              <a:gd name="connsiteX11" fmla="*/ 1468207 w 2941307"/>
              <a:gd name="connsiteY11" fmla="*/ 3395588 h 3395588"/>
              <a:gd name="connsiteX12" fmla="*/ 1468208 w 2941307"/>
              <a:gd name="connsiteY12" fmla="*/ 3393792 h 3395588"/>
              <a:gd name="connsiteX13" fmla="*/ 2585 w 2941307"/>
              <a:gd name="connsiteY13" fmla="*/ 2547614 h 3395588"/>
              <a:gd name="connsiteX14" fmla="*/ 2790 w 2941307"/>
              <a:gd name="connsiteY14" fmla="*/ 2543979 h 3395588"/>
              <a:gd name="connsiteX15" fmla="*/ 164451 w 2941307"/>
              <a:gd name="connsiteY15" fmla="*/ 2450784 h 3395588"/>
              <a:gd name="connsiteX16" fmla="*/ 164451 w 2941307"/>
              <a:gd name="connsiteY16" fmla="*/ 2450786 h 3395588"/>
              <a:gd name="connsiteX17" fmla="*/ 166928 w 2941307"/>
              <a:gd name="connsiteY17" fmla="*/ 2449358 h 3395588"/>
              <a:gd name="connsiteX18" fmla="*/ 329829 w 2941307"/>
              <a:gd name="connsiteY18" fmla="*/ 2355448 h 3395588"/>
              <a:gd name="connsiteX19" fmla="*/ 329829 w 2941307"/>
              <a:gd name="connsiteY19" fmla="*/ 2355448 h 3395588"/>
              <a:gd name="connsiteX20" fmla="*/ 166929 w 2941307"/>
              <a:gd name="connsiteY20" fmla="*/ 2449358 h 3395588"/>
              <a:gd name="connsiteX21" fmla="*/ 166747 w 2941307"/>
              <a:gd name="connsiteY21" fmla="*/ 2452586 h 3395588"/>
              <a:gd name="connsiteX22" fmla="*/ 1468481 w 2941307"/>
              <a:gd name="connsiteY22" fmla="*/ 3204143 h 3395588"/>
              <a:gd name="connsiteX23" fmla="*/ 1468480 w 2941307"/>
              <a:gd name="connsiteY23" fmla="*/ 3205738 h 3395588"/>
              <a:gd name="connsiteX24" fmla="*/ 2774395 w 2941307"/>
              <a:gd name="connsiteY24" fmla="*/ 2451768 h 3395588"/>
              <a:gd name="connsiteX25" fmla="*/ 2774258 w 2941307"/>
              <a:gd name="connsiteY25" fmla="*/ 2449293 h 3395588"/>
              <a:gd name="connsiteX26" fmla="*/ 2776855 w 2941307"/>
              <a:gd name="connsiteY26" fmla="*/ 2450787 h 3395588"/>
              <a:gd name="connsiteX27" fmla="*/ 2776855 w 2941307"/>
              <a:gd name="connsiteY27" fmla="*/ 946126 h 3395588"/>
              <a:gd name="connsiteX28" fmla="*/ 2774637 w 2941307"/>
              <a:gd name="connsiteY28" fmla="*/ 945010 h 3395588"/>
              <a:gd name="connsiteX29" fmla="*/ 2611099 w 2941307"/>
              <a:gd name="connsiteY29" fmla="*/ 1039364 h 3395588"/>
              <a:gd name="connsiteX30" fmla="*/ 2611098 w 2941307"/>
              <a:gd name="connsiteY30" fmla="*/ 1039363 h 3395588"/>
              <a:gd name="connsiteX31" fmla="*/ 2774637 w 2941307"/>
              <a:gd name="connsiteY31" fmla="*/ 945009 h 3395588"/>
              <a:gd name="connsiteX32" fmla="*/ 2774638 w 2941307"/>
              <a:gd name="connsiteY32" fmla="*/ 945010 h 3395588"/>
              <a:gd name="connsiteX33" fmla="*/ 2776695 w 2941307"/>
              <a:gd name="connsiteY33" fmla="*/ 943822 h 3395588"/>
              <a:gd name="connsiteX34" fmla="*/ 2776647 w 2941307"/>
              <a:gd name="connsiteY34" fmla="*/ 943794 h 3395588"/>
              <a:gd name="connsiteX35" fmla="*/ 5919 w 2941307"/>
              <a:gd name="connsiteY35" fmla="*/ 848504 h 3395588"/>
              <a:gd name="connsiteX36" fmla="*/ 166411 w 2941307"/>
              <a:gd name="connsiteY36" fmla="*/ 941868 h 3395588"/>
              <a:gd name="connsiteX37" fmla="*/ 164452 w 2941307"/>
              <a:gd name="connsiteY37" fmla="*/ 942999 h 3395588"/>
              <a:gd name="connsiteX38" fmla="*/ 167340 w 2941307"/>
              <a:gd name="connsiteY38" fmla="*/ 944668 h 3395588"/>
              <a:gd name="connsiteX39" fmla="*/ 169420 w 2941307"/>
              <a:gd name="connsiteY39" fmla="*/ 943618 h 3395588"/>
              <a:gd name="connsiteX40" fmla="*/ 169421 w 2941307"/>
              <a:gd name="connsiteY40" fmla="*/ 943619 h 3395588"/>
              <a:gd name="connsiteX41" fmla="*/ 167340 w 2941307"/>
              <a:gd name="connsiteY41" fmla="*/ 944669 h 3395588"/>
              <a:gd name="connsiteX42" fmla="*/ 167339 w 2941307"/>
              <a:gd name="connsiteY42" fmla="*/ 944668 h 3395588"/>
              <a:gd name="connsiteX43" fmla="*/ 164451 w 2941307"/>
              <a:gd name="connsiteY43" fmla="*/ 946125 h 3395588"/>
              <a:gd name="connsiteX44" fmla="*/ 164451 w 2941307"/>
              <a:gd name="connsiteY44" fmla="*/ 2450783 h 3395588"/>
              <a:gd name="connsiteX45" fmla="*/ 2789 w 2941307"/>
              <a:gd name="connsiteY45" fmla="*/ 2543979 h 3395588"/>
              <a:gd name="connsiteX46" fmla="*/ 0 w 2941307"/>
              <a:gd name="connsiteY46" fmla="*/ 2545587 h 3395588"/>
              <a:gd name="connsiteX47" fmla="*/ 0 w 2941307"/>
              <a:gd name="connsiteY47" fmla="*/ 851489 h 3395588"/>
              <a:gd name="connsiteX48" fmla="*/ 3251 w 2941307"/>
              <a:gd name="connsiteY48" fmla="*/ 849849 h 3395588"/>
              <a:gd name="connsiteX49" fmla="*/ 3252 w 2941307"/>
              <a:gd name="connsiteY49" fmla="*/ 849850 h 3395588"/>
              <a:gd name="connsiteX50" fmla="*/ 1472450 w 2941307"/>
              <a:gd name="connsiteY50" fmla="*/ 193895 h 3395588"/>
              <a:gd name="connsiteX51" fmla="*/ 1472450 w 2941307"/>
              <a:gd name="connsiteY51" fmla="*/ 193895 h 3395588"/>
              <a:gd name="connsiteX52" fmla="*/ 1471841 w 2941307"/>
              <a:gd name="connsiteY52" fmla="*/ 379556 h 3395588"/>
              <a:gd name="connsiteX53" fmla="*/ 1471841 w 2941307"/>
              <a:gd name="connsiteY53" fmla="*/ 379556 h 3395588"/>
              <a:gd name="connsiteX54" fmla="*/ 1470797 w 2941307"/>
              <a:gd name="connsiteY54" fmla="*/ 0 h 3395588"/>
              <a:gd name="connsiteX55" fmla="*/ 2941127 w 2941307"/>
              <a:gd name="connsiteY55" fmla="*/ 848896 h 3395588"/>
              <a:gd name="connsiteX56" fmla="*/ 2938811 w 2941307"/>
              <a:gd name="connsiteY56" fmla="*/ 850233 h 3395588"/>
              <a:gd name="connsiteX57" fmla="*/ 2938810 w 2941307"/>
              <a:gd name="connsiteY57" fmla="*/ 850232 h 3395588"/>
              <a:gd name="connsiteX58" fmla="*/ 2776646 w 2941307"/>
              <a:gd name="connsiteY58" fmla="*/ 943794 h 3395588"/>
              <a:gd name="connsiteX59" fmla="*/ 1472067 w 2941307"/>
              <a:gd name="connsiteY59" fmla="*/ 190594 h 3395588"/>
              <a:gd name="connsiteX60" fmla="*/ 1472677 w 2941307"/>
              <a:gd name="connsiteY60" fmla="*/ 4553 h 3395588"/>
              <a:gd name="connsiteX61" fmla="*/ 1472676 w 2941307"/>
              <a:gd name="connsiteY61" fmla="*/ 4553 h 3395588"/>
              <a:gd name="connsiteX62" fmla="*/ 1472066 w 2941307"/>
              <a:gd name="connsiteY62" fmla="*/ 190593 h 3395588"/>
              <a:gd name="connsiteX63" fmla="*/ 1470781 w 2941307"/>
              <a:gd name="connsiteY63" fmla="*/ 189851 h 3395588"/>
              <a:gd name="connsiteX64" fmla="*/ 1468528 w 2941307"/>
              <a:gd name="connsiteY64" fmla="*/ 191325 h 3395588"/>
              <a:gd name="connsiteX65" fmla="*/ 1468526 w 2941307"/>
              <a:gd name="connsiteY65" fmla="*/ 191325 h 3395588"/>
              <a:gd name="connsiteX66" fmla="*/ 1468527 w 2941307"/>
              <a:gd name="connsiteY66" fmla="*/ 191324 h 3395588"/>
              <a:gd name="connsiteX67" fmla="*/ 1467526 w 2941307"/>
              <a:gd name="connsiteY67" fmla="*/ 190668 h 3395588"/>
              <a:gd name="connsiteX68" fmla="*/ 166412 w 2941307"/>
              <a:gd name="connsiteY68" fmla="*/ 941867 h 3395588"/>
              <a:gd name="connsiteX69" fmla="*/ 5919 w 2941307"/>
              <a:gd name="connsiteY69" fmla="*/ 848503 h 3395588"/>
              <a:gd name="connsiteX70" fmla="*/ 3252 w 2941307"/>
              <a:gd name="connsiteY70" fmla="*/ 849849 h 3395588"/>
              <a:gd name="connsiteX71" fmla="*/ 1 w 2941307"/>
              <a:gd name="connsiteY71" fmla="*/ 847969 h 3395588"/>
              <a:gd name="connsiteX72" fmla="*/ 1467133 w 2941307"/>
              <a:gd name="connsiteY72" fmla="*/ 920 h 3395588"/>
              <a:gd name="connsiteX73" fmla="*/ 1468260 w 2941307"/>
              <a:gd name="connsiteY73" fmla="*/ 1658 h 3395588"/>
              <a:gd name="connsiteX74" fmla="*/ 1468259 w 2941307"/>
              <a:gd name="connsiteY74" fmla="*/ 1659 h 3395588"/>
              <a:gd name="connsiteX75" fmla="*/ 1468261 w 2941307"/>
              <a:gd name="connsiteY75" fmla="*/ 1659 h 33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41307" h="3395588">
                <a:moveTo>
                  <a:pt x="169708" y="943473"/>
                </a:moveTo>
                <a:lnTo>
                  <a:pt x="329723" y="1036559"/>
                </a:lnTo>
                <a:lnTo>
                  <a:pt x="329722" y="1036559"/>
                </a:lnTo>
                <a:lnTo>
                  <a:pt x="169708" y="943474"/>
                </a:lnTo>
                <a:lnTo>
                  <a:pt x="169422" y="943618"/>
                </a:lnTo>
                <a:lnTo>
                  <a:pt x="169421" y="943618"/>
                </a:lnTo>
                <a:close/>
                <a:moveTo>
                  <a:pt x="2938810" y="850233"/>
                </a:moveTo>
                <a:lnTo>
                  <a:pt x="2941307" y="851490"/>
                </a:lnTo>
                <a:lnTo>
                  <a:pt x="2941307" y="2545588"/>
                </a:lnTo>
                <a:lnTo>
                  <a:pt x="2938383" y="2543906"/>
                </a:lnTo>
                <a:lnTo>
                  <a:pt x="2938537" y="2546693"/>
                </a:lnTo>
                <a:lnTo>
                  <a:pt x="1468207" y="3395588"/>
                </a:lnTo>
                <a:lnTo>
                  <a:pt x="1468208" y="3393792"/>
                </a:lnTo>
                <a:lnTo>
                  <a:pt x="2585" y="2547614"/>
                </a:lnTo>
                <a:lnTo>
                  <a:pt x="2790" y="2543979"/>
                </a:lnTo>
                <a:lnTo>
                  <a:pt x="164451" y="2450784"/>
                </a:lnTo>
                <a:lnTo>
                  <a:pt x="164451" y="2450786"/>
                </a:lnTo>
                <a:lnTo>
                  <a:pt x="166928" y="2449358"/>
                </a:lnTo>
                <a:lnTo>
                  <a:pt x="329829" y="2355448"/>
                </a:lnTo>
                <a:lnTo>
                  <a:pt x="329829" y="2355448"/>
                </a:lnTo>
                <a:lnTo>
                  <a:pt x="166929" y="2449358"/>
                </a:lnTo>
                <a:lnTo>
                  <a:pt x="166747" y="2452586"/>
                </a:lnTo>
                <a:lnTo>
                  <a:pt x="1468481" y="3204143"/>
                </a:lnTo>
                <a:lnTo>
                  <a:pt x="1468480" y="3205738"/>
                </a:lnTo>
                <a:lnTo>
                  <a:pt x="2774395" y="2451768"/>
                </a:lnTo>
                <a:lnTo>
                  <a:pt x="2774258" y="2449293"/>
                </a:lnTo>
                <a:lnTo>
                  <a:pt x="2776855" y="2450787"/>
                </a:lnTo>
                <a:lnTo>
                  <a:pt x="2776855" y="946126"/>
                </a:lnTo>
                <a:lnTo>
                  <a:pt x="2774637" y="945010"/>
                </a:lnTo>
                <a:lnTo>
                  <a:pt x="2611099" y="1039364"/>
                </a:lnTo>
                <a:lnTo>
                  <a:pt x="2611098" y="1039363"/>
                </a:lnTo>
                <a:lnTo>
                  <a:pt x="2774637" y="945009"/>
                </a:lnTo>
                <a:lnTo>
                  <a:pt x="2774638" y="945010"/>
                </a:lnTo>
                <a:lnTo>
                  <a:pt x="2776695" y="943822"/>
                </a:lnTo>
                <a:lnTo>
                  <a:pt x="2776647" y="943794"/>
                </a:lnTo>
                <a:close/>
                <a:moveTo>
                  <a:pt x="5919" y="848504"/>
                </a:moveTo>
                <a:lnTo>
                  <a:pt x="166411" y="941868"/>
                </a:lnTo>
                <a:lnTo>
                  <a:pt x="164452" y="942999"/>
                </a:lnTo>
                <a:lnTo>
                  <a:pt x="167340" y="944668"/>
                </a:lnTo>
                <a:lnTo>
                  <a:pt x="169420" y="943618"/>
                </a:lnTo>
                <a:lnTo>
                  <a:pt x="169421" y="943619"/>
                </a:lnTo>
                <a:lnTo>
                  <a:pt x="167340" y="944669"/>
                </a:lnTo>
                <a:lnTo>
                  <a:pt x="167339" y="944668"/>
                </a:lnTo>
                <a:lnTo>
                  <a:pt x="164451" y="946125"/>
                </a:lnTo>
                <a:lnTo>
                  <a:pt x="164451" y="2450783"/>
                </a:lnTo>
                <a:lnTo>
                  <a:pt x="2789" y="2543979"/>
                </a:lnTo>
                <a:lnTo>
                  <a:pt x="0" y="2545587"/>
                </a:lnTo>
                <a:lnTo>
                  <a:pt x="0" y="851489"/>
                </a:lnTo>
                <a:lnTo>
                  <a:pt x="3251" y="849849"/>
                </a:lnTo>
                <a:lnTo>
                  <a:pt x="3252" y="849850"/>
                </a:lnTo>
                <a:close/>
                <a:moveTo>
                  <a:pt x="1472450" y="193895"/>
                </a:moveTo>
                <a:lnTo>
                  <a:pt x="1472450" y="193895"/>
                </a:lnTo>
                <a:lnTo>
                  <a:pt x="1471841" y="379556"/>
                </a:lnTo>
                <a:lnTo>
                  <a:pt x="1471841" y="379556"/>
                </a:lnTo>
                <a:close/>
                <a:moveTo>
                  <a:pt x="1470797" y="0"/>
                </a:moveTo>
                <a:lnTo>
                  <a:pt x="2941127" y="848896"/>
                </a:lnTo>
                <a:lnTo>
                  <a:pt x="2938811" y="850233"/>
                </a:lnTo>
                <a:lnTo>
                  <a:pt x="2938810" y="850232"/>
                </a:lnTo>
                <a:lnTo>
                  <a:pt x="2776646" y="943794"/>
                </a:lnTo>
                <a:lnTo>
                  <a:pt x="1472067" y="190594"/>
                </a:lnTo>
                <a:lnTo>
                  <a:pt x="1472677" y="4553"/>
                </a:lnTo>
                <a:lnTo>
                  <a:pt x="1472676" y="4553"/>
                </a:lnTo>
                <a:lnTo>
                  <a:pt x="1472066" y="190593"/>
                </a:lnTo>
                <a:lnTo>
                  <a:pt x="1470781" y="189851"/>
                </a:lnTo>
                <a:lnTo>
                  <a:pt x="1468528" y="191325"/>
                </a:lnTo>
                <a:lnTo>
                  <a:pt x="1468526" y="191325"/>
                </a:lnTo>
                <a:lnTo>
                  <a:pt x="1468527" y="191324"/>
                </a:lnTo>
                <a:lnTo>
                  <a:pt x="1467526" y="190668"/>
                </a:lnTo>
                <a:lnTo>
                  <a:pt x="166412" y="941867"/>
                </a:lnTo>
                <a:lnTo>
                  <a:pt x="5919" y="848503"/>
                </a:lnTo>
                <a:lnTo>
                  <a:pt x="3252" y="849849"/>
                </a:lnTo>
                <a:lnTo>
                  <a:pt x="1" y="847969"/>
                </a:lnTo>
                <a:lnTo>
                  <a:pt x="1467133" y="920"/>
                </a:lnTo>
                <a:lnTo>
                  <a:pt x="1468260" y="1658"/>
                </a:lnTo>
                <a:lnTo>
                  <a:pt x="1468259" y="1659"/>
                </a:lnTo>
                <a:lnTo>
                  <a:pt x="1468261" y="1659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w="12700">
            <a:miter lim="400000"/>
          </a:ln>
        </p:spPr>
        <p:txBody>
          <a:bodyPr wrap="square" lIns="76200" tIns="76200" rIns="76200" bIns="76200" anchor="ctr">
            <a:noAutofit/>
          </a:bodyPr>
          <a:lstStyle/>
          <a:p>
            <a:endParaRPr lang="en-US" sz="6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1" name="Cercle">
            <a:extLst>
              <a:ext uri="{FF2B5EF4-FFF2-40B4-BE49-F238E27FC236}">
                <a16:creationId xmlns:a16="http://schemas.microsoft.com/office/drawing/2014/main" id="{1881C526-C4D1-46FD-8DAB-2AE43093FACC}"/>
              </a:ext>
            </a:extLst>
          </p:cNvPr>
          <p:cNvSpPr/>
          <p:nvPr/>
        </p:nvSpPr>
        <p:spPr>
          <a:xfrm>
            <a:off x="12812885" y="4325173"/>
            <a:ext cx="1324622" cy="1324622"/>
          </a:xfrm>
          <a:prstGeom prst="ellipse">
            <a:avLst/>
          </a:prstGeom>
          <a:solidFill>
            <a:schemeClr val="tx2"/>
          </a:solidFill>
          <a:ln w="38100">
            <a:solidFill>
              <a:srgbClr val="013442"/>
            </a:solidFill>
            <a:miter lim="400000"/>
          </a:ln>
        </p:spPr>
        <p:txBody>
          <a:bodyPr lIns="76200" tIns="76200" rIns="76200" bIns="76200" anchor="ctr"/>
          <a:lstStyle/>
          <a:p>
            <a:pPr algn="ctr"/>
            <a:r>
              <a: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01</a:t>
            </a:r>
            <a:endParaRPr sz="56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2" name="Cercle">
            <a:extLst>
              <a:ext uri="{FF2B5EF4-FFF2-40B4-BE49-F238E27FC236}">
                <a16:creationId xmlns:a16="http://schemas.microsoft.com/office/drawing/2014/main" id="{95CAE6D8-5CC0-4E89-A8A8-FDCBD288FF55}"/>
              </a:ext>
            </a:extLst>
          </p:cNvPr>
          <p:cNvSpPr/>
          <p:nvPr/>
        </p:nvSpPr>
        <p:spPr>
          <a:xfrm>
            <a:off x="14172915" y="6560357"/>
            <a:ext cx="1324546" cy="132454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>
                <a:lumMod val="75000"/>
              </a:schemeClr>
            </a:solidFill>
            <a:miter lim="400000"/>
          </a:ln>
        </p:spPr>
        <p:txBody>
          <a:bodyPr lIns="76200" tIns="76200" rIns="76200" bIns="762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en-US" sz="4000" dirty="0"/>
              <a:t>02</a:t>
            </a:r>
            <a:endParaRPr sz="2800" dirty="0"/>
          </a:p>
        </p:txBody>
      </p:sp>
      <p:sp>
        <p:nvSpPr>
          <p:cNvPr id="53" name="Cercle">
            <a:extLst>
              <a:ext uri="{FF2B5EF4-FFF2-40B4-BE49-F238E27FC236}">
                <a16:creationId xmlns:a16="http://schemas.microsoft.com/office/drawing/2014/main" id="{3047E37B-E737-4F6F-8DC8-DAA814198150}"/>
              </a:ext>
            </a:extLst>
          </p:cNvPr>
          <p:cNvSpPr/>
          <p:nvPr/>
        </p:nvSpPr>
        <p:spPr>
          <a:xfrm>
            <a:off x="12843197" y="8802379"/>
            <a:ext cx="1324622" cy="132462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accent4">
                <a:lumMod val="75000"/>
              </a:schemeClr>
            </a:solidFill>
            <a:miter lim="400000"/>
          </a:ln>
        </p:spPr>
        <p:txBody>
          <a:bodyPr lIns="76200" tIns="76200" rIns="76200" bIns="7620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03</a:t>
            </a:r>
            <a:endParaRPr sz="4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4" name="Figure">
            <a:extLst>
              <a:ext uri="{FF2B5EF4-FFF2-40B4-BE49-F238E27FC236}">
                <a16:creationId xmlns:a16="http://schemas.microsoft.com/office/drawing/2014/main" id="{C9CC3025-6643-4159-9C74-44035DA48715}"/>
              </a:ext>
            </a:extLst>
          </p:cNvPr>
          <p:cNvSpPr/>
          <p:nvPr/>
        </p:nvSpPr>
        <p:spPr>
          <a:xfrm>
            <a:off x="10211087" y="8802119"/>
            <a:ext cx="1324882" cy="1324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2" h="19632" extrusionOk="0">
                <a:moveTo>
                  <a:pt x="267" y="7550"/>
                </a:moveTo>
                <a:cubicBezTo>
                  <a:pt x="1519" y="2277"/>
                  <a:pt x="6808" y="-984"/>
                  <a:pt x="12082" y="267"/>
                </a:cubicBezTo>
                <a:cubicBezTo>
                  <a:pt x="17355" y="1519"/>
                  <a:pt x="20616" y="6808"/>
                  <a:pt x="19365" y="12082"/>
                </a:cubicBezTo>
                <a:cubicBezTo>
                  <a:pt x="18113" y="17355"/>
                  <a:pt x="12824" y="20616"/>
                  <a:pt x="7550" y="19365"/>
                </a:cubicBezTo>
                <a:cubicBezTo>
                  <a:pt x="2277" y="18113"/>
                  <a:pt x="-984" y="12824"/>
                  <a:pt x="267" y="7550"/>
                </a:cubicBezTo>
                <a:close/>
              </a:path>
            </a:pathLst>
          </a:custGeom>
          <a:solidFill>
            <a:srgbClr val="4D7396"/>
          </a:solidFill>
          <a:ln w="38100">
            <a:solidFill>
              <a:schemeClr val="accent5">
                <a:lumMod val="50000"/>
              </a:schemeClr>
            </a:solidFill>
            <a:miter lim="400000"/>
          </a:ln>
        </p:spPr>
        <p:txBody>
          <a:bodyPr lIns="76200" tIns="76200" rIns="76200" bIns="7620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04</a:t>
            </a:r>
            <a:endParaRPr sz="5600" dirty="0">
              <a:solidFill>
                <a:schemeClr val="bg1"/>
              </a:solidFill>
            </a:endParaRPr>
          </a:p>
        </p:txBody>
      </p:sp>
      <p:sp>
        <p:nvSpPr>
          <p:cNvPr id="55" name="Cercle">
            <a:extLst>
              <a:ext uri="{FF2B5EF4-FFF2-40B4-BE49-F238E27FC236}">
                <a16:creationId xmlns:a16="http://schemas.microsoft.com/office/drawing/2014/main" id="{95B5FF25-AD4B-41FB-9745-D8D07B3609A1}"/>
              </a:ext>
            </a:extLst>
          </p:cNvPr>
          <p:cNvSpPr/>
          <p:nvPr/>
        </p:nvSpPr>
        <p:spPr>
          <a:xfrm>
            <a:off x="8910189" y="6560357"/>
            <a:ext cx="1324542" cy="1324542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accent3">
                <a:lumMod val="75000"/>
              </a:schemeClr>
            </a:solidFill>
            <a:miter lim="400000"/>
          </a:ln>
        </p:spPr>
        <p:txBody>
          <a:bodyPr lIns="76200" tIns="76200" rIns="76200" bIns="7620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05</a:t>
            </a:r>
            <a:endParaRPr sz="4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485C498-B1FA-40E2-8F6D-A3C9E11594FC}"/>
              </a:ext>
            </a:extLst>
          </p:cNvPr>
          <p:cNvSpPr/>
          <p:nvPr/>
        </p:nvSpPr>
        <p:spPr>
          <a:xfrm>
            <a:off x="7383914" y="3553535"/>
            <a:ext cx="2939528" cy="7379582"/>
          </a:xfrm>
          <a:custGeom>
            <a:avLst/>
            <a:gdLst>
              <a:gd name="connsiteX0" fmla="*/ 1455018 w 1469764"/>
              <a:gd name="connsiteY0" fmla="*/ 3231748 h 3689791"/>
              <a:gd name="connsiteX1" fmla="*/ 1469764 w 1469764"/>
              <a:gd name="connsiteY1" fmla="*/ 3244471 h 3689791"/>
              <a:gd name="connsiteX2" fmla="*/ 952391 w 1469764"/>
              <a:gd name="connsiteY2" fmla="*/ 3689791 h 3689791"/>
              <a:gd name="connsiteX3" fmla="*/ 0 w 1469764"/>
              <a:gd name="connsiteY3" fmla="*/ 3689791 h 3689791"/>
              <a:gd name="connsiteX4" fmla="*/ 0 w 1469764"/>
              <a:gd name="connsiteY4" fmla="*/ 3671978 h 3689791"/>
              <a:gd name="connsiteX5" fmla="*/ 943508 w 1469764"/>
              <a:gd name="connsiteY5" fmla="*/ 3671978 h 3689791"/>
              <a:gd name="connsiteX6" fmla="*/ 0 w 1469764"/>
              <a:gd name="connsiteY6" fmla="*/ 1832172 h 3689791"/>
              <a:gd name="connsiteX7" fmla="*/ 497044 w 1469764"/>
              <a:gd name="connsiteY7" fmla="*/ 1832172 h 3689791"/>
              <a:gd name="connsiteX8" fmla="*/ 497044 w 1469764"/>
              <a:gd name="connsiteY8" fmla="*/ 1849987 h 3689791"/>
              <a:gd name="connsiteX9" fmla="*/ 0 w 1469764"/>
              <a:gd name="connsiteY9" fmla="*/ 1849987 h 3689791"/>
              <a:gd name="connsiteX10" fmla="*/ 0 w 1469764"/>
              <a:gd name="connsiteY10" fmla="*/ 0 h 3689791"/>
              <a:gd name="connsiteX11" fmla="*/ 952391 w 1469764"/>
              <a:gd name="connsiteY11" fmla="*/ 0 h 3689791"/>
              <a:gd name="connsiteX12" fmla="*/ 955323 w 1469764"/>
              <a:gd name="connsiteY12" fmla="*/ 2552 h 3689791"/>
              <a:gd name="connsiteX13" fmla="*/ 1469764 w 1469764"/>
              <a:gd name="connsiteY13" fmla="*/ 442783 h 3689791"/>
              <a:gd name="connsiteX14" fmla="*/ 1455018 w 1469764"/>
              <a:gd name="connsiteY14" fmla="*/ 455498 h 3689791"/>
              <a:gd name="connsiteX15" fmla="*/ 943508 w 1469764"/>
              <a:gd name="connsiteY15" fmla="*/ 17820 h 3689791"/>
              <a:gd name="connsiteX16" fmla="*/ 0 w 1469764"/>
              <a:gd name="connsiteY16" fmla="*/ 17820 h 368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9764" h="3689791">
                <a:moveTo>
                  <a:pt x="1455018" y="3231748"/>
                </a:moveTo>
                <a:lnTo>
                  <a:pt x="1469764" y="3244471"/>
                </a:lnTo>
                <a:lnTo>
                  <a:pt x="952391" y="3689791"/>
                </a:lnTo>
                <a:lnTo>
                  <a:pt x="0" y="3689791"/>
                </a:lnTo>
                <a:lnTo>
                  <a:pt x="0" y="3671978"/>
                </a:lnTo>
                <a:lnTo>
                  <a:pt x="943508" y="3671978"/>
                </a:lnTo>
                <a:close/>
                <a:moveTo>
                  <a:pt x="0" y="1832172"/>
                </a:moveTo>
                <a:lnTo>
                  <a:pt x="497044" y="1832172"/>
                </a:lnTo>
                <a:lnTo>
                  <a:pt x="497044" y="1849987"/>
                </a:lnTo>
                <a:lnTo>
                  <a:pt x="0" y="1849987"/>
                </a:lnTo>
                <a:close/>
                <a:moveTo>
                  <a:pt x="0" y="0"/>
                </a:moveTo>
                <a:lnTo>
                  <a:pt x="952391" y="0"/>
                </a:lnTo>
                <a:lnTo>
                  <a:pt x="955323" y="2552"/>
                </a:lnTo>
                <a:lnTo>
                  <a:pt x="1469764" y="442783"/>
                </a:lnTo>
                <a:lnTo>
                  <a:pt x="1455018" y="455498"/>
                </a:lnTo>
                <a:lnTo>
                  <a:pt x="943508" y="17820"/>
                </a:lnTo>
                <a:lnTo>
                  <a:pt x="0" y="178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wrap="square" lIns="76200" tIns="76200" rIns="76200" bIns="762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60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1F33F0-CD04-4BB2-A9CF-A4A0E71C227D}"/>
              </a:ext>
            </a:extLst>
          </p:cNvPr>
          <p:cNvSpPr txBox="1"/>
          <p:nvPr/>
        </p:nvSpPr>
        <p:spPr>
          <a:xfrm>
            <a:off x="16977208" y="6573682"/>
            <a:ext cx="6101890" cy="193899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venir LT 45 Book"/>
              </a:rPr>
              <a:t>Family Reunification &amp; Employment of Family Members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6508F1-3F9F-4C73-86F3-83B6E8B9D5DF}"/>
              </a:ext>
            </a:extLst>
          </p:cNvPr>
          <p:cNvSpPr txBox="1"/>
          <p:nvPr/>
        </p:nvSpPr>
        <p:spPr>
          <a:xfrm>
            <a:off x="17341070" y="10451708"/>
            <a:ext cx="5874176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venir LT 45 Book"/>
              </a:rPr>
              <a:t>Digital Nomad Visa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315CED-DA6E-4BEF-AF50-723BAD875001}"/>
              </a:ext>
            </a:extLst>
          </p:cNvPr>
          <p:cNvSpPr txBox="1"/>
          <p:nvPr/>
        </p:nvSpPr>
        <p:spPr>
          <a:xfrm>
            <a:off x="1047128" y="6914851"/>
            <a:ext cx="5874176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4000" dirty="0">
                <a:solidFill>
                  <a:srgbClr val="00B050"/>
                </a:solidFill>
                <a:latin typeface="Avenir LT 45 Book"/>
              </a:rPr>
              <a:t>TAX Incentives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C81C505-43CE-4582-B15C-5790664A6F19}"/>
              </a:ext>
            </a:extLst>
          </p:cNvPr>
          <p:cNvSpPr txBox="1"/>
          <p:nvPr/>
        </p:nvSpPr>
        <p:spPr>
          <a:xfrm>
            <a:off x="1168756" y="9929785"/>
            <a:ext cx="5874176" cy="132343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000" dirty="0">
                <a:solidFill>
                  <a:srgbClr val="4D7396"/>
                </a:solidFill>
                <a:latin typeface="Avenir LT 45 Book"/>
              </a:rPr>
              <a:t>Social Insurance Agreements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29F3BD-903F-4068-B0DC-2C6399E0CAE9}"/>
              </a:ext>
            </a:extLst>
          </p:cNvPr>
          <p:cNvSpPr txBox="1"/>
          <p:nvPr/>
        </p:nvSpPr>
        <p:spPr>
          <a:xfrm>
            <a:off x="17303084" y="2910349"/>
            <a:ext cx="6260014" cy="132343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Avenir LT 45 Book"/>
              </a:rPr>
              <a:t>Revised Immigration Policy for International Businesses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1F23F10-FE72-4A6F-AA2B-2688764D4B4A}"/>
              </a:ext>
            </a:extLst>
          </p:cNvPr>
          <p:cNvSpPr txBox="1"/>
          <p:nvPr/>
        </p:nvSpPr>
        <p:spPr>
          <a:xfrm>
            <a:off x="821073" y="2827907"/>
            <a:ext cx="6962983" cy="132343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000" dirty="0">
                <a:solidFill>
                  <a:srgbClr val="AF7D47"/>
                </a:solidFill>
                <a:latin typeface="Avenir LT 45 Book"/>
              </a:rPr>
              <a:t>Reduced Naturalization Period for Non-EU Nationals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82419E5-C443-4C4F-AD35-1CBE9A7C7807}"/>
              </a:ext>
            </a:extLst>
          </p:cNvPr>
          <p:cNvSpPr/>
          <p:nvPr/>
        </p:nvSpPr>
        <p:spPr>
          <a:xfrm flipH="1">
            <a:off x="14076150" y="3553535"/>
            <a:ext cx="2944368" cy="7379582"/>
          </a:xfrm>
          <a:custGeom>
            <a:avLst/>
            <a:gdLst>
              <a:gd name="connsiteX0" fmla="*/ 1455018 w 1469764"/>
              <a:gd name="connsiteY0" fmla="*/ 3231748 h 3689791"/>
              <a:gd name="connsiteX1" fmla="*/ 1469764 w 1469764"/>
              <a:gd name="connsiteY1" fmla="*/ 3244471 h 3689791"/>
              <a:gd name="connsiteX2" fmla="*/ 952391 w 1469764"/>
              <a:gd name="connsiteY2" fmla="*/ 3689791 h 3689791"/>
              <a:gd name="connsiteX3" fmla="*/ 0 w 1469764"/>
              <a:gd name="connsiteY3" fmla="*/ 3689791 h 3689791"/>
              <a:gd name="connsiteX4" fmla="*/ 0 w 1469764"/>
              <a:gd name="connsiteY4" fmla="*/ 3671978 h 3689791"/>
              <a:gd name="connsiteX5" fmla="*/ 943508 w 1469764"/>
              <a:gd name="connsiteY5" fmla="*/ 3671978 h 3689791"/>
              <a:gd name="connsiteX6" fmla="*/ 0 w 1469764"/>
              <a:gd name="connsiteY6" fmla="*/ 1832172 h 3689791"/>
              <a:gd name="connsiteX7" fmla="*/ 497044 w 1469764"/>
              <a:gd name="connsiteY7" fmla="*/ 1832172 h 3689791"/>
              <a:gd name="connsiteX8" fmla="*/ 497044 w 1469764"/>
              <a:gd name="connsiteY8" fmla="*/ 1849987 h 3689791"/>
              <a:gd name="connsiteX9" fmla="*/ 0 w 1469764"/>
              <a:gd name="connsiteY9" fmla="*/ 1849987 h 3689791"/>
              <a:gd name="connsiteX10" fmla="*/ 0 w 1469764"/>
              <a:gd name="connsiteY10" fmla="*/ 0 h 3689791"/>
              <a:gd name="connsiteX11" fmla="*/ 952391 w 1469764"/>
              <a:gd name="connsiteY11" fmla="*/ 0 h 3689791"/>
              <a:gd name="connsiteX12" fmla="*/ 955323 w 1469764"/>
              <a:gd name="connsiteY12" fmla="*/ 2552 h 3689791"/>
              <a:gd name="connsiteX13" fmla="*/ 1469764 w 1469764"/>
              <a:gd name="connsiteY13" fmla="*/ 442783 h 3689791"/>
              <a:gd name="connsiteX14" fmla="*/ 1455018 w 1469764"/>
              <a:gd name="connsiteY14" fmla="*/ 455498 h 3689791"/>
              <a:gd name="connsiteX15" fmla="*/ 943508 w 1469764"/>
              <a:gd name="connsiteY15" fmla="*/ 17820 h 3689791"/>
              <a:gd name="connsiteX16" fmla="*/ 0 w 1469764"/>
              <a:gd name="connsiteY16" fmla="*/ 17820 h 368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9764" h="3689791">
                <a:moveTo>
                  <a:pt x="1455018" y="3231748"/>
                </a:moveTo>
                <a:lnTo>
                  <a:pt x="1469764" y="3244471"/>
                </a:lnTo>
                <a:lnTo>
                  <a:pt x="952391" y="3689791"/>
                </a:lnTo>
                <a:lnTo>
                  <a:pt x="0" y="3689791"/>
                </a:lnTo>
                <a:lnTo>
                  <a:pt x="0" y="3671978"/>
                </a:lnTo>
                <a:lnTo>
                  <a:pt x="943508" y="3671978"/>
                </a:lnTo>
                <a:close/>
                <a:moveTo>
                  <a:pt x="0" y="1832172"/>
                </a:moveTo>
                <a:lnTo>
                  <a:pt x="497044" y="1832172"/>
                </a:lnTo>
                <a:lnTo>
                  <a:pt x="497044" y="1849987"/>
                </a:lnTo>
                <a:lnTo>
                  <a:pt x="0" y="1849987"/>
                </a:lnTo>
                <a:close/>
                <a:moveTo>
                  <a:pt x="0" y="0"/>
                </a:moveTo>
                <a:lnTo>
                  <a:pt x="952391" y="0"/>
                </a:lnTo>
                <a:lnTo>
                  <a:pt x="955323" y="2552"/>
                </a:lnTo>
                <a:lnTo>
                  <a:pt x="1469764" y="442783"/>
                </a:lnTo>
                <a:lnTo>
                  <a:pt x="1455018" y="455498"/>
                </a:lnTo>
                <a:lnTo>
                  <a:pt x="943508" y="17820"/>
                </a:lnTo>
                <a:lnTo>
                  <a:pt x="0" y="178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wrap="square" lIns="76200" tIns="76200" rIns="76200" bIns="762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6000"/>
          </a:p>
        </p:txBody>
      </p:sp>
      <p:pic>
        <p:nvPicPr>
          <p:cNvPr id="76" name="Graphic 75" descr="World">
            <a:extLst>
              <a:ext uri="{FF2B5EF4-FFF2-40B4-BE49-F238E27FC236}">
                <a16:creationId xmlns:a16="http://schemas.microsoft.com/office/drawing/2014/main" id="{DA958299-3C49-49E9-B1AC-78FE90B3C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0024" y="5551816"/>
            <a:ext cx="3394168" cy="3394168"/>
          </a:xfrm>
          <a:prstGeom prst="rect">
            <a:avLst/>
          </a:pr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1340490-4876-4B34-8BD3-45D193A77486}"/>
              </a:ext>
            </a:extLst>
          </p:cNvPr>
          <p:cNvSpPr/>
          <p:nvPr/>
        </p:nvSpPr>
        <p:spPr>
          <a:xfrm>
            <a:off x="9332055" y="3852118"/>
            <a:ext cx="5882614" cy="6791176"/>
          </a:xfrm>
          <a:custGeom>
            <a:avLst/>
            <a:gdLst>
              <a:gd name="connsiteX0" fmla="*/ 169708 w 2941307"/>
              <a:gd name="connsiteY0" fmla="*/ 943473 h 3395588"/>
              <a:gd name="connsiteX1" fmla="*/ 329723 w 2941307"/>
              <a:gd name="connsiteY1" fmla="*/ 1036559 h 3395588"/>
              <a:gd name="connsiteX2" fmla="*/ 329722 w 2941307"/>
              <a:gd name="connsiteY2" fmla="*/ 1036559 h 3395588"/>
              <a:gd name="connsiteX3" fmla="*/ 169708 w 2941307"/>
              <a:gd name="connsiteY3" fmla="*/ 943474 h 3395588"/>
              <a:gd name="connsiteX4" fmla="*/ 169422 w 2941307"/>
              <a:gd name="connsiteY4" fmla="*/ 943618 h 3395588"/>
              <a:gd name="connsiteX5" fmla="*/ 169421 w 2941307"/>
              <a:gd name="connsiteY5" fmla="*/ 943618 h 3395588"/>
              <a:gd name="connsiteX6" fmla="*/ 2938810 w 2941307"/>
              <a:gd name="connsiteY6" fmla="*/ 850233 h 3395588"/>
              <a:gd name="connsiteX7" fmla="*/ 2941307 w 2941307"/>
              <a:gd name="connsiteY7" fmla="*/ 851490 h 3395588"/>
              <a:gd name="connsiteX8" fmla="*/ 2941307 w 2941307"/>
              <a:gd name="connsiteY8" fmla="*/ 2545588 h 3395588"/>
              <a:gd name="connsiteX9" fmla="*/ 2938383 w 2941307"/>
              <a:gd name="connsiteY9" fmla="*/ 2543906 h 3395588"/>
              <a:gd name="connsiteX10" fmla="*/ 2938537 w 2941307"/>
              <a:gd name="connsiteY10" fmla="*/ 2546693 h 3395588"/>
              <a:gd name="connsiteX11" fmla="*/ 1468207 w 2941307"/>
              <a:gd name="connsiteY11" fmla="*/ 3395588 h 3395588"/>
              <a:gd name="connsiteX12" fmla="*/ 1468208 w 2941307"/>
              <a:gd name="connsiteY12" fmla="*/ 3393792 h 3395588"/>
              <a:gd name="connsiteX13" fmla="*/ 2585 w 2941307"/>
              <a:gd name="connsiteY13" fmla="*/ 2547614 h 3395588"/>
              <a:gd name="connsiteX14" fmla="*/ 2790 w 2941307"/>
              <a:gd name="connsiteY14" fmla="*/ 2543979 h 3395588"/>
              <a:gd name="connsiteX15" fmla="*/ 164451 w 2941307"/>
              <a:gd name="connsiteY15" fmla="*/ 2450784 h 3395588"/>
              <a:gd name="connsiteX16" fmla="*/ 164451 w 2941307"/>
              <a:gd name="connsiteY16" fmla="*/ 2450786 h 3395588"/>
              <a:gd name="connsiteX17" fmla="*/ 166928 w 2941307"/>
              <a:gd name="connsiteY17" fmla="*/ 2449358 h 3395588"/>
              <a:gd name="connsiteX18" fmla="*/ 329829 w 2941307"/>
              <a:gd name="connsiteY18" fmla="*/ 2355448 h 3395588"/>
              <a:gd name="connsiteX19" fmla="*/ 329829 w 2941307"/>
              <a:gd name="connsiteY19" fmla="*/ 2355448 h 3395588"/>
              <a:gd name="connsiteX20" fmla="*/ 166929 w 2941307"/>
              <a:gd name="connsiteY20" fmla="*/ 2449358 h 3395588"/>
              <a:gd name="connsiteX21" fmla="*/ 166747 w 2941307"/>
              <a:gd name="connsiteY21" fmla="*/ 2452586 h 3395588"/>
              <a:gd name="connsiteX22" fmla="*/ 1468481 w 2941307"/>
              <a:gd name="connsiteY22" fmla="*/ 3204143 h 3395588"/>
              <a:gd name="connsiteX23" fmla="*/ 1468480 w 2941307"/>
              <a:gd name="connsiteY23" fmla="*/ 3205738 h 3395588"/>
              <a:gd name="connsiteX24" fmla="*/ 2774395 w 2941307"/>
              <a:gd name="connsiteY24" fmla="*/ 2451768 h 3395588"/>
              <a:gd name="connsiteX25" fmla="*/ 2774258 w 2941307"/>
              <a:gd name="connsiteY25" fmla="*/ 2449293 h 3395588"/>
              <a:gd name="connsiteX26" fmla="*/ 2776855 w 2941307"/>
              <a:gd name="connsiteY26" fmla="*/ 2450787 h 3395588"/>
              <a:gd name="connsiteX27" fmla="*/ 2776855 w 2941307"/>
              <a:gd name="connsiteY27" fmla="*/ 946126 h 3395588"/>
              <a:gd name="connsiteX28" fmla="*/ 2774637 w 2941307"/>
              <a:gd name="connsiteY28" fmla="*/ 945010 h 3395588"/>
              <a:gd name="connsiteX29" fmla="*/ 2611099 w 2941307"/>
              <a:gd name="connsiteY29" fmla="*/ 1039364 h 3395588"/>
              <a:gd name="connsiteX30" fmla="*/ 2611098 w 2941307"/>
              <a:gd name="connsiteY30" fmla="*/ 1039363 h 3395588"/>
              <a:gd name="connsiteX31" fmla="*/ 2774637 w 2941307"/>
              <a:gd name="connsiteY31" fmla="*/ 945009 h 3395588"/>
              <a:gd name="connsiteX32" fmla="*/ 2774638 w 2941307"/>
              <a:gd name="connsiteY32" fmla="*/ 945010 h 3395588"/>
              <a:gd name="connsiteX33" fmla="*/ 2776695 w 2941307"/>
              <a:gd name="connsiteY33" fmla="*/ 943822 h 3395588"/>
              <a:gd name="connsiteX34" fmla="*/ 2776647 w 2941307"/>
              <a:gd name="connsiteY34" fmla="*/ 943794 h 3395588"/>
              <a:gd name="connsiteX35" fmla="*/ 5919 w 2941307"/>
              <a:gd name="connsiteY35" fmla="*/ 848504 h 3395588"/>
              <a:gd name="connsiteX36" fmla="*/ 166411 w 2941307"/>
              <a:gd name="connsiteY36" fmla="*/ 941868 h 3395588"/>
              <a:gd name="connsiteX37" fmla="*/ 164452 w 2941307"/>
              <a:gd name="connsiteY37" fmla="*/ 942999 h 3395588"/>
              <a:gd name="connsiteX38" fmla="*/ 167340 w 2941307"/>
              <a:gd name="connsiteY38" fmla="*/ 944668 h 3395588"/>
              <a:gd name="connsiteX39" fmla="*/ 169420 w 2941307"/>
              <a:gd name="connsiteY39" fmla="*/ 943618 h 3395588"/>
              <a:gd name="connsiteX40" fmla="*/ 169421 w 2941307"/>
              <a:gd name="connsiteY40" fmla="*/ 943619 h 3395588"/>
              <a:gd name="connsiteX41" fmla="*/ 167340 w 2941307"/>
              <a:gd name="connsiteY41" fmla="*/ 944669 h 3395588"/>
              <a:gd name="connsiteX42" fmla="*/ 167339 w 2941307"/>
              <a:gd name="connsiteY42" fmla="*/ 944668 h 3395588"/>
              <a:gd name="connsiteX43" fmla="*/ 164451 w 2941307"/>
              <a:gd name="connsiteY43" fmla="*/ 946125 h 3395588"/>
              <a:gd name="connsiteX44" fmla="*/ 164451 w 2941307"/>
              <a:gd name="connsiteY44" fmla="*/ 2450783 h 3395588"/>
              <a:gd name="connsiteX45" fmla="*/ 2789 w 2941307"/>
              <a:gd name="connsiteY45" fmla="*/ 2543979 h 3395588"/>
              <a:gd name="connsiteX46" fmla="*/ 0 w 2941307"/>
              <a:gd name="connsiteY46" fmla="*/ 2545587 h 3395588"/>
              <a:gd name="connsiteX47" fmla="*/ 0 w 2941307"/>
              <a:gd name="connsiteY47" fmla="*/ 851489 h 3395588"/>
              <a:gd name="connsiteX48" fmla="*/ 3251 w 2941307"/>
              <a:gd name="connsiteY48" fmla="*/ 849849 h 3395588"/>
              <a:gd name="connsiteX49" fmla="*/ 3252 w 2941307"/>
              <a:gd name="connsiteY49" fmla="*/ 849850 h 3395588"/>
              <a:gd name="connsiteX50" fmla="*/ 1472450 w 2941307"/>
              <a:gd name="connsiteY50" fmla="*/ 193895 h 3395588"/>
              <a:gd name="connsiteX51" fmla="*/ 1472450 w 2941307"/>
              <a:gd name="connsiteY51" fmla="*/ 193895 h 3395588"/>
              <a:gd name="connsiteX52" fmla="*/ 1471841 w 2941307"/>
              <a:gd name="connsiteY52" fmla="*/ 379556 h 3395588"/>
              <a:gd name="connsiteX53" fmla="*/ 1471841 w 2941307"/>
              <a:gd name="connsiteY53" fmla="*/ 379556 h 3395588"/>
              <a:gd name="connsiteX54" fmla="*/ 1470797 w 2941307"/>
              <a:gd name="connsiteY54" fmla="*/ 0 h 3395588"/>
              <a:gd name="connsiteX55" fmla="*/ 2941127 w 2941307"/>
              <a:gd name="connsiteY55" fmla="*/ 848896 h 3395588"/>
              <a:gd name="connsiteX56" fmla="*/ 2938811 w 2941307"/>
              <a:gd name="connsiteY56" fmla="*/ 850233 h 3395588"/>
              <a:gd name="connsiteX57" fmla="*/ 2938810 w 2941307"/>
              <a:gd name="connsiteY57" fmla="*/ 850232 h 3395588"/>
              <a:gd name="connsiteX58" fmla="*/ 2776646 w 2941307"/>
              <a:gd name="connsiteY58" fmla="*/ 943794 h 3395588"/>
              <a:gd name="connsiteX59" fmla="*/ 1472067 w 2941307"/>
              <a:gd name="connsiteY59" fmla="*/ 190594 h 3395588"/>
              <a:gd name="connsiteX60" fmla="*/ 1472677 w 2941307"/>
              <a:gd name="connsiteY60" fmla="*/ 4553 h 3395588"/>
              <a:gd name="connsiteX61" fmla="*/ 1472676 w 2941307"/>
              <a:gd name="connsiteY61" fmla="*/ 4553 h 3395588"/>
              <a:gd name="connsiteX62" fmla="*/ 1472066 w 2941307"/>
              <a:gd name="connsiteY62" fmla="*/ 190593 h 3395588"/>
              <a:gd name="connsiteX63" fmla="*/ 1470781 w 2941307"/>
              <a:gd name="connsiteY63" fmla="*/ 189851 h 3395588"/>
              <a:gd name="connsiteX64" fmla="*/ 1468528 w 2941307"/>
              <a:gd name="connsiteY64" fmla="*/ 191325 h 3395588"/>
              <a:gd name="connsiteX65" fmla="*/ 1468526 w 2941307"/>
              <a:gd name="connsiteY65" fmla="*/ 191325 h 3395588"/>
              <a:gd name="connsiteX66" fmla="*/ 1468527 w 2941307"/>
              <a:gd name="connsiteY66" fmla="*/ 191324 h 3395588"/>
              <a:gd name="connsiteX67" fmla="*/ 1467526 w 2941307"/>
              <a:gd name="connsiteY67" fmla="*/ 190668 h 3395588"/>
              <a:gd name="connsiteX68" fmla="*/ 166412 w 2941307"/>
              <a:gd name="connsiteY68" fmla="*/ 941867 h 3395588"/>
              <a:gd name="connsiteX69" fmla="*/ 5919 w 2941307"/>
              <a:gd name="connsiteY69" fmla="*/ 848503 h 3395588"/>
              <a:gd name="connsiteX70" fmla="*/ 3252 w 2941307"/>
              <a:gd name="connsiteY70" fmla="*/ 849849 h 3395588"/>
              <a:gd name="connsiteX71" fmla="*/ 1 w 2941307"/>
              <a:gd name="connsiteY71" fmla="*/ 847969 h 3395588"/>
              <a:gd name="connsiteX72" fmla="*/ 1467133 w 2941307"/>
              <a:gd name="connsiteY72" fmla="*/ 920 h 3395588"/>
              <a:gd name="connsiteX73" fmla="*/ 1468260 w 2941307"/>
              <a:gd name="connsiteY73" fmla="*/ 1658 h 3395588"/>
              <a:gd name="connsiteX74" fmla="*/ 1468259 w 2941307"/>
              <a:gd name="connsiteY74" fmla="*/ 1659 h 3395588"/>
              <a:gd name="connsiteX75" fmla="*/ 1468261 w 2941307"/>
              <a:gd name="connsiteY75" fmla="*/ 1659 h 33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41307" h="3395588">
                <a:moveTo>
                  <a:pt x="169708" y="943473"/>
                </a:moveTo>
                <a:lnTo>
                  <a:pt x="329723" y="1036559"/>
                </a:lnTo>
                <a:lnTo>
                  <a:pt x="329722" y="1036559"/>
                </a:lnTo>
                <a:lnTo>
                  <a:pt x="169708" y="943474"/>
                </a:lnTo>
                <a:lnTo>
                  <a:pt x="169422" y="943618"/>
                </a:lnTo>
                <a:lnTo>
                  <a:pt x="169421" y="943618"/>
                </a:lnTo>
                <a:close/>
                <a:moveTo>
                  <a:pt x="2938810" y="850233"/>
                </a:moveTo>
                <a:lnTo>
                  <a:pt x="2941307" y="851490"/>
                </a:lnTo>
                <a:lnTo>
                  <a:pt x="2941307" y="2545588"/>
                </a:lnTo>
                <a:lnTo>
                  <a:pt x="2938383" y="2543906"/>
                </a:lnTo>
                <a:lnTo>
                  <a:pt x="2938537" y="2546693"/>
                </a:lnTo>
                <a:lnTo>
                  <a:pt x="1468207" y="3395588"/>
                </a:lnTo>
                <a:lnTo>
                  <a:pt x="1468208" y="3393792"/>
                </a:lnTo>
                <a:lnTo>
                  <a:pt x="2585" y="2547614"/>
                </a:lnTo>
                <a:lnTo>
                  <a:pt x="2790" y="2543979"/>
                </a:lnTo>
                <a:lnTo>
                  <a:pt x="164451" y="2450784"/>
                </a:lnTo>
                <a:lnTo>
                  <a:pt x="164451" y="2450786"/>
                </a:lnTo>
                <a:lnTo>
                  <a:pt x="166928" y="2449358"/>
                </a:lnTo>
                <a:lnTo>
                  <a:pt x="329829" y="2355448"/>
                </a:lnTo>
                <a:lnTo>
                  <a:pt x="329829" y="2355448"/>
                </a:lnTo>
                <a:lnTo>
                  <a:pt x="166929" y="2449358"/>
                </a:lnTo>
                <a:lnTo>
                  <a:pt x="166747" y="2452586"/>
                </a:lnTo>
                <a:lnTo>
                  <a:pt x="1468481" y="3204143"/>
                </a:lnTo>
                <a:lnTo>
                  <a:pt x="1468480" y="3205738"/>
                </a:lnTo>
                <a:lnTo>
                  <a:pt x="2774395" y="2451768"/>
                </a:lnTo>
                <a:lnTo>
                  <a:pt x="2774258" y="2449293"/>
                </a:lnTo>
                <a:lnTo>
                  <a:pt x="2776855" y="2450787"/>
                </a:lnTo>
                <a:lnTo>
                  <a:pt x="2776855" y="946126"/>
                </a:lnTo>
                <a:lnTo>
                  <a:pt x="2774637" y="945010"/>
                </a:lnTo>
                <a:lnTo>
                  <a:pt x="2611099" y="1039364"/>
                </a:lnTo>
                <a:lnTo>
                  <a:pt x="2611098" y="1039363"/>
                </a:lnTo>
                <a:lnTo>
                  <a:pt x="2774637" y="945009"/>
                </a:lnTo>
                <a:lnTo>
                  <a:pt x="2774638" y="945010"/>
                </a:lnTo>
                <a:lnTo>
                  <a:pt x="2776695" y="943822"/>
                </a:lnTo>
                <a:lnTo>
                  <a:pt x="2776647" y="943794"/>
                </a:lnTo>
                <a:close/>
                <a:moveTo>
                  <a:pt x="5919" y="848504"/>
                </a:moveTo>
                <a:lnTo>
                  <a:pt x="166411" y="941868"/>
                </a:lnTo>
                <a:lnTo>
                  <a:pt x="164452" y="942999"/>
                </a:lnTo>
                <a:lnTo>
                  <a:pt x="167340" y="944668"/>
                </a:lnTo>
                <a:lnTo>
                  <a:pt x="169420" y="943618"/>
                </a:lnTo>
                <a:lnTo>
                  <a:pt x="169421" y="943619"/>
                </a:lnTo>
                <a:lnTo>
                  <a:pt x="167340" y="944669"/>
                </a:lnTo>
                <a:lnTo>
                  <a:pt x="167339" y="944668"/>
                </a:lnTo>
                <a:lnTo>
                  <a:pt x="164451" y="946125"/>
                </a:lnTo>
                <a:lnTo>
                  <a:pt x="164451" y="2450783"/>
                </a:lnTo>
                <a:lnTo>
                  <a:pt x="2789" y="2543979"/>
                </a:lnTo>
                <a:lnTo>
                  <a:pt x="0" y="2545587"/>
                </a:lnTo>
                <a:lnTo>
                  <a:pt x="0" y="851489"/>
                </a:lnTo>
                <a:lnTo>
                  <a:pt x="3251" y="849849"/>
                </a:lnTo>
                <a:lnTo>
                  <a:pt x="3252" y="849850"/>
                </a:lnTo>
                <a:close/>
                <a:moveTo>
                  <a:pt x="1472450" y="193895"/>
                </a:moveTo>
                <a:lnTo>
                  <a:pt x="1472450" y="193895"/>
                </a:lnTo>
                <a:lnTo>
                  <a:pt x="1471841" y="379556"/>
                </a:lnTo>
                <a:lnTo>
                  <a:pt x="1471841" y="379556"/>
                </a:lnTo>
                <a:close/>
                <a:moveTo>
                  <a:pt x="1470797" y="0"/>
                </a:moveTo>
                <a:lnTo>
                  <a:pt x="2941127" y="848896"/>
                </a:lnTo>
                <a:lnTo>
                  <a:pt x="2938811" y="850233"/>
                </a:lnTo>
                <a:lnTo>
                  <a:pt x="2938810" y="850232"/>
                </a:lnTo>
                <a:lnTo>
                  <a:pt x="2776646" y="943794"/>
                </a:lnTo>
                <a:lnTo>
                  <a:pt x="1472067" y="190594"/>
                </a:lnTo>
                <a:lnTo>
                  <a:pt x="1472677" y="4553"/>
                </a:lnTo>
                <a:lnTo>
                  <a:pt x="1472676" y="4553"/>
                </a:lnTo>
                <a:lnTo>
                  <a:pt x="1472066" y="190593"/>
                </a:lnTo>
                <a:lnTo>
                  <a:pt x="1470781" y="189851"/>
                </a:lnTo>
                <a:lnTo>
                  <a:pt x="1468528" y="191325"/>
                </a:lnTo>
                <a:lnTo>
                  <a:pt x="1468526" y="191325"/>
                </a:lnTo>
                <a:lnTo>
                  <a:pt x="1468527" y="191324"/>
                </a:lnTo>
                <a:lnTo>
                  <a:pt x="1467526" y="190668"/>
                </a:lnTo>
                <a:lnTo>
                  <a:pt x="166412" y="941867"/>
                </a:lnTo>
                <a:lnTo>
                  <a:pt x="5919" y="848503"/>
                </a:lnTo>
                <a:lnTo>
                  <a:pt x="3252" y="849849"/>
                </a:lnTo>
                <a:lnTo>
                  <a:pt x="1" y="847969"/>
                </a:lnTo>
                <a:lnTo>
                  <a:pt x="1467133" y="920"/>
                </a:lnTo>
                <a:lnTo>
                  <a:pt x="1468260" y="1658"/>
                </a:lnTo>
                <a:lnTo>
                  <a:pt x="1468259" y="1659"/>
                </a:lnTo>
                <a:lnTo>
                  <a:pt x="1468261" y="1659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w="12700">
            <a:miter lim="400000"/>
          </a:ln>
        </p:spPr>
        <p:txBody>
          <a:bodyPr wrap="square" lIns="76200" tIns="76200" rIns="76200" bIns="76200" anchor="ctr">
            <a:noAutofit/>
          </a:bodyPr>
          <a:lstStyle/>
          <a:p>
            <a:endParaRPr lang="en-US" sz="6000" dirty="0">
              <a:solidFill>
                <a:schemeClr val="accent3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917BB3F-14FE-4B85-828C-2A9A3553E59E}"/>
              </a:ext>
            </a:extLst>
          </p:cNvPr>
          <p:cNvSpPr/>
          <p:nvPr/>
        </p:nvSpPr>
        <p:spPr>
          <a:xfrm>
            <a:off x="9321953" y="3853958"/>
            <a:ext cx="2936518" cy="2071588"/>
          </a:xfrm>
          <a:custGeom>
            <a:avLst/>
            <a:gdLst>
              <a:gd name="connsiteX0" fmla="*/ 1467132 w 1468259"/>
              <a:gd name="connsiteY0" fmla="*/ 0 h 1035794"/>
              <a:gd name="connsiteX1" fmla="*/ 1468259 w 1468259"/>
              <a:gd name="connsiteY1" fmla="*/ 738 h 1035794"/>
              <a:gd name="connsiteX2" fmla="*/ 1465246 w 1468259"/>
              <a:gd name="connsiteY2" fmla="*/ 2708 h 1035794"/>
              <a:gd name="connsiteX3" fmla="*/ 1466837 w 1468259"/>
              <a:gd name="connsiteY3" fmla="*/ 379124 h 1035794"/>
              <a:gd name="connsiteX4" fmla="*/ 329452 w 1468259"/>
              <a:gd name="connsiteY4" fmla="*/ 1035794 h 1035794"/>
              <a:gd name="connsiteX5" fmla="*/ 5918 w 1468259"/>
              <a:gd name="connsiteY5" fmla="*/ 847583 h 1035794"/>
              <a:gd name="connsiteX6" fmla="*/ 3251 w 1468259"/>
              <a:gd name="connsiteY6" fmla="*/ 848929 h 1035794"/>
              <a:gd name="connsiteX7" fmla="*/ 0 w 1468259"/>
              <a:gd name="connsiteY7" fmla="*/ 847049 h 1035794"/>
              <a:gd name="connsiteX8" fmla="*/ 1467132 w 1468259"/>
              <a:gd name="connsiteY8" fmla="*/ 0 h 103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259" h="1035794">
                <a:moveTo>
                  <a:pt x="1467132" y="0"/>
                </a:moveTo>
                <a:lnTo>
                  <a:pt x="1468259" y="738"/>
                </a:lnTo>
                <a:lnTo>
                  <a:pt x="1465246" y="2708"/>
                </a:lnTo>
                <a:lnTo>
                  <a:pt x="1466837" y="379124"/>
                </a:lnTo>
                <a:lnTo>
                  <a:pt x="329452" y="1035794"/>
                </a:lnTo>
                <a:lnTo>
                  <a:pt x="5918" y="847583"/>
                </a:lnTo>
                <a:lnTo>
                  <a:pt x="3251" y="848929"/>
                </a:lnTo>
                <a:lnTo>
                  <a:pt x="0" y="847049"/>
                </a:lnTo>
                <a:lnTo>
                  <a:pt x="14671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F1295D44-6D14-4D7A-8B9F-BE5AFA66DF9D}"/>
              </a:ext>
            </a:extLst>
          </p:cNvPr>
          <p:cNvSpPr/>
          <p:nvPr/>
        </p:nvSpPr>
        <p:spPr>
          <a:xfrm>
            <a:off x="9336677" y="3827252"/>
            <a:ext cx="2936518" cy="2071588"/>
          </a:xfrm>
          <a:custGeom>
            <a:avLst/>
            <a:gdLst>
              <a:gd name="connsiteX0" fmla="*/ 1467132 w 1468259"/>
              <a:gd name="connsiteY0" fmla="*/ 0 h 1035794"/>
              <a:gd name="connsiteX1" fmla="*/ 1468259 w 1468259"/>
              <a:gd name="connsiteY1" fmla="*/ 738 h 1035794"/>
              <a:gd name="connsiteX2" fmla="*/ 1465246 w 1468259"/>
              <a:gd name="connsiteY2" fmla="*/ 2708 h 1035794"/>
              <a:gd name="connsiteX3" fmla="*/ 1466837 w 1468259"/>
              <a:gd name="connsiteY3" fmla="*/ 379124 h 1035794"/>
              <a:gd name="connsiteX4" fmla="*/ 329452 w 1468259"/>
              <a:gd name="connsiteY4" fmla="*/ 1035794 h 1035794"/>
              <a:gd name="connsiteX5" fmla="*/ 5918 w 1468259"/>
              <a:gd name="connsiteY5" fmla="*/ 847583 h 1035794"/>
              <a:gd name="connsiteX6" fmla="*/ 3251 w 1468259"/>
              <a:gd name="connsiteY6" fmla="*/ 848929 h 1035794"/>
              <a:gd name="connsiteX7" fmla="*/ 0 w 1468259"/>
              <a:gd name="connsiteY7" fmla="*/ 847049 h 1035794"/>
              <a:gd name="connsiteX8" fmla="*/ 1467132 w 1468259"/>
              <a:gd name="connsiteY8" fmla="*/ 0 h 103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259" h="1035794">
                <a:moveTo>
                  <a:pt x="1467132" y="0"/>
                </a:moveTo>
                <a:lnTo>
                  <a:pt x="1468259" y="738"/>
                </a:lnTo>
                <a:lnTo>
                  <a:pt x="1465246" y="2708"/>
                </a:lnTo>
                <a:lnTo>
                  <a:pt x="1466837" y="379124"/>
                </a:lnTo>
                <a:lnTo>
                  <a:pt x="329452" y="1035794"/>
                </a:lnTo>
                <a:lnTo>
                  <a:pt x="5918" y="847583"/>
                </a:lnTo>
                <a:lnTo>
                  <a:pt x="3251" y="848929"/>
                </a:lnTo>
                <a:lnTo>
                  <a:pt x="0" y="847049"/>
                </a:lnTo>
                <a:lnTo>
                  <a:pt x="1467132" y="0"/>
                </a:lnTo>
                <a:close/>
              </a:path>
            </a:pathLst>
          </a:custGeom>
          <a:solidFill>
            <a:srgbClr val="C09564"/>
          </a:solidFill>
          <a:ln>
            <a:solidFill>
              <a:srgbClr val="C09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57D5E4B-E5DF-4742-B6A7-EFEC679EC5B5}"/>
              </a:ext>
            </a:extLst>
          </p:cNvPr>
          <p:cNvSpPr/>
          <p:nvPr/>
        </p:nvSpPr>
        <p:spPr>
          <a:xfrm>
            <a:off x="9556697" y="3873206"/>
            <a:ext cx="5882614" cy="6791176"/>
          </a:xfrm>
          <a:custGeom>
            <a:avLst/>
            <a:gdLst>
              <a:gd name="connsiteX0" fmla="*/ 169708 w 2941307"/>
              <a:gd name="connsiteY0" fmla="*/ 943473 h 3395588"/>
              <a:gd name="connsiteX1" fmla="*/ 329723 w 2941307"/>
              <a:gd name="connsiteY1" fmla="*/ 1036559 h 3395588"/>
              <a:gd name="connsiteX2" fmla="*/ 329722 w 2941307"/>
              <a:gd name="connsiteY2" fmla="*/ 1036559 h 3395588"/>
              <a:gd name="connsiteX3" fmla="*/ 169708 w 2941307"/>
              <a:gd name="connsiteY3" fmla="*/ 943474 h 3395588"/>
              <a:gd name="connsiteX4" fmla="*/ 169422 w 2941307"/>
              <a:gd name="connsiteY4" fmla="*/ 943618 h 3395588"/>
              <a:gd name="connsiteX5" fmla="*/ 169421 w 2941307"/>
              <a:gd name="connsiteY5" fmla="*/ 943618 h 3395588"/>
              <a:gd name="connsiteX6" fmla="*/ 2938810 w 2941307"/>
              <a:gd name="connsiteY6" fmla="*/ 850233 h 3395588"/>
              <a:gd name="connsiteX7" fmla="*/ 2941307 w 2941307"/>
              <a:gd name="connsiteY7" fmla="*/ 851490 h 3395588"/>
              <a:gd name="connsiteX8" fmla="*/ 2941307 w 2941307"/>
              <a:gd name="connsiteY8" fmla="*/ 2545588 h 3395588"/>
              <a:gd name="connsiteX9" fmla="*/ 2938383 w 2941307"/>
              <a:gd name="connsiteY9" fmla="*/ 2543906 h 3395588"/>
              <a:gd name="connsiteX10" fmla="*/ 2938537 w 2941307"/>
              <a:gd name="connsiteY10" fmla="*/ 2546693 h 3395588"/>
              <a:gd name="connsiteX11" fmla="*/ 1468207 w 2941307"/>
              <a:gd name="connsiteY11" fmla="*/ 3395588 h 3395588"/>
              <a:gd name="connsiteX12" fmla="*/ 1468208 w 2941307"/>
              <a:gd name="connsiteY12" fmla="*/ 3393792 h 3395588"/>
              <a:gd name="connsiteX13" fmla="*/ 2585 w 2941307"/>
              <a:gd name="connsiteY13" fmla="*/ 2547614 h 3395588"/>
              <a:gd name="connsiteX14" fmla="*/ 2790 w 2941307"/>
              <a:gd name="connsiteY14" fmla="*/ 2543979 h 3395588"/>
              <a:gd name="connsiteX15" fmla="*/ 164451 w 2941307"/>
              <a:gd name="connsiteY15" fmla="*/ 2450784 h 3395588"/>
              <a:gd name="connsiteX16" fmla="*/ 164451 w 2941307"/>
              <a:gd name="connsiteY16" fmla="*/ 2450786 h 3395588"/>
              <a:gd name="connsiteX17" fmla="*/ 166928 w 2941307"/>
              <a:gd name="connsiteY17" fmla="*/ 2449358 h 3395588"/>
              <a:gd name="connsiteX18" fmla="*/ 329829 w 2941307"/>
              <a:gd name="connsiteY18" fmla="*/ 2355448 h 3395588"/>
              <a:gd name="connsiteX19" fmla="*/ 329829 w 2941307"/>
              <a:gd name="connsiteY19" fmla="*/ 2355448 h 3395588"/>
              <a:gd name="connsiteX20" fmla="*/ 166929 w 2941307"/>
              <a:gd name="connsiteY20" fmla="*/ 2449358 h 3395588"/>
              <a:gd name="connsiteX21" fmla="*/ 166747 w 2941307"/>
              <a:gd name="connsiteY21" fmla="*/ 2452586 h 3395588"/>
              <a:gd name="connsiteX22" fmla="*/ 1468481 w 2941307"/>
              <a:gd name="connsiteY22" fmla="*/ 3204143 h 3395588"/>
              <a:gd name="connsiteX23" fmla="*/ 1468480 w 2941307"/>
              <a:gd name="connsiteY23" fmla="*/ 3205738 h 3395588"/>
              <a:gd name="connsiteX24" fmla="*/ 2774395 w 2941307"/>
              <a:gd name="connsiteY24" fmla="*/ 2451768 h 3395588"/>
              <a:gd name="connsiteX25" fmla="*/ 2774258 w 2941307"/>
              <a:gd name="connsiteY25" fmla="*/ 2449293 h 3395588"/>
              <a:gd name="connsiteX26" fmla="*/ 2776855 w 2941307"/>
              <a:gd name="connsiteY26" fmla="*/ 2450787 h 3395588"/>
              <a:gd name="connsiteX27" fmla="*/ 2776855 w 2941307"/>
              <a:gd name="connsiteY27" fmla="*/ 946126 h 3395588"/>
              <a:gd name="connsiteX28" fmla="*/ 2774637 w 2941307"/>
              <a:gd name="connsiteY28" fmla="*/ 945010 h 3395588"/>
              <a:gd name="connsiteX29" fmla="*/ 2611099 w 2941307"/>
              <a:gd name="connsiteY29" fmla="*/ 1039364 h 3395588"/>
              <a:gd name="connsiteX30" fmla="*/ 2611098 w 2941307"/>
              <a:gd name="connsiteY30" fmla="*/ 1039363 h 3395588"/>
              <a:gd name="connsiteX31" fmla="*/ 2774637 w 2941307"/>
              <a:gd name="connsiteY31" fmla="*/ 945009 h 3395588"/>
              <a:gd name="connsiteX32" fmla="*/ 2774638 w 2941307"/>
              <a:gd name="connsiteY32" fmla="*/ 945010 h 3395588"/>
              <a:gd name="connsiteX33" fmla="*/ 2776695 w 2941307"/>
              <a:gd name="connsiteY33" fmla="*/ 943822 h 3395588"/>
              <a:gd name="connsiteX34" fmla="*/ 2776647 w 2941307"/>
              <a:gd name="connsiteY34" fmla="*/ 943794 h 3395588"/>
              <a:gd name="connsiteX35" fmla="*/ 5919 w 2941307"/>
              <a:gd name="connsiteY35" fmla="*/ 848504 h 3395588"/>
              <a:gd name="connsiteX36" fmla="*/ 166411 w 2941307"/>
              <a:gd name="connsiteY36" fmla="*/ 941868 h 3395588"/>
              <a:gd name="connsiteX37" fmla="*/ 164452 w 2941307"/>
              <a:gd name="connsiteY37" fmla="*/ 942999 h 3395588"/>
              <a:gd name="connsiteX38" fmla="*/ 167340 w 2941307"/>
              <a:gd name="connsiteY38" fmla="*/ 944668 h 3395588"/>
              <a:gd name="connsiteX39" fmla="*/ 169420 w 2941307"/>
              <a:gd name="connsiteY39" fmla="*/ 943618 h 3395588"/>
              <a:gd name="connsiteX40" fmla="*/ 169421 w 2941307"/>
              <a:gd name="connsiteY40" fmla="*/ 943619 h 3395588"/>
              <a:gd name="connsiteX41" fmla="*/ 167340 w 2941307"/>
              <a:gd name="connsiteY41" fmla="*/ 944669 h 3395588"/>
              <a:gd name="connsiteX42" fmla="*/ 167339 w 2941307"/>
              <a:gd name="connsiteY42" fmla="*/ 944668 h 3395588"/>
              <a:gd name="connsiteX43" fmla="*/ 164451 w 2941307"/>
              <a:gd name="connsiteY43" fmla="*/ 946125 h 3395588"/>
              <a:gd name="connsiteX44" fmla="*/ 164451 w 2941307"/>
              <a:gd name="connsiteY44" fmla="*/ 2450783 h 3395588"/>
              <a:gd name="connsiteX45" fmla="*/ 2789 w 2941307"/>
              <a:gd name="connsiteY45" fmla="*/ 2543979 h 3395588"/>
              <a:gd name="connsiteX46" fmla="*/ 0 w 2941307"/>
              <a:gd name="connsiteY46" fmla="*/ 2545587 h 3395588"/>
              <a:gd name="connsiteX47" fmla="*/ 0 w 2941307"/>
              <a:gd name="connsiteY47" fmla="*/ 851489 h 3395588"/>
              <a:gd name="connsiteX48" fmla="*/ 3251 w 2941307"/>
              <a:gd name="connsiteY48" fmla="*/ 849849 h 3395588"/>
              <a:gd name="connsiteX49" fmla="*/ 3252 w 2941307"/>
              <a:gd name="connsiteY49" fmla="*/ 849850 h 3395588"/>
              <a:gd name="connsiteX50" fmla="*/ 1472450 w 2941307"/>
              <a:gd name="connsiteY50" fmla="*/ 193895 h 3395588"/>
              <a:gd name="connsiteX51" fmla="*/ 1472450 w 2941307"/>
              <a:gd name="connsiteY51" fmla="*/ 193895 h 3395588"/>
              <a:gd name="connsiteX52" fmla="*/ 1471841 w 2941307"/>
              <a:gd name="connsiteY52" fmla="*/ 379556 h 3395588"/>
              <a:gd name="connsiteX53" fmla="*/ 1471841 w 2941307"/>
              <a:gd name="connsiteY53" fmla="*/ 379556 h 3395588"/>
              <a:gd name="connsiteX54" fmla="*/ 1470797 w 2941307"/>
              <a:gd name="connsiteY54" fmla="*/ 0 h 3395588"/>
              <a:gd name="connsiteX55" fmla="*/ 2941127 w 2941307"/>
              <a:gd name="connsiteY55" fmla="*/ 848896 h 3395588"/>
              <a:gd name="connsiteX56" fmla="*/ 2938811 w 2941307"/>
              <a:gd name="connsiteY56" fmla="*/ 850233 h 3395588"/>
              <a:gd name="connsiteX57" fmla="*/ 2938810 w 2941307"/>
              <a:gd name="connsiteY57" fmla="*/ 850232 h 3395588"/>
              <a:gd name="connsiteX58" fmla="*/ 2776646 w 2941307"/>
              <a:gd name="connsiteY58" fmla="*/ 943794 h 3395588"/>
              <a:gd name="connsiteX59" fmla="*/ 1472067 w 2941307"/>
              <a:gd name="connsiteY59" fmla="*/ 190594 h 3395588"/>
              <a:gd name="connsiteX60" fmla="*/ 1472677 w 2941307"/>
              <a:gd name="connsiteY60" fmla="*/ 4553 h 3395588"/>
              <a:gd name="connsiteX61" fmla="*/ 1472676 w 2941307"/>
              <a:gd name="connsiteY61" fmla="*/ 4553 h 3395588"/>
              <a:gd name="connsiteX62" fmla="*/ 1472066 w 2941307"/>
              <a:gd name="connsiteY62" fmla="*/ 190593 h 3395588"/>
              <a:gd name="connsiteX63" fmla="*/ 1470781 w 2941307"/>
              <a:gd name="connsiteY63" fmla="*/ 189851 h 3395588"/>
              <a:gd name="connsiteX64" fmla="*/ 1468528 w 2941307"/>
              <a:gd name="connsiteY64" fmla="*/ 191325 h 3395588"/>
              <a:gd name="connsiteX65" fmla="*/ 1468526 w 2941307"/>
              <a:gd name="connsiteY65" fmla="*/ 191325 h 3395588"/>
              <a:gd name="connsiteX66" fmla="*/ 1468527 w 2941307"/>
              <a:gd name="connsiteY66" fmla="*/ 191324 h 3395588"/>
              <a:gd name="connsiteX67" fmla="*/ 1467526 w 2941307"/>
              <a:gd name="connsiteY67" fmla="*/ 190668 h 3395588"/>
              <a:gd name="connsiteX68" fmla="*/ 166412 w 2941307"/>
              <a:gd name="connsiteY68" fmla="*/ 941867 h 3395588"/>
              <a:gd name="connsiteX69" fmla="*/ 5919 w 2941307"/>
              <a:gd name="connsiteY69" fmla="*/ 848503 h 3395588"/>
              <a:gd name="connsiteX70" fmla="*/ 3252 w 2941307"/>
              <a:gd name="connsiteY70" fmla="*/ 849849 h 3395588"/>
              <a:gd name="connsiteX71" fmla="*/ 1 w 2941307"/>
              <a:gd name="connsiteY71" fmla="*/ 847969 h 3395588"/>
              <a:gd name="connsiteX72" fmla="*/ 1467133 w 2941307"/>
              <a:gd name="connsiteY72" fmla="*/ 920 h 3395588"/>
              <a:gd name="connsiteX73" fmla="*/ 1468260 w 2941307"/>
              <a:gd name="connsiteY73" fmla="*/ 1658 h 3395588"/>
              <a:gd name="connsiteX74" fmla="*/ 1468259 w 2941307"/>
              <a:gd name="connsiteY74" fmla="*/ 1659 h 3395588"/>
              <a:gd name="connsiteX75" fmla="*/ 1468261 w 2941307"/>
              <a:gd name="connsiteY75" fmla="*/ 1659 h 33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41307" h="3395588">
                <a:moveTo>
                  <a:pt x="169708" y="943473"/>
                </a:moveTo>
                <a:lnTo>
                  <a:pt x="329723" y="1036559"/>
                </a:lnTo>
                <a:lnTo>
                  <a:pt x="329722" y="1036559"/>
                </a:lnTo>
                <a:lnTo>
                  <a:pt x="169708" y="943474"/>
                </a:lnTo>
                <a:lnTo>
                  <a:pt x="169422" y="943618"/>
                </a:lnTo>
                <a:lnTo>
                  <a:pt x="169421" y="943618"/>
                </a:lnTo>
                <a:close/>
                <a:moveTo>
                  <a:pt x="2938810" y="850233"/>
                </a:moveTo>
                <a:lnTo>
                  <a:pt x="2941307" y="851490"/>
                </a:lnTo>
                <a:lnTo>
                  <a:pt x="2941307" y="2545588"/>
                </a:lnTo>
                <a:lnTo>
                  <a:pt x="2938383" y="2543906"/>
                </a:lnTo>
                <a:lnTo>
                  <a:pt x="2938537" y="2546693"/>
                </a:lnTo>
                <a:lnTo>
                  <a:pt x="1468207" y="3395588"/>
                </a:lnTo>
                <a:lnTo>
                  <a:pt x="1468208" y="3393792"/>
                </a:lnTo>
                <a:lnTo>
                  <a:pt x="2585" y="2547614"/>
                </a:lnTo>
                <a:lnTo>
                  <a:pt x="2790" y="2543979"/>
                </a:lnTo>
                <a:lnTo>
                  <a:pt x="164451" y="2450784"/>
                </a:lnTo>
                <a:lnTo>
                  <a:pt x="164451" y="2450786"/>
                </a:lnTo>
                <a:lnTo>
                  <a:pt x="166928" y="2449358"/>
                </a:lnTo>
                <a:lnTo>
                  <a:pt x="329829" y="2355448"/>
                </a:lnTo>
                <a:lnTo>
                  <a:pt x="329829" y="2355448"/>
                </a:lnTo>
                <a:lnTo>
                  <a:pt x="166929" y="2449358"/>
                </a:lnTo>
                <a:lnTo>
                  <a:pt x="166747" y="2452586"/>
                </a:lnTo>
                <a:lnTo>
                  <a:pt x="1468481" y="3204143"/>
                </a:lnTo>
                <a:lnTo>
                  <a:pt x="1468480" y="3205738"/>
                </a:lnTo>
                <a:lnTo>
                  <a:pt x="2774395" y="2451768"/>
                </a:lnTo>
                <a:lnTo>
                  <a:pt x="2774258" y="2449293"/>
                </a:lnTo>
                <a:lnTo>
                  <a:pt x="2776855" y="2450787"/>
                </a:lnTo>
                <a:lnTo>
                  <a:pt x="2776855" y="946126"/>
                </a:lnTo>
                <a:lnTo>
                  <a:pt x="2774637" y="945010"/>
                </a:lnTo>
                <a:lnTo>
                  <a:pt x="2611099" y="1039364"/>
                </a:lnTo>
                <a:lnTo>
                  <a:pt x="2611098" y="1039363"/>
                </a:lnTo>
                <a:lnTo>
                  <a:pt x="2774637" y="945009"/>
                </a:lnTo>
                <a:lnTo>
                  <a:pt x="2774638" y="945010"/>
                </a:lnTo>
                <a:lnTo>
                  <a:pt x="2776695" y="943822"/>
                </a:lnTo>
                <a:lnTo>
                  <a:pt x="2776647" y="943794"/>
                </a:lnTo>
                <a:close/>
                <a:moveTo>
                  <a:pt x="5919" y="848504"/>
                </a:moveTo>
                <a:lnTo>
                  <a:pt x="166411" y="941868"/>
                </a:lnTo>
                <a:lnTo>
                  <a:pt x="164452" y="942999"/>
                </a:lnTo>
                <a:lnTo>
                  <a:pt x="167340" y="944668"/>
                </a:lnTo>
                <a:lnTo>
                  <a:pt x="169420" y="943618"/>
                </a:lnTo>
                <a:lnTo>
                  <a:pt x="169421" y="943619"/>
                </a:lnTo>
                <a:lnTo>
                  <a:pt x="167340" y="944669"/>
                </a:lnTo>
                <a:lnTo>
                  <a:pt x="167339" y="944668"/>
                </a:lnTo>
                <a:lnTo>
                  <a:pt x="164451" y="946125"/>
                </a:lnTo>
                <a:lnTo>
                  <a:pt x="164451" y="2450783"/>
                </a:lnTo>
                <a:lnTo>
                  <a:pt x="2789" y="2543979"/>
                </a:lnTo>
                <a:lnTo>
                  <a:pt x="0" y="2545587"/>
                </a:lnTo>
                <a:lnTo>
                  <a:pt x="0" y="851489"/>
                </a:lnTo>
                <a:lnTo>
                  <a:pt x="3251" y="849849"/>
                </a:lnTo>
                <a:lnTo>
                  <a:pt x="3252" y="849850"/>
                </a:lnTo>
                <a:close/>
                <a:moveTo>
                  <a:pt x="1472450" y="193895"/>
                </a:moveTo>
                <a:lnTo>
                  <a:pt x="1472450" y="193895"/>
                </a:lnTo>
                <a:lnTo>
                  <a:pt x="1471841" y="379556"/>
                </a:lnTo>
                <a:lnTo>
                  <a:pt x="1471841" y="379556"/>
                </a:lnTo>
                <a:close/>
                <a:moveTo>
                  <a:pt x="1470797" y="0"/>
                </a:moveTo>
                <a:lnTo>
                  <a:pt x="2941127" y="848896"/>
                </a:lnTo>
                <a:lnTo>
                  <a:pt x="2938811" y="850233"/>
                </a:lnTo>
                <a:lnTo>
                  <a:pt x="2938810" y="850232"/>
                </a:lnTo>
                <a:lnTo>
                  <a:pt x="2776646" y="943794"/>
                </a:lnTo>
                <a:lnTo>
                  <a:pt x="1472067" y="190594"/>
                </a:lnTo>
                <a:lnTo>
                  <a:pt x="1472677" y="4553"/>
                </a:lnTo>
                <a:lnTo>
                  <a:pt x="1472676" y="4553"/>
                </a:lnTo>
                <a:lnTo>
                  <a:pt x="1472066" y="190593"/>
                </a:lnTo>
                <a:lnTo>
                  <a:pt x="1470781" y="189851"/>
                </a:lnTo>
                <a:lnTo>
                  <a:pt x="1468528" y="191325"/>
                </a:lnTo>
                <a:lnTo>
                  <a:pt x="1468526" y="191325"/>
                </a:lnTo>
                <a:lnTo>
                  <a:pt x="1468527" y="191324"/>
                </a:lnTo>
                <a:lnTo>
                  <a:pt x="1467526" y="190668"/>
                </a:lnTo>
                <a:lnTo>
                  <a:pt x="166412" y="941867"/>
                </a:lnTo>
                <a:lnTo>
                  <a:pt x="5919" y="848503"/>
                </a:lnTo>
                <a:lnTo>
                  <a:pt x="3252" y="849849"/>
                </a:lnTo>
                <a:lnTo>
                  <a:pt x="1" y="847969"/>
                </a:lnTo>
                <a:lnTo>
                  <a:pt x="1467133" y="920"/>
                </a:lnTo>
                <a:lnTo>
                  <a:pt x="1468260" y="1658"/>
                </a:lnTo>
                <a:lnTo>
                  <a:pt x="1468259" y="1659"/>
                </a:lnTo>
                <a:lnTo>
                  <a:pt x="1468261" y="1659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w="12700">
            <a:miter lim="400000"/>
          </a:ln>
        </p:spPr>
        <p:txBody>
          <a:bodyPr wrap="square" lIns="76200" tIns="76200" rIns="76200" bIns="76200" anchor="ctr">
            <a:noAutofit/>
          </a:bodyPr>
          <a:lstStyle/>
          <a:p>
            <a:endParaRPr lang="en-US" sz="6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3" name="Figure">
            <a:extLst>
              <a:ext uri="{FF2B5EF4-FFF2-40B4-BE49-F238E27FC236}">
                <a16:creationId xmlns:a16="http://schemas.microsoft.com/office/drawing/2014/main" id="{A7A8009E-5709-43AB-BB20-2B5C6B7E4B80}"/>
              </a:ext>
            </a:extLst>
          </p:cNvPr>
          <p:cNvSpPr/>
          <p:nvPr/>
        </p:nvSpPr>
        <p:spPr>
          <a:xfrm>
            <a:off x="10399183" y="4315069"/>
            <a:ext cx="1324882" cy="1324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2" h="19632" extrusionOk="0">
                <a:moveTo>
                  <a:pt x="267" y="7550"/>
                </a:moveTo>
                <a:cubicBezTo>
                  <a:pt x="1519" y="2277"/>
                  <a:pt x="6808" y="-984"/>
                  <a:pt x="12082" y="267"/>
                </a:cubicBezTo>
                <a:cubicBezTo>
                  <a:pt x="17355" y="1519"/>
                  <a:pt x="20616" y="6808"/>
                  <a:pt x="19365" y="12082"/>
                </a:cubicBezTo>
                <a:cubicBezTo>
                  <a:pt x="18113" y="17355"/>
                  <a:pt x="12824" y="20616"/>
                  <a:pt x="7550" y="19365"/>
                </a:cubicBezTo>
                <a:cubicBezTo>
                  <a:pt x="2277" y="18113"/>
                  <a:pt x="-984" y="12824"/>
                  <a:pt x="267" y="7550"/>
                </a:cubicBezTo>
                <a:close/>
              </a:path>
            </a:pathLst>
          </a:custGeom>
          <a:solidFill>
            <a:srgbClr val="C09564"/>
          </a:solidFill>
          <a:ln w="38100">
            <a:solidFill>
              <a:srgbClr val="AF7D47"/>
            </a:solidFill>
            <a:miter lim="400000"/>
          </a:ln>
        </p:spPr>
        <p:txBody>
          <a:bodyPr lIns="76200" tIns="76200" rIns="76200" bIns="7620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06</a:t>
            </a:r>
            <a:endParaRPr sz="56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1" name="Cercle">
            <a:extLst>
              <a:ext uri="{FF2B5EF4-FFF2-40B4-BE49-F238E27FC236}">
                <a16:creationId xmlns:a16="http://schemas.microsoft.com/office/drawing/2014/main" id="{67BAA846-D6EC-48E8-A280-4C020EE1E6CF}"/>
              </a:ext>
            </a:extLst>
          </p:cNvPr>
          <p:cNvSpPr/>
          <p:nvPr/>
        </p:nvSpPr>
        <p:spPr>
          <a:xfrm>
            <a:off x="12843197" y="4315069"/>
            <a:ext cx="1324622" cy="1324622"/>
          </a:xfrm>
          <a:prstGeom prst="ellipse">
            <a:avLst/>
          </a:prstGeom>
          <a:solidFill>
            <a:schemeClr val="tx2"/>
          </a:solidFill>
          <a:ln w="38100">
            <a:solidFill>
              <a:srgbClr val="013442"/>
            </a:solidFill>
            <a:miter lim="400000"/>
          </a:ln>
        </p:spPr>
        <p:txBody>
          <a:bodyPr lIns="76200" tIns="76200" rIns="76200" bIns="7620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01</a:t>
            </a:r>
            <a:endParaRPr sz="4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979FF1-EAB1-45CD-91BC-3AC887395330}"/>
              </a:ext>
            </a:extLst>
          </p:cNvPr>
          <p:cNvSpPr/>
          <p:nvPr/>
        </p:nvSpPr>
        <p:spPr>
          <a:xfrm>
            <a:off x="2837280" y="693300"/>
            <a:ext cx="18150414" cy="10307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400" hangingPunct="1">
              <a:lnSpc>
                <a:spcPct val="110000"/>
              </a:lnSpc>
              <a:defRPr/>
            </a:pPr>
            <a:r>
              <a:rPr lang="en-GB" sz="6000" b="0" dirty="0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New Incentives Package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8C19A4-914A-4CA8-9953-63C3D93CD9DA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EAA73EB6-1CE2-4429-B1EC-007824C7E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ΥΠΟΥΡΓΕΙΟ ΟΙΚΟΝΟΜΙΚΩΝ">
              <a:extLst>
                <a:ext uri="{FF2B5EF4-FFF2-40B4-BE49-F238E27FC236}">
                  <a16:creationId xmlns:a16="http://schemas.microsoft.com/office/drawing/2014/main" id="{2F6F240D-694E-47C1-91F1-37B383698DCF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33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604A6107-0D53-404A-8C5E-6C1DB8FD8922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823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RHB Bank Gets Modern Capital Markets Tech with Murex - Global Ethical  Banking">
            <a:extLst>
              <a:ext uri="{FF2B5EF4-FFF2-40B4-BE49-F238E27FC236}">
                <a16:creationId xmlns:a16="http://schemas.microsoft.com/office/drawing/2014/main" id="{2349324D-7D54-4033-AFE0-1E95AAB9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098" y="2751479"/>
            <a:ext cx="2996983" cy="15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4" descr="http://t0.gstatic.com/images?q=tbn:ANd9GcQcNzSVj9aee6Nrq3cRXSfgr_0S01qkfIdLIT6aw1nZpNatYdfj4g">
            <a:extLst>
              <a:ext uri="{FF2B5EF4-FFF2-40B4-BE49-F238E27FC236}">
                <a16:creationId xmlns:a16="http://schemas.microsoft.com/office/drawing/2014/main" id="{4EC33BF2-A0F0-4F17-AE0B-2600190BF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7086" r="11068" b="10700"/>
          <a:stretch/>
        </p:blipFill>
        <p:spPr bwMode="auto">
          <a:xfrm>
            <a:off x="4034031" y="2340238"/>
            <a:ext cx="3131857" cy="203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http://t1.gstatic.com/images?q=tbn:ANd9GcSe4vwzHatq9tAAeIAsTan7fgxzFaXb7l8gFlBHJ2YTR0FeLojzSg">
            <a:extLst>
              <a:ext uri="{FF2B5EF4-FFF2-40B4-BE49-F238E27FC236}">
                <a16:creationId xmlns:a16="http://schemas.microsoft.com/office/drawing/2014/main" id="{8843FB48-BD05-4546-A0EA-D0B9ED51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737" y="4385909"/>
            <a:ext cx="3412853" cy="117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age result for 3CX logo">
            <a:extLst>
              <a:ext uri="{FF2B5EF4-FFF2-40B4-BE49-F238E27FC236}">
                <a16:creationId xmlns:a16="http://schemas.microsoft.com/office/drawing/2014/main" id="{32D2BC41-F8FE-45CD-B96F-F4B8BEDDF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9886" r="3295" b="11362"/>
          <a:stretch/>
        </p:blipFill>
        <p:spPr bwMode="auto">
          <a:xfrm>
            <a:off x="10098302" y="4676477"/>
            <a:ext cx="2312980" cy="11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etoro cyprus logo">
            <a:extLst>
              <a:ext uri="{FF2B5EF4-FFF2-40B4-BE49-F238E27FC236}">
                <a16:creationId xmlns:a16="http://schemas.microsoft.com/office/drawing/2014/main" id="{54206D02-9991-4059-A6DE-2D359FB4D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074" y="2604918"/>
            <a:ext cx="3263082" cy="15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isignthis logo">
            <a:extLst>
              <a:ext uri="{FF2B5EF4-FFF2-40B4-BE49-F238E27FC236}">
                <a16:creationId xmlns:a16="http://schemas.microsoft.com/office/drawing/2014/main" id="{829087DC-95DD-43B2-9191-5A0006B46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875" y="9218357"/>
            <a:ext cx="4002457" cy="104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03B457A-F8EE-4D66-BD79-3366BB1C2F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 b="22139"/>
          <a:stretch/>
        </p:blipFill>
        <p:spPr>
          <a:xfrm>
            <a:off x="20051101" y="1996191"/>
            <a:ext cx="3324995" cy="1608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9BD39-05BC-429B-92EC-2A6D66ABAE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883" y="8766019"/>
            <a:ext cx="2619110" cy="795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03D8A3-F015-47C1-A91D-50940A52C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539" y="8189041"/>
            <a:ext cx="2748212" cy="1510489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BF7DE3F-51A7-4FAC-8BA7-45782327A2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754" y="2731275"/>
            <a:ext cx="2312980" cy="1272576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0EEC8418-EBD9-4C21-B1E0-9E92F65542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022" y="7033325"/>
            <a:ext cx="3412853" cy="1044966"/>
          </a:xfrm>
          <a:prstGeom prst="rect">
            <a:avLst/>
          </a:prstGeom>
        </p:spPr>
      </p:pic>
      <p:pic>
        <p:nvPicPr>
          <p:cNvPr id="15" name="Picture 14" descr="A picture containing drawing, computer&#10;&#10;Description automatically generated">
            <a:extLst>
              <a:ext uri="{FF2B5EF4-FFF2-40B4-BE49-F238E27FC236}">
                <a16:creationId xmlns:a16="http://schemas.microsoft.com/office/drawing/2014/main" id="{DC535992-5817-4B47-9355-2EFF5D4698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460" y="9848272"/>
            <a:ext cx="4704055" cy="928039"/>
          </a:xfrm>
          <a:prstGeom prst="rect">
            <a:avLst/>
          </a:prstGeom>
        </p:spPr>
      </p:pic>
      <p:pic>
        <p:nvPicPr>
          <p:cNvPr id="16" name="Picture 2" descr="Easybrain - Simple Mobile Experiences">
            <a:extLst>
              <a:ext uri="{FF2B5EF4-FFF2-40B4-BE49-F238E27FC236}">
                <a16:creationId xmlns:a16="http://schemas.microsoft.com/office/drawing/2014/main" id="{592BC081-067A-4D3E-B5E4-3F6A6C5B0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16645" r="8694" b="20465"/>
          <a:stretch/>
        </p:blipFill>
        <p:spPr bwMode="auto">
          <a:xfrm>
            <a:off x="4793251" y="7277342"/>
            <a:ext cx="3564620" cy="14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mitrii Polezhaev | Dribbble">
            <a:extLst>
              <a:ext uri="{FF2B5EF4-FFF2-40B4-BE49-F238E27FC236}">
                <a16:creationId xmlns:a16="http://schemas.microsoft.com/office/drawing/2014/main" id="{45A1236D-477E-4DE5-9432-4184B6528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39153" r="13750" b="40528"/>
          <a:stretch/>
        </p:blipFill>
        <p:spPr bwMode="auto">
          <a:xfrm>
            <a:off x="8629539" y="10267267"/>
            <a:ext cx="4767233" cy="91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D3AC7FA-98AC-496B-9A98-0189BC0AA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t="17986" r="13799" b="24611"/>
          <a:stretch/>
        </p:blipFill>
        <p:spPr bwMode="auto">
          <a:xfrm>
            <a:off x="10951401" y="6432695"/>
            <a:ext cx="3207175" cy="13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rainRocket | The IT Company of the Future">
            <a:extLst>
              <a:ext uri="{FF2B5EF4-FFF2-40B4-BE49-F238E27FC236}">
                <a16:creationId xmlns:a16="http://schemas.microsoft.com/office/drawing/2014/main" id="{C17B277D-A68B-44AD-9127-808EB96E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939" y="5358476"/>
            <a:ext cx="2834628" cy="13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Jobs in MUFG Investor Services FinTech Limited">
            <a:extLst>
              <a:ext uri="{FF2B5EF4-FFF2-40B4-BE49-F238E27FC236}">
                <a16:creationId xmlns:a16="http://schemas.microsoft.com/office/drawing/2014/main" id="{9199E10B-95A0-4B96-97B4-99D3A919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02" y="8944285"/>
            <a:ext cx="3564620" cy="117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Daily Exness Rebates $3.75 | Exness Review">
            <a:extLst>
              <a:ext uri="{FF2B5EF4-FFF2-40B4-BE49-F238E27FC236}">
                <a16:creationId xmlns:a16="http://schemas.microsoft.com/office/drawing/2014/main" id="{92D38A15-5A87-45ED-B83E-0FFAC5230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38483" r="8379" b="33561"/>
          <a:stretch/>
        </p:blipFill>
        <p:spPr bwMode="auto">
          <a:xfrm>
            <a:off x="621079" y="5080584"/>
            <a:ext cx="4109737" cy="83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Image result for Openway logo">
            <a:extLst>
              <a:ext uri="{FF2B5EF4-FFF2-40B4-BE49-F238E27FC236}">
                <a16:creationId xmlns:a16="http://schemas.microsoft.com/office/drawing/2014/main" id="{D283A857-37ED-473B-A20B-7C5F556C6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0" t="31170" r="3830" b="25632"/>
          <a:stretch/>
        </p:blipFill>
        <p:spPr bwMode="auto">
          <a:xfrm>
            <a:off x="4532034" y="10579835"/>
            <a:ext cx="3685010" cy="159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4B7B41F-7888-444E-89CF-02BB86808E93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2B2D54C0-8507-4950-90B0-C3DFC9D15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ΥΠΟΥΡΓΕΙΟ ΟΙΚΟΝΟΜΙΚΩΝ">
              <a:extLst>
                <a:ext uri="{FF2B5EF4-FFF2-40B4-BE49-F238E27FC236}">
                  <a16:creationId xmlns:a16="http://schemas.microsoft.com/office/drawing/2014/main" id="{831B4650-B09B-406D-B203-E806F4499274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35FC0B7-F021-4DDC-A970-2B3F912A8EA0}"/>
              </a:ext>
            </a:extLst>
          </p:cNvPr>
          <p:cNvSpPr/>
          <p:nvPr/>
        </p:nvSpPr>
        <p:spPr>
          <a:xfrm>
            <a:off x="2837280" y="693300"/>
            <a:ext cx="18150414" cy="10307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400" hangingPunct="1">
              <a:lnSpc>
                <a:spcPct val="110000"/>
              </a:lnSpc>
              <a:defRPr/>
            </a:pPr>
            <a:r>
              <a:rPr lang="en-GB" sz="6000" b="0" dirty="0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An international Business </a:t>
            </a:r>
            <a:r>
              <a:rPr lang="en-GB" sz="6000" b="0" dirty="0" err="1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Center</a:t>
            </a:r>
            <a:endParaRPr lang="en-GB" sz="6000" b="0" dirty="0">
              <a:solidFill>
                <a:srgbClr val="1A2E57"/>
              </a:solidFill>
              <a:latin typeface="Trebuchet MS" panose="020B0603020202020204" pitchFamily="34" charset="0"/>
              <a:cs typeface="Avenir LT 45 Book"/>
            </a:endParaRPr>
          </a:p>
        </p:txBody>
      </p:sp>
      <p:sp>
        <p:nvSpPr>
          <p:cNvPr id="32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523285B3-6184-4442-B02E-9B65C3CF729F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9FF391-C5DA-4FF5-BF02-89D527CF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306" y="8467464"/>
            <a:ext cx="1760219" cy="7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oft-logo | The Fintech Times">
            <a:extLst>
              <a:ext uri="{FF2B5EF4-FFF2-40B4-BE49-F238E27FC236}">
                <a16:creationId xmlns:a16="http://schemas.microsoft.com/office/drawing/2014/main" id="{1AF2C636-8338-44A9-85C0-FAB75B829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846" y="8440794"/>
            <a:ext cx="1831169" cy="145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0328DC-FD16-45B6-8E2D-E1281B725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122" y="10604211"/>
            <a:ext cx="3434955" cy="126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chrelam: ABAP System Logs and Traces">
            <a:extLst>
              <a:ext uri="{FF2B5EF4-FFF2-40B4-BE49-F238E27FC236}">
                <a16:creationId xmlns:a16="http://schemas.microsoft.com/office/drawing/2014/main" id="{458AE5D2-0286-4E12-9AC0-0E9405D5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13" y="11040960"/>
            <a:ext cx="2495527" cy="156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ffos - Crunchbase Company Profile &amp; Funding">
            <a:extLst>
              <a:ext uri="{FF2B5EF4-FFF2-40B4-BE49-F238E27FC236}">
                <a16:creationId xmlns:a16="http://schemas.microsoft.com/office/drawing/2014/main" id="{979D84C0-41D2-4428-AD18-9EBF158A1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61" y="658482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age result for U-TX logo">
            <a:extLst>
              <a:ext uri="{FF2B5EF4-FFF2-40B4-BE49-F238E27FC236}">
                <a16:creationId xmlns:a16="http://schemas.microsoft.com/office/drawing/2014/main" id="{F1350821-B09B-4CAE-A210-3FE855130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039" y="6843846"/>
            <a:ext cx="2071917" cy="16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columbia shipmanagement logo">
            <a:extLst>
              <a:ext uri="{FF2B5EF4-FFF2-40B4-BE49-F238E27FC236}">
                <a16:creationId xmlns:a16="http://schemas.microsoft.com/office/drawing/2014/main" id="{D666585B-0F1B-4603-B977-598A3EE1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574" y="2739802"/>
            <a:ext cx="2651880" cy="163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msc ship management logo">
            <a:extLst>
              <a:ext uri="{FF2B5EF4-FFF2-40B4-BE49-F238E27FC236}">
                <a16:creationId xmlns:a16="http://schemas.microsoft.com/office/drawing/2014/main" id="{0AB45A09-D12E-4DC9-A65B-5B7B133B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708" y="4086654"/>
            <a:ext cx="1847048" cy="18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Image result for fml ship management ltd logo">
            <a:extLst>
              <a:ext uri="{FF2B5EF4-FFF2-40B4-BE49-F238E27FC236}">
                <a16:creationId xmlns:a16="http://schemas.microsoft.com/office/drawing/2014/main" id="{CBE0F179-8CA9-41B8-A2B0-0226D74C4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28890" r="20959" b="740"/>
          <a:stretch/>
        </p:blipFill>
        <p:spPr bwMode="auto">
          <a:xfrm>
            <a:off x="15356544" y="11182233"/>
            <a:ext cx="3331889" cy="9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Image result for interorient shipmanagement logo">
            <a:extLst>
              <a:ext uri="{FF2B5EF4-FFF2-40B4-BE49-F238E27FC236}">
                <a16:creationId xmlns:a16="http://schemas.microsoft.com/office/drawing/2014/main" id="{F433208C-9E12-4CCF-95B1-CFBF96CB1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17116" r="8632" b="20617"/>
          <a:stretch/>
        </p:blipFill>
        <p:spPr bwMode="auto">
          <a:xfrm>
            <a:off x="293079" y="2847856"/>
            <a:ext cx="3932441" cy="15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Image result for edt offshore logo">
            <a:extLst>
              <a:ext uri="{FF2B5EF4-FFF2-40B4-BE49-F238E27FC236}">
                <a16:creationId xmlns:a16="http://schemas.microsoft.com/office/drawing/2014/main" id="{F75F7538-B21F-43ED-A9BA-3A9AAB96E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4" y="6227552"/>
            <a:ext cx="2218207" cy="164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Image result for intership navigation logo">
            <a:extLst>
              <a:ext uri="{FF2B5EF4-FFF2-40B4-BE49-F238E27FC236}">
                <a16:creationId xmlns:a16="http://schemas.microsoft.com/office/drawing/2014/main" id="{BEEAD615-D407-4312-969F-EFA1A9D4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493" y="11375761"/>
            <a:ext cx="1814658" cy="18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Image result for marlow navigation logo">
            <a:extLst>
              <a:ext uri="{FF2B5EF4-FFF2-40B4-BE49-F238E27FC236}">
                <a16:creationId xmlns:a16="http://schemas.microsoft.com/office/drawing/2014/main" id="{C3E3AA92-8334-411A-9257-C63975B7B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20697" r="21094" b="10626"/>
          <a:stretch/>
        </p:blipFill>
        <p:spPr bwMode="auto">
          <a:xfrm>
            <a:off x="434629" y="8818696"/>
            <a:ext cx="2681270" cy="245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Image result for scf shipping cyprus logo">
            <a:extLst>
              <a:ext uri="{FF2B5EF4-FFF2-40B4-BE49-F238E27FC236}">
                <a16:creationId xmlns:a16="http://schemas.microsoft.com/office/drawing/2014/main" id="{D9EA4966-0E69-4F50-BFAF-CEBA3AB9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184" y="4644778"/>
            <a:ext cx="2335814" cy="17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2" descr="Image result for bsm shipping management logo">
            <a:extLst>
              <a:ext uri="{FF2B5EF4-FFF2-40B4-BE49-F238E27FC236}">
                <a16:creationId xmlns:a16="http://schemas.microsoft.com/office/drawing/2014/main" id="{A9096F0C-B5A5-4E15-9B68-BD958706F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600" y="8024165"/>
            <a:ext cx="1955113" cy="9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Image result for uniteam marine cyprus logo">
            <a:extLst>
              <a:ext uri="{FF2B5EF4-FFF2-40B4-BE49-F238E27FC236}">
                <a16:creationId xmlns:a16="http://schemas.microsoft.com/office/drawing/2014/main" id="{B54371D9-DE42-4779-9DAC-1259E3F6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5" y="12031086"/>
            <a:ext cx="4838388" cy="6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Image result for safe bulkers management logo">
            <a:extLst>
              <a:ext uri="{FF2B5EF4-FFF2-40B4-BE49-F238E27FC236}">
                <a16:creationId xmlns:a16="http://schemas.microsoft.com/office/drawing/2014/main" id="{955D42E9-9C92-4485-860D-EA0821D9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79" y="6056071"/>
            <a:ext cx="2894042" cy="90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8" descr="Image result for lmz logo">
            <a:extLst>
              <a:ext uri="{FF2B5EF4-FFF2-40B4-BE49-F238E27FC236}">
                <a16:creationId xmlns:a16="http://schemas.microsoft.com/office/drawing/2014/main" id="{D2B196B3-ADC4-41D2-B482-E57E18283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8" b="21744"/>
          <a:stretch/>
        </p:blipFill>
        <p:spPr bwMode="auto">
          <a:xfrm>
            <a:off x="8030586" y="4362195"/>
            <a:ext cx="1786145" cy="1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0" descr="Image result for osm shipping logo">
            <a:extLst>
              <a:ext uri="{FF2B5EF4-FFF2-40B4-BE49-F238E27FC236}">
                <a16:creationId xmlns:a16="http://schemas.microsoft.com/office/drawing/2014/main" id="{4E22521B-5260-4101-9B0A-03C62BCD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837" y="6074919"/>
            <a:ext cx="1897332" cy="167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4" descr="Image result for lowland shipping logo">
            <a:extLst>
              <a:ext uri="{FF2B5EF4-FFF2-40B4-BE49-F238E27FC236}">
                <a16:creationId xmlns:a16="http://schemas.microsoft.com/office/drawing/2014/main" id="{62F58C87-53CA-4E81-B33D-B7C393E6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487" y="4550817"/>
            <a:ext cx="2533596" cy="1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8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566DE2-C56F-47AC-B028-19B564A08762}"/>
              </a:ext>
            </a:extLst>
          </p:cNvPr>
          <p:cNvGrpSpPr/>
          <p:nvPr/>
        </p:nvGrpSpPr>
        <p:grpSpPr>
          <a:xfrm>
            <a:off x="4027935" y="4174865"/>
            <a:ext cx="16660426" cy="4481102"/>
            <a:chOff x="1187539" y="3582184"/>
            <a:chExt cx="9581074" cy="26410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C80854-86D8-40D6-A978-44DB73F272B8}"/>
                </a:ext>
              </a:extLst>
            </p:cNvPr>
            <p:cNvSpPr/>
            <p:nvPr/>
          </p:nvSpPr>
          <p:spPr>
            <a:xfrm>
              <a:off x="1187539" y="3582184"/>
              <a:ext cx="9581074" cy="2641063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816E76-66E7-4E20-ABD5-4327EA911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313" y="4189149"/>
              <a:ext cx="1981200" cy="7524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89180C-A4F3-4ECE-840E-F9F0C7182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8111" y="5316438"/>
              <a:ext cx="1390650" cy="8096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0ABCC4-3860-4A21-930D-C109A46C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055" y="5080760"/>
              <a:ext cx="1579744" cy="10453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29AD3A-B574-4188-9CBB-E6CFFDB08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28667" y="4135026"/>
              <a:ext cx="2214563" cy="8007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F44345-6A7E-4B9F-B53C-760058DB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3695" y="4285490"/>
              <a:ext cx="2552700" cy="8572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A014E3-7668-4FCE-A003-06F4E1A86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6215" y="5389704"/>
              <a:ext cx="2324100" cy="66309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A44AA2-70EC-43E6-A976-579838047995}"/>
                </a:ext>
              </a:extLst>
            </p:cNvPr>
            <p:cNvSpPr txBox="1"/>
            <p:nvPr/>
          </p:nvSpPr>
          <p:spPr>
            <a:xfrm>
              <a:off x="1631078" y="3582184"/>
              <a:ext cx="6634189" cy="48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>
                <a:lnSpc>
                  <a:spcPct val="114000"/>
                </a:lnSpc>
                <a:spcAft>
                  <a:spcPts val="1200"/>
                </a:spcAft>
                <a:defRPr/>
              </a:pPr>
              <a:r>
                <a:rPr lang="en-GB" sz="4400" kern="1200" dirty="0">
                  <a:solidFill>
                    <a:srgbClr val="4472C4">
                      <a:lumMod val="50000"/>
                    </a:srgbClr>
                  </a:solidFill>
                  <a:latin typeface="Avenir LT 45 Book"/>
                  <a:ea typeface="+mn-ea"/>
                  <a:cs typeface="+mn-cs"/>
                </a:rPr>
                <a:t>Incubators, Accelerators, Centres of Excellence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495502-2E8A-4434-9C00-C15FE8AB3A41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C3484B8B-B7A0-4DA5-98EA-08DC7923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ΥΠΟΥΡΓΕΙΟ ΟΙΚΟΝΟΜΙΚΩΝ">
              <a:extLst>
                <a:ext uri="{FF2B5EF4-FFF2-40B4-BE49-F238E27FC236}">
                  <a16:creationId xmlns:a16="http://schemas.microsoft.com/office/drawing/2014/main" id="{7854F8BB-8469-4F82-9C54-F7F6F08BF066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C31DDEC-CC52-413F-A210-C10D8D131DA7}"/>
              </a:ext>
            </a:extLst>
          </p:cNvPr>
          <p:cNvSpPr/>
          <p:nvPr/>
        </p:nvSpPr>
        <p:spPr>
          <a:xfrm>
            <a:off x="2837280" y="693300"/>
            <a:ext cx="18150414" cy="10307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400" hangingPunct="1">
              <a:lnSpc>
                <a:spcPct val="110000"/>
              </a:lnSpc>
              <a:defRPr/>
            </a:pPr>
            <a:r>
              <a:rPr lang="en-GB" sz="6000" b="0" dirty="0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Tech and Research Ecosystem</a:t>
            </a:r>
          </a:p>
        </p:txBody>
      </p:sp>
      <p:sp>
        <p:nvSpPr>
          <p:cNvPr id="22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4E352337-4A58-44DB-BCAE-65371BA26ACD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D88C69-1992-475D-8AF9-141145F22677}"/>
              </a:ext>
            </a:extLst>
          </p:cNvPr>
          <p:cNvSpPr/>
          <p:nvPr/>
        </p:nvSpPr>
        <p:spPr>
          <a:xfrm>
            <a:off x="2857159" y="503447"/>
            <a:ext cx="18150414" cy="11858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400">
              <a:lnSpc>
                <a:spcPct val="110000"/>
              </a:lnSpc>
              <a:defRPr/>
            </a:pPr>
            <a:r>
              <a:rPr lang="en-GB" sz="6800" dirty="0">
                <a:solidFill>
                  <a:srgbClr val="1A2E57"/>
                </a:solidFill>
                <a:latin typeface="Avenir LT 45 Book"/>
                <a:cs typeface="Avenir LT 45 Book"/>
              </a:rPr>
              <a:t>	</a:t>
            </a:r>
            <a:r>
              <a:rPr lang="en-GB" sz="6000" b="0" dirty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European Innovation Scoreboard 2021</a:t>
            </a:r>
            <a:endParaRPr lang="en-GB" sz="6400" b="0" dirty="0">
              <a:solidFill>
                <a:srgbClr val="153D66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028" name="Picture 4" descr="High resolution blank map of Europe : finlandConspiracy">
            <a:extLst>
              <a:ext uri="{FF2B5EF4-FFF2-40B4-BE49-F238E27FC236}">
                <a16:creationId xmlns:a16="http://schemas.microsoft.com/office/drawing/2014/main" id="{51AC4CBA-9425-422C-9BD2-A9354289FA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996" y="2991001"/>
            <a:ext cx="9280797" cy="77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126776F-81D3-4964-AF7A-66416F9FC2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635252"/>
              </p:ext>
            </p:extLst>
          </p:nvPr>
        </p:nvGraphicFramePr>
        <p:xfrm>
          <a:off x="1072140" y="4991414"/>
          <a:ext cx="6222740" cy="4452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9AF09D6-9568-42CF-8EB7-035ACC820BCF}"/>
              </a:ext>
            </a:extLst>
          </p:cNvPr>
          <p:cNvSpPr txBox="1"/>
          <p:nvPr/>
        </p:nvSpPr>
        <p:spPr>
          <a:xfrm>
            <a:off x="1072140" y="3097035"/>
            <a:ext cx="6540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>
                <a:solidFill>
                  <a:srgbClr val="1A2E57"/>
                </a:solidFill>
                <a:latin typeface="Avenir LT 45 Book" panose="02000503020000020003"/>
              </a:rPr>
              <a:t>Performance</a:t>
            </a:r>
            <a:r>
              <a:rPr lang="en-US" sz="4000" b="0" dirty="0">
                <a:latin typeface="Avenir LT 45 Book" panose="02000503020000020003"/>
              </a:rPr>
              <a:t> </a:t>
            </a:r>
            <a:r>
              <a:rPr lang="en-US" sz="4000" b="0" dirty="0">
                <a:solidFill>
                  <a:srgbClr val="1A2E57"/>
                </a:solidFill>
                <a:latin typeface="Avenir LT 45 Book" panose="02000503020000020003"/>
              </a:rPr>
              <a:t>has increased the most in</a:t>
            </a:r>
          </a:p>
        </p:txBody>
      </p:sp>
      <p:pic>
        <p:nvPicPr>
          <p:cNvPr id="14" name="Picture 8" descr="Round icon. Illustration of flag of Cyprus">
            <a:extLst>
              <a:ext uri="{FF2B5EF4-FFF2-40B4-BE49-F238E27FC236}">
                <a16:creationId xmlns:a16="http://schemas.microsoft.com/office/drawing/2014/main" id="{8BAF098F-1682-4682-B6B9-231B4065B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r="14639" b="4070"/>
          <a:stretch/>
        </p:blipFill>
        <p:spPr bwMode="auto">
          <a:xfrm>
            <a:off x="1689724" y="5751485"/>
            <a:ext cx="985324" cy="99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ircle, country, european union, flag icon - Download on Iconfinder">
            <a:extLst>
              <a:ext uri="{FF2B5EF4-FFF2-40B4-BE49-F238E27FC236}">
                <a16:creationId xmlns:a16="http://schemas.microsoft.com/office/drawing/2014/main" id="{C552E4AD-38CA-4458-87B7-D8B1EBEC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9725" y="10931431"/>
            <a:ext cx="1351862" cy="135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Round icon. Illustration of flag of Estonia">
            <a:extLst>
              <a:ext uri="{FF2B5EF4-FFF2-40B4-BE49-F238E27FC236}">
                <a16:creationId xmlns:a16="http://schemas.microsoft.com/office/drawing/2014/main" id="{9AE34A45-448A-4F0F-82B3-6EE57FD12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13509"/>
          <a:stretch/>
        </p:blipFill>
        <p:spPr bwMode="auto">
          <a:xfrm flipH="1">
            <a:off x="1731032" y="4845979"/>
            <a:ext cx="901480" cy="9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Round button with metal frame. Illustration of flag of Lithuania">
            <a:extLst>
              <a:ext uri="{FF2B5EF4-FFF2-40B4-BE49-F238E27FC236}">
                <a16:creationId xmlns:a16="http://schemas.microsoft.com/office/drawing/2014/main" id="{C602EBD5-2646-4295-BBE0-2C794C60E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14386" r="20840" b="16566"/>
          <a:stretch/>
        </p:blipFill>
        <p:spPr bwMode="auto">
          <a:xfrm>
            <a:off x="1769401" y="6805943"/>
            <a:ext cx="879698" cy="78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Round icon. Illustration of flag of Italy">
            <a:extLst>
              <a:ext uri="{FF2B5EF4-FFF2-40B4-BE49-F238E27FC236}">
                <a16:creationId xmlns:a16="http://schemas.microsoft.com/office/drawing/2014/main" id="{82278ABE-646F-4B34-9983-6B7256CC6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r="16693"/>
          <a:stretch/>
        </p:blipFill>
        <p:spPr bwMode="auto">
          <a:xfrm>
            <a:off x="1819860" y="7701045"/>
            <a:ext cx="748824" cy="8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BA6F1F-7A70-4A8E-AB63-4894DB8D9779}"/>
              </a:ext>
            </a:extLst>
          </p:cNvPr>
          <p:cNvGrpSpPr/>
          <p:nvPr/>
        </p:nvGrpSpPr>
        <p:grpSpPr>
          <a:xfrm>
            <a:off x="16452671" y="5231580"/>
            <a:ext cx="3423086" cy="4938929"/>
            <a:chOff x="13324811" y="5656130"/>
            <a:chExt cx="5278825" cy="6650240"/>
          </a:xfrm>
        </p:grpSpPr>
        <p:pic>
          <p:nvPicPr>
            <p:cNvPr id="1032" name="Picture 8" descr="Round icon. Illustration of flag of Cyprus">
              <a:extLst>
                <a:ext uri="{FF2B5EF4-FFF2-40B4-BE49-F238E27FC236}">
                  <a16:creationId xmlns:a16="http://schemas.microsoft.com/office/drawing/2014/main" id="{7DF7499C-E3A2-4E35-AD8F-1EC2C8D515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12" r="14639" b="4070"/>
            <a:stretch/>
          </p:blipFill>
          <p:spPr bwMode="auto">
            <a:xfrm>
              <a:off x="17860500" y="11555862"/>
              <a:ext cx="743136" cy="750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ound icon. Illustration of flag of Estonia">
              <a:extLst>
                <a:ext uri="{FF2B5EF4-FFF2-40B4-BE49-F238E27FC236}">
                  <a16:creationId xmlns:a16="http://schemas.microsoft.com/office/drawing/2014/main" id="{8EB2232E-8E33-4734-A46E-4D84CFF4CB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7" r="13509"/>
            <a:stretch/>
          </p:blipFill>
          <p:spPr bwMode="auto">
            <a:xfrm flipH="1">
              <a:off x="15464522" y="5656130"/>
              <a:ext cx="618512" cy="65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Round button with metal frame. Illustration of flag of Lithuania">
              <a:extLst>
                <a:ext uri="{FF2B5EF4-FFF2-40B4-BE49-F238E27FC236}">
                  <a16:creationId xmlns:a16="http://schemas.microsoft.com/office/drawing/2014/main" id="{9DF2FAE5-F75F-485B-BAA3-D23DFF3EFE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8" t="14386" r="20840" b="16566"/>
            <a:stretch/>
          </p:blipFill>
          <p:spPr bwMode="auto">
            <a:xfrm>
              <a:off x="14738546" y="6463331"/>
              <a:ext cx="618512" cy="554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Round icon. Illustration of flag of Italy">
              <a:extLst>
                <a:ext uri="{FF2B5EF4-FFF2-40B4-BE49-F238E27FC236}">
                  <a16:creationId xmlns:a16="http://schemas.microsoft.com/office/drawing/2014/main" id="{B3DD31E2-6DA9-46FD-994B-FDE2FFE3F5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6" r="16693"/>
            <a:stretch/>
          </p:blipFill>
          <p:spPr bwMode="auto">
            <a:xfrm flipH="1">
              <a:off x="13324811" y="10931431"/>
              <a:ext cx="645190" cy="711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Greece flag icon - Country flags">
              <a:extLst>
                <a:ext uri="{FF2B5EF4-FFF2-40B4-BE49-F238E27FC236}">
                  <a16:creationId xmlns:a16="http://schemas.microsoft.com/office/drawing/2014/main" id="{89C64CA4-9E58-4B18-9233-2C35E23EC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05239" y="10710109"/>
              <a:ext cx="618514" cy="61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7A10A94-A568-4FC5-8891-A6BB7AC4046D}"/>
              </a:ext>
            </a:extLst>
          </p:cNvPr>
          <p:cNvSpPr txBox="1"/>
          <p:nvPr/>
        </p:nvSpPr>
        <p:spPr>
          <a:xfrm>
            <a:off x="2972447" y="11406212"/>
            <a:ext cx="432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A2E57"/>
                </a:solidFill>
                <a:latin typeface="Avenir LT 45 Book"/>
              </a:rPr>
              <a:t>European Commission</a:t>
            </a:r>
          </a:p>
        </p:txBody>
      </p:sp>
      <p:pic>
        <p:nvPicPr>
          <p:cNvPr id="28" name="Picture 24" descr="Greece flag icon - Country flags">
            <a:extLst>
              <a:ext uri="{FF2B5EF4-FFF2-40B4-BE49-F238E27FC236}">
                <a16:creationId xmlns:a16="http://schemas.microsoft.com/office/drawing/2014/main" id="{DF14ABD3-8702-4F2C-A5FC-B7F7C230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32" y="8666558"/>
            <a:ext cx="822528" cy="8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DB070B1-D628-4EE5-878B-C6C0F5DAACF2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25" name="Image" descr="Image">
              <a:extLst>
                <a:ext uri="{FF2B5EF4-FFF2-40B4-BE49-F238E27FC236}">
                  <a16:creationId xmlns:a16="http://schemas.microsoft.com/office/drawing/2014/main" id="{44E358D2-D6F7-4942-B16E-7F3B9BA5E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" name="ΥΠΟΥΡΓΕΙΟ ΟΙΚΟΝΟΜΙΚΩΝ">
              <a:extLst>
                <a:ext uri="{FF2B5EF4-FFF2-40B4-BE49-F238E27FC236}">
                  <a16:creationId xmlns:a16="http://schemas.microsoft.com/office/drawing/2014/main" id="{68DB34F8-4D2F-4EAE-AD17-866CFD3F65B5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29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D45B2DA8-AD63-40B9-94DE-E37029CD2D6E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34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A34C77B-724C-4A93-AF87-3F986004CEB8}"/>
              </a:ext>
            </a:extLst>
          </p:cNvPr>
          <p:cNvSpPr/>
          <p:nvPr/>
        </p:nvSpPr>
        <p:spPr>
          <a:xfrm>
            <a:off x="2712343" y="425263"/>
            <a:ext cx="18150414" cy="11858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400">
              <a:lnSpc>
                <a:spcPct val="110000"/>
              </a:lnSpc>
              <a:defRPr/>
            </a:pPr>
            <a:r>
              <a:rPr lang="en-GB" sz="6800" dirty="0">
                <a:solidFill>
                  <a:srgbClr val="1A2E57"/>
                </a:solidFill>
                <a:latin typeface="Avenir LT 45 Book"/>
                <a:cs typeface="Avenir LT 45 Book"/>
              </a:rPr>
              <a:t>	</a:t>
            </a:r>
            <a:r>
              <a:rPr lang="en-GB" sz="6000" b="0" dirty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Quality Higher Education in Cyprus</a:t>
            </a:r>
          </a:p>
        </p:txBody>
      </p:sp>
      <p:pic>
        <p:nvPicPr>
          <p:cNvPr id="1028" name="Picture 4" descr="Faculty of Business Administration and Economics | AUCY">
            <a:extLst>
              <a:ext uri="{FF2B5EF4-FFF2-40B4-BE49-F238E27FC236}">
                <a16:creationId xmlns:a16="http://schemas.microsoft.com/office/drawing/2014/main" id="{70A6A19C-CEC0-4CD7-9AF0-0F7D0D174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309" y="9656083"/>
            <a:ext cx="3637242" cy="70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72FACC-D2D3-421A-A0E5-F9D70C26560A}"/>
              </a:ext>
            </a:extLst>
          </p:cNvPr>
          <p:cNvGrpSpPr/>
          <p:nvPr/>
        </p:nvGrpSpPr>
        <p:grpSpPr>
          <a:xfrm>
            <a:off x="1819624" y="2046514"/>
            <a:ext cx="19641881" cy="8746991"/>
            <a:chOff x="354640" y="1308610"/>
            <a:chExt cx="11197929" cy="50817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A3C697-4CC8-4A4C-933A-110B5D11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09" y="1308610"/>
              <a:ext cx="5391199" cy="3598039"/>
            </a:xfrm>
            <a:prstGeom prst="rect">
              <a:avLst/>
            </a:prstGeom>
            <a:effectLst>
              <a:softEdge rad="26670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2DEEE2-CEF5-4C4F-9180-E8C9168C2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815" y="1308611"/>
              <a:ext cx="5603754" cy="3740803"/>
            </a:xfrm>
            <a:prstGeom prst="rect">
              <a:avLst/>
            </a:prstGeom>
            <a:effectLst>
              <a:softEdge rad="266700"/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97423A-E0AD-42F6-B053-2A39C84FE0A7}"/>
                </a:ext>
              </a:extLst>
            </p:cNvPr>
            <p:cNvGrpSpPr/>
            <p:nvPr/>
          </p:nvGrpSpPr>
          <p:grpSpPr>
            <a:xfrm>
              <a:off x="4130117" y="5023729"/>
              <a:ext cx="5950677" cy="1239483"/>
              <a:chOff x="3716727" y="4988800"/>
              <a:chExt cx="6806778" cy="138909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43911FC-C504-418A-92AC-8AE894334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6727" y="5085750"/>
                <a:ext cx="1626834" cy="633872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0D37C9D-2C8E-4118-A2F8-65D138FF8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7143" y="5922693"/>
                <a:ext cx="1892413" cy="39399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5C33011-03A5-4557-B03A-7C2BE99324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6636" y="5862903"/>
                <a:ext cx="1781020" cy="38689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E3A8749-C645-407B-91EB-6F2EEF9D9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9648" y="5862214"/>
                <a:ext cx="1491274" cy="514947"/>
              </a:xfrm>
              <a:prstGeom prst="rect">
                <a:avLst/>
              </a:prstGeom>
            </p:spPr>
          </p:pic>
          <p:pic>
            <p:nvPicPr>
              <p:cNvPr id="38" name="Picture 4" descr="ÎÏÎ¿ÏÎ­Î»ÎµÏÎ¼Î± ÎµÎ¹ÎºÏÎ½Î±Ï Î³Î¹Î± open university cyprus">
                <a:extLst>
                  <a:ext uri="{FF2B5EF4-FFF2-40B4-BE49-F238E27FC236}">
                    <a16:creationId xmlns:a16="http://schemas.microsoft.com/office/drawing/2014/main" id="{773C95ED-91DF-42E5-9F73-16B559232B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5153" y="4988800"/>
                <a:ext cx="1469644" cy="764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8956C67-C10F-4AD4-BFBE-0C43B8733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77607" y="5090821"/>
                <a:ext cx="1101936" cy="571765"/>
              </a:xfrm>
              <a:prstGeom prst="rect">
                <a:avLst/>
              </a:prstGeom>
            </p:spPr>
          </p:pic>
          <p:pic>
            <p:nvPicPr>
              <p:cNvPr id="40" name="Picture 2" descr="Image result for uclan logo">
                <a:extLst>
                  <a:ext uri="{FF2B5EF4-FFF2-40B4-BE49-F238E27FC236}">
                    <a16:creationId xmlns:a16="http://schemas.microsoft.com/office/drawing/2014/main" id="{788B063B-76C9-4FA2-84F1-0CB886AC50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9633" y="5744023"/>
                <a:ext cx="633872" cy="633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Î£ÏÎµÏÎ¹ÎºÎ® ÎµÎ¹ÎºÏÎ½Î±">
                <a:extLst>
                  <a:ext uri="{FF2B5EF4-FFF2-40B4-BE49-F238E27FC236}">
                    <a16:creationId xmlns:a16="http://schemas.microsoft.com/office/drawing/2014/main" id="{8024D331-F8F7-4022-9B65-05212B4D78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8460" y="5143551"/>
                <a:ext cx="1626833" cy="560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9AF6DC-0853-4272-A57D-B1EAE2F9E0CF}"/>
                </a:ext>
              </a:extLst>
            </p:cNvPr>
            <p:cNvSpPr/>
            <p:nvPr/>
          </p:nvSpPr>
          <p:spPr>
            <a:xfrm>
              <a:off x="462986" y="4956322"/>
              <a:ext cx="757079" cy="55989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914400"/>
              <a:r>
                <a:rPr lang="en-US" sz="4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7A08B98-4BBE-4FFA-AFF4-4ADCF1DF0390}"/>
                </a:ext>
              </a:extLst>
            </p:cNvPr>
            <p:cNvSpPr txBox="1"/>
            <p:nvPr/>
          </p:nvSpPr>
          <p:spPr>
            <a:xfrm>
              <a:off x="1456186" y="4971001"/>
              <a:ext cx="2563972" cy="452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/>
              <a:r>
                <a:rPr lang="en-GB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venir LT 45 Book"/>
                </a:rPr>
                <a:t>Universities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7CEB49-FA5A-4E4D-9684-0915A8691D14}"/>
                </a:ext>
              </a:extLst>
            </p:cNvPr>
            <p:cNvSpPr txBox="1"/>
            <p:nvPr/>
          </p:nvSpPr>
          <p:spPr>
            <a:xfrm>
              <a:off x="1441897" y="5549390"/>
              <a:ext cx="3019899" cy="840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/>
              <a:r>
                <a:rPr lang="en-GB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venir LT 45 Book"/>
                </a:rPr>
                <a:t>Institutes of Higher Education / Colleges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855E89-8478-485B-8433-3852FDE1502F}"/>
                </a:ext>
              </a:extLst>
            </p:cNvPr>
            <p:cNvSpPr/>
            <p:nvPr/>
          </p:nvSpPr>
          <p:spPr>
            <a:xfrm>
              <a:off x="354640" y="5654163"/>
              <a:ext cx="943860" cy="55989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914400"/>
              <a:r>
                <a:rPr lang="en-US" sz="4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</a:t>
              </a:r>
            </a:p>
          </p:txBody>
        </p:sp>
        <p:pic>
          <p:nvPicPr>
            <p:cNvPr id="2052" name="Picture 4" descr="Homepage - Philips University">
              <a:extLst>
                <a:ext uri="{FF2B5EF4-FFF2-40B4-BE49-F238E27FC236}">
                  <a16:creationId xmlns:a16="http://schemas.microsoft.com/office/drawing/2014/main" id="{1D40E427-7A23-49BE-8323-B2A4B0E7F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4172" y="5050014"/>
              <a:ext cx="1091861" cy="499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DC86D1-AEC3-4873-A17D-36EE8877DDC8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CC8360EB-8C52-4BD5-82FF-CA55DDB9A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" name="ΥΠΟΥΡΓΕΙΟ ΟΙΚΟΝΟΜΙΚΩΝ">
              <a:extLst>
                <a:ext uri="{FF2B5EF4-FFF2-40B4-BE49-F238E27FC236}">
                  <a16:creationId xmlns:a16="http://schemas.microsoft.com/office/drawing/2014/main" id="{CF56AA00-A67F-42C1-99E0-26DF7F4A79F4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26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851EA34F-C906-4B4D-A9E9-154252FC5172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63578" y="3908772"/>
            <a:ext cx="7351057" cy="517203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15403" marR="6161">
              <a:lnSpc>
                <a:spcPct val="128699"/>
              </a:lnSpc>
              <a:spcBef>
                <a:spcPts val="79"/>
              </a:spcBef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  <a:cs typeface="Arial"/>
              </a:rPr>
              <a:t>Aims to modernize and simplify the development of licensing procedures to create a more flexible and modern licensing framework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84058" y="1377122"/>
            <a:ext cx="13324541" cy="935772"/>
          </a:xfrm>
          <a:prstGeom prst="rect">
            <a:avLst/>
          </a:prstGeom>
        </p:spPr>
        <p:txBody>
          <a:bodyPr vert="horz" wrap="square" lIns="0" tIns="12322" rIns="0" bIns="0" rtlCol="0">
            <a:spAutoFit/>
          </a:bodyPr>
          <a:lstStyle/>
          <a:p>
            <a:pPr marL="1313068" marR="6161" indent="-1298436">
              <a:lnSpc>
                <a:spcPct val="100200"/>
              </a:lnSpc>
              <a:spcBef>
                <a:spcPts val="97"/>
              </a:spcBef>
              <a:tabLst>
                <a:tab pos="1313068" algn="l"/>
              </a:tabLst>
            </a:pPr>
            <a:r>
              <a:rPr lang="en-US" sz="6000" b="0" dirty="0">
                <a:solidFill>
                  <a:srgbClr val="002060"/>
                </a:solidFill>
                <a:latin typeface="Trebuchet MS" panose="020B0603020202020204" pitchFamily="34" charset="0"/>
                <a:cs typeface="Arial"/>
              </a:rPr>
              <a:t>New Development Licensing Policy</a:t>
            </a:r>
            <a:endParaRPr sz="6000" b="0" dirty="0">
              <a:solidFill>
                <a:srgbClr val="002060"/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964A4-0BA7-4096-83DA-74738CE691A4}"/>
              </a:ext>
            </a:extLst>
          </p:cNvPr>
          <p:cNvSpPr txBox="1"/>
          <p:nvPr/>
        </p:nvSpPr>
        <p:spPr>
          <a:xfrm>
            <a:off x="7817224" y="12299737"/>
            <a:ext cx="1226371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MINISTRY OF INTERIOR</a:t>
            </a:r>
          </a:p>
        </p:txBody>
      </p:sp>
      <p:pic>
        <p:nvPicPr>
          <p:cNvPr id="10" name="object 7">
            <a:extLst>
              <a:ext uri="{FF2B5EF4-FFF2-40B4-BE49-F238E27FC236}">
                <a16:creationId xmlns:a16="http://schemas.microsoft.com/office/drawing/2014/main" id="{17BD8B3A-3F0E-49F0-8BD0-714D64907A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2567" y="3012141"/>
            <a:ext cx="8050305" cy="7691718"/>
          </a:xfrm>
          <a:prstGeom prst="rect">
            <a:avLst/>
          </a:prstGeom>
        </p:spPr>
      </p:pic>
      <p:sp>
        <p:nvSpPr>
          <p:cNvPr id="9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158280FA-5C1D-4CE1-8EA2-3AF2AABE18FC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2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277" y="10492700"/>
            <a:ext cx="15700723" cy="368737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ΥΠΟΥΡΓΕΙΟ ΟΙΚΟΝΟΜ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MINISTRY OF INTERIOR</a:t>
            </a:r>
            <a:endParaRPr dirty="0"/>
          </a:p>
        </p:txBody>
      </p:sp>
      <p:sp>
        <p:nvSpPr>
          <p:cNvPr id="229" name="Lorem ipsum dolor sit amet, consec etur adip iscin elit. Suspe disse place rat."/>
          <p:cNvSpPr txBox="1">
            <a:spLocks noGrp="1"/>
          </p:cNvSpPr>
          <p:nvPr>
            <p:ph type="ctrTitle"/>
          </p:nvPr>
        </p:nvSpPr>
        <p:spPr>
          <a:xfrm>
            <a:off x="11552048" y="2562270"/>
            <a:ext cx="11823887" cy="4325310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lnSpc>
                <a:spcPct val="110000"/>
              </a:lnSpc>
              <a:defRPr sz="8500" b="1" i="1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4400" b="0" i="0" dirty="0">
                <a:solidFill>
                  <a:srgbClr val="122751"/>
                </a:solidFill>
                <a:latin typeface="Avenir LT 45 Book"/>
              </a:rPr>
              <a:t>Geostrategic position</a:t>
            </a:r>
            <a:br>
              <a:rPr lang="en-GB" sz="4400" b="0" i="0" dirty="0">
                <a:solidFill>
                  <a:srgbClr val="122751"/>
                </a:solidFill>
                <a:latin typeface="Avenir LT 45 Book"/>
              </a:rPr>
            </a:br>
            <a:r>
              <a:rPr lang="en-GB" sz="4400" b="0" i="0" dirty="0">
                <a:solidFill>
                  <a:srgbClr val="122751"/>
                </a:solidFill>
                <a:latin typeface="Avenir LT 45 Book"/>
              </a:rPr>
              <a:t>Proximity and easy access to major markets</a:t>
            </a:r>
            <a:br>
              <a:rPr lang="en-GB" sz="4400" b="0" i="0" dirty="0">
                <a:solidFill>
                  <a:srgbClr val="122751"/>
                </a:solidFill>
                <a:latin typeface="Avenir LT 45 Book"/>
              </a:rPr>
            </a:br>
            <a:r>
              <a:rPr lang="en-GB" sz="4400" b="0" i="0" dirty="0">
                <a:solidFill>
                  <a:srgbClr val="122751"/>
                </a:solidFill>
                <a:latin typeface="Avenir LT 45 Book"/>
              </a:rPr>
              <a:t>Full access to the European Single Market</a:t>
            </a:r>
            <a:br>
              <a:rPr lang="en-GB" sz="4400" b="0" i="0" dirty="0">
                <a:solidFill>
                  <a:srgbClr val="122751"/>
                </a:solidFill>
                <a:latin typeface="Avenir LT 45 Book"/>
              </a:rPr>
            </a:br>
            <a:r>
              <a:rPr lang="en-GB" sz="4400" b="0" i="0" dirty="0">
                <a:solidFill>
                  <a:srgbClr val="122751"/>
                </a:solidFill>
                <a:latin typeface="Avenir LT 45 Book"/>
              </a:rPr>
              <a:t>40+ EU Trade Agreements</a:t>
            </a:r>
            <a:br>
              <a:rPr lang="en-GB" sz="4400" b="0" i="0" dirty="0">
                <a:solidFill>
                  <a:srgbClr val="122751"/>
                </a:solidFill>
                <a:latin typeface="Avenir LT 45 Book"/>
              </a:rPr>
            </a:br>
            <a:r>
              <a:rPr lang="en-GB" sz="4400" b="0" i="0" dirty="0">
                <a:solidFill>
                  <a:srgbClr val="122751"/>
                </a:solidFill>
                <a:latin typeface="Avenir LT 45 Book"/>
              </a:rPr>
              <a:t>65 double tax treaties</a:t>
            </a:r>
            <a:br>
              <a:rPr lang="en-GB" sz="8800" dirty="0">
                <a:solidFill>
                  <a:srgbClr val="122751"/>
                </a:solidFill>
                <a:latin typeface="Avenir LT 45 Book"/>
              </a:rPr>
            </a:br>
            <a:endParaRPr dirty="0"/>
          </a:p>
        </p:txBody>
      </p:sp>
      <p:sp>
        <p:nvSpPr>
          <p:cNvPr id="230" name="Lorem ipsum dolor sit amet, consec etur adip iscin elit. Suspe disse place rat, felis in biben dum trist ique."/>
          <p:cNvSpPr txBox="1"/>
          <p:nvPr/>
        </p:nvSpPr>
        <p:spPr>
          <a:xfrm>
            <a:off x="1201605" y="5620638"/>
            <a:ext cx="16760189" cy="247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17244">
              <a:defRPr sz="5445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pic>
        <p:nvPicPr>
          <p:cNvPr id="7" name="Picture 15" descr="europe-globe">
            <a:extLst>
              <a:ext uri="{FF2B5EF4-FFF2-40B4-BE49-F238E27FC236}">
                <a16:creationId xmlns:a16="http://schemas.microsoft.com/office/drawing/2014/main" id="{421A517E-C364-4037-8EA9-F51396A6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0417" t="24312" r="9570" b="20456"/>
          <a:stretch>
            <a:fillRect/>
          </a:stretch>
        </p:blipFill>
        <p:spPr bwMode="auto">
          <a:xfrm>
            <a:off x="402561" y="2551360"/>
            <a:ext cx="10430420" cy="941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08F5F5-3669-4084-9251-894B87557E17}"/>
              </a:ext>
            </a:extLst>
          </p:cNvPr>
          <p:cNvGrpSpPr/>
          <p:nvPr/>
        </p:nvGrpSpPr>
        <p:grpSpPr>
          <a:xfrm>
            <a:off x="4895428" y="5620638"/>
            <a:ext cx="5265273" cy="5739714"/>
            <a:chOff x="4898713" y="5689269"/>
            <a:chExt cx="5265273" cy="5739714"/>
          </a:xfrm>
        </p:grpSpPr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54034BB7-7BF2-4CDC-8D3B-BA5AD98E5D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24266">
              <a:off x="7609381" y="9033853"/>
              <a:ext cx="1018170" cy="1053466"/>
            </a:xfrm>
            <a:prstGeom prst="ellipse">
              <a:avLst/>
            </a:prstGeom>
            <a:solidFill>
              <a:srgbClr val="C09564">
                <a:alpha val="25000"/>
              </a:srgbClr>
            </a:solidFill>
            <a:ln w="53975">
              <a:solidFill>
                <a:srgbClr val="C0956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MY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6E284EB6-3EFB-4ADC-BAB8-57A0C6DE0C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42346">
              <a:off x="5952671" y="5689269"/>
              <a:ext cx="1142574" cy="398205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665" y="11098"/>
                  </a:moveTo>
                  <a:cubicBezTo>
                    <a:pt x="17669" y="10999"/>
                    <a:pt x="17672" y="10899"/>
                    <a:pt x="17672" y="10800"/>
                  </a:cubicBezTo>
                  <a:cubicBezTo>
                    <a:pt x="17672" y="7980"/>
                    <a:pt x="15949" y="5446"/>
                    <a:pt x="13327" y="4409"/>
                  </a:cubicBezTo>
                  <a:lnTo>
                    <a:pt x="14772" y="757"/>
                  </a:lnTo>
                  <a:cubicBezTo>
                    <a:pt x="18892" y="2386"/>
                    <a:pt x="21600" y="6368"/>
                    <a:pt x="21600" y="10800"/>
                  </a:cubicBezTo>
                  <a:cubicBezTo>
                    <a:pt x="21600" y="10956"/>
                    <a:pt x="21596" y="11113"/>
                    <a:pt x="21589" y="11269"/>
                  </a:cubicBezTo>
                  <a:lnTo>
                    <a:pt x="24287" y="11387"/>
                  </a:lnTo>
                  <a:lnTo>
                    <a:pt x="19424" y="15843"/>
                  </a:lnTo>
                  <a:lnTo>
                    <a:pt x="14968" y="10981"/>
                  </a:lnTo>
                  <a:lnTo>
                    <a:pt x="17665" y="11098"/>
                  </a:lnTo>
                  <a:close/>
                </a:path>
              </a:pathLst>
            </a:custGeom>
            <a:solidFill>
              <a:srgbClr val="C09564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rot="10800000" wrap="none" anchor="ctr"/>
            <a:lstStyle/>
            <a:p>
              <a:endParaRPr lang="en-US" sz="6000" dirty="0"/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3FE29625-A6AB-4B09-9F33-91A4263FEB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70747" flipV="1">
              <a:off x="8773336" y="8051663"/>
              <a:ext cx="1047750" cy="173355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665" y="11098"/>
                  </a:moveTo>
                  <a:cubicBezTo>
                    <a:pt x="17669" y="10999"/>
                    <a:pt x="17672" y="10899"/>
                    <a:pt x="17672" y="10800"/>
                  </a:cubicBezTo>
                  <a:cubicBezTo>
                    <a:pt x="17672" y="7814"/>
                    <a:pt x="15743" y="5169"/>
                    <a:pt x="12900" y="4257"/>
                  </a:cubicBezTo>
                  <a:lnTo>
                    <a:pt x="14101" y="517"/>
                  </a:lnTo>
                  <a:cubicBezTo>
                    <a:pt x="18569" y="1951"/>
                    <a:pt x="21600" y="6107"/>
                    <a:pt x="21600" y="10800"/>
                  </a:cubicBezTo>
                  <a:cubicBezTo>
                    <a:pt x="21600" y="10956"/>
                    <a:pt x="21596" y="11113"/>
                    <a:pt x="21589" y="11269"/>
                  </a:cubicBezTo>
                  <a:lnTo>
                    <a:pt x="24287" y="11387"/>
                  </a:lnTo>
                  <a:lnTo>
                    <a:pt x="19424" y="15843"/>
                  </a:lnTo>
                  <a:lnTo>
                    <a:pt x="14968" y="10981"/>
                  </a:lnTo>
                  <a:lnTo>
                    <a:pt x="17665" y="11098"/>
                  </a:lnTo>
                  <a:close/>
                </a:path>
              </a:pathLst>
            </a:custGeom>
            <a:solidFill>
              <a:srgbClr val="C09564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vert="eaVert" wrap="none" anchor="ctr"/>
            <a:lstStyle/>
            <a:p>
              <a:endParaRPr lang="en-US" sz="6000" dirty="0"/>
            </a:p>
          </p:txBody>
        </p:sp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92C4E7A4-0ABE-48F7-8E76-F5EAAE2DAA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08062">
              <a:off x="5933879" y="9098649"/>
              <a:ext cx="1295168" cy="33655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665" y="11098"/>
                  </a:moveTo>
                  <a:cubicBezTo>
                    <a:pt x="17669" y="10999"/>
                    <a:pt x="17672" y="10899"/>
                    <a:pt x="17672" y="10800"/>
                  </a:cubicBezTo>
                  <a:cubicBezTo>
                    <a:pt x="17672" y="7980"/>
                    <a:pt x="15949" y="5446"/>
                    <a:pt x="13327" y="4409"/>
                  </a:cubicBezTo>
                  <a:lnTo>
                    <a:pt x="14772" y="757"/>
                  </a:lnTo>
                  <a:cubicBezTo>
                    <a:pt x="18892" y="2386"/>
                    <a:pt x="21600" y="6368"/>
                    <a:pt x="21600" y="10800"/>
                  </a:cubicBezTo>
                  <a:cubicBezTo>
                    <a:pt x="21600" y="10956"/>
                    <a:pt x="21596" y="11113"/>
                    <a:pt x="21589" y="11269"/>
                  </a:cubicBezTo>
                  <a:lnTo>
                    <a:pt x="24287" y="11387"/>
                  </a:lnTo>
                  <a:lnTo>
                    <a:pt x="19424" y="15843"/>
                  </a:lnTo>
                  <a:lnTo>
                    <a:pt x="14968" y="10981"/>
                  </a:lnTo>
                  <a:lnTo>
                    <a:pt x="17665" y="11098"/>
                  </a:lnTo>
                  <a:close/>
                </a:path>
              </a:pathLst>
            </a:custGeom>
            <a:solidFill>
              <a:srgbClr val="C09564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rot="10800000" vert="eaVert" wrap="none" anchor="ctr"/>
            <a:lstStyle/>
            <a:p>
              <a:endParaRPr lang="en-US" sz="6000" dirty="0"/>
            </a:p>
          </p:txBody>
        </p:sp>
      </p:grpSp>
      <p:pic>
        <p:nvPicPr>
          <p:cNvPr id="15" name="Picture 2" descr="C:\Users\cpapacharalambous\Desktop\MARKETING &amp; CIPA Documents\Pictures\Cyprus flag.jpg">
            <a:extLst>
              <a:ext uri="{FF2B5EF4-FFF2-40B4-BE49-F238E27FC236}">
                <a16:creationId xmlns:a16="http://schemas.microsoft.com/office/drawing/2014/main" id="{86993826-7E5D-4204-8333-95CAC1F6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534" y="7573210"/>
            <a:ext cx="3897152" cy="2296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cpapacharalambous\Desktop\MARKETING &amp; CIPA Documents\Pictures\eu-flag.jpg">
            <a:extLst>
              <a:ext uri="{FF2B5EF4-FFF2-40B4-BE49-F238E27FC236}">
                <a16:creationId xmlns:a16="http://schemas.microsoft.com/office/drawing/2014/main" id="{9DB8409D-BAA0-4835-A9CA-744CE5C5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498" y="7604511"/>
            <a:ext cx="3897152" cy="229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1D0F15-2D3A-4B13-A8F0-2425869691B8}"/>
              </a:ext>
            </a:extLst>
          </p:cNvPr>
          <p:cNvSpPr/>
          <p:nvPr/>
        </p:nvSpPr>
        <p:spPr>
          <a:xfrm>
            <a:off x="11393097" y="10382443"/>
            <a:ext cx="111223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22751"/>
              </a:buClr>
            </a:pPr>
            <a:r>
              <a:rPr lang="en-GB" sz="4400" b="0" dirty="0">
                <a:solidFill>
                  <a:srgbClr val="122751"/>
                </a:solidFill>
                <a:latin typeface="Avenir LT 45 Book"/>
              </a:rPr>
              <a:t>Commonwealth, EU (2004) and </a:t>
            </a:r>
          </a:p>
          <a:p>
            <a:pPr algn="ctr">
              <a:buClr>
                <a:srgbClr val="122751"/>
              </a:buClr>
            </a:pPr>
            <a:r>
              <a:rPr lang="en-GB" sz="4400" b="0" dirty="0">
                <a:solidFill>
                  <a:srgbClr val="122751"/>
                </a:solidFill>
                <a:latin typeface="Avenir LT 45 Book"/>
              </a:rPr>
              <a:t>Eurozone member (2008)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4B300-BF4E-4183-86AF-BF98472988CC}"/>
              </a:ext>
            </a:extLst>
          </p:cNvPr>
          <p:cNvSpPr txBox="1"/>
          <p:nvPr/>
        </p:nvSpPr>
        <p:spPr>
          <a:xfrm>
            <a:off x="9090416" y="1170695"/>
            <a:ext cx="1249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0" dirty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Access to </a:t>
            </a:r>
            <a:r>
              <a:rPr lang="en-GB" sz="6000" b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key markets</a:t>
            </a:r>
            <a:endParaRPr lang="en-US" sz="6000" b="0" dirty="0">
              <a:solidFill>
                <a:srgbClr val="153D66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9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59552535-7FA3-40AF-BA43-A80841F70AE0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MINISTRY OF INTERIOR</a:t>
            </a:r>
            <a:endParaRPr dirty="0"/>
          </a:p>
        </p:txBody>
      </p:sp>
      <p:sp>
        <p:nvSpPr>
          <p:cNvPr id="8" name="ΣΗΜΑΝΤΙΚΕΣ ΚΑΙΝΟΤΟΜΙΕΣ">
            <a:extLst>
              <a:ext uri="{FF2B5EF4-FFF2-40B4-BE49-F238E27FC236}">
                <a16:creationId xmlns:a16="http://schemas.microsoft.com/office/drawing/2014/main" id="{D4372B4A-4BE3-4332-8825-138B845CA5EC}"/>
              </a:ext>
            </a:extLst>
          </p:cNvPr>
          <p:cNvSpPr txBox="1"/>
          <p:nvPr/>
        </p:nvSpPr>
        <p:spPr>
          <a:xfrm>
            <a:off x="1835339" y="3242275"/>
            <a:ext cx="9269506" cy="85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20000"/>
              </a:lnSpc>
              <a:defRPr sz="40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400" b="1" i="0" dirty="0">
                <a:latin typeface="Avenir LT 45 Book" panose="02000503020000020003"/>
              </a:rPr>
              <a:t>Investment Facilitation Law</a:t>
            </a:r>
            <a:endParaRPr lang="el-GR" sz="4400" b="1" i="0" dirty="0">
              <a:latin typeface="Avenir Next LT Pro" panose="020B0504020202020204" pitchFamily="34" charset="0"/>
            </a:endParaRPr>
          </a:p>
        </p:txBody>
      </p:sp>
      <p:sp>
        <p:nvSpPr>
          <p:cNvPr id="136" name="ΠρΟνοιες ΝΕου ΠλαισΙου"/>
          <p:cNvSpPr txBox="1"/>
          <p:nvPr/>
        </p:nvSpPr>
        <p:spPr>
          <a:xfrm>
            <a:off x="7988984" y="942371"/>
            <a:ext cx="16648723" cy="111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000" b="0" cap="none" dirty="0">
                <a:latin typeface="Trebuchet MS" panose="020B0603020202020204" pitchFamily="34" charset="0"/>
              </a:rPr>
              <a:t>New Licensing Policy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B33AC-CE88-43A9-9C29-8E65C5284942}"/>
              </a:ext>
            </a:extLst>
          </p:cNvPr>
          <p:cNvGrpSpPr/>
          <p:nvPr/>
        </p:nvGrpSpPr>
        <p:grpSpPr>
          <a:xfrm>
            <a:off x="2913911" y="5025589"/>
            <a:ext cx="6185393" cy="5981220"/>
            <a:chOff x="2431037" y="5782139"/>
            <a:chExt cx="6185393" cy="5981220"/>
          </a:xfrm>
        </p:grpSpPr>
        <p:pic>
          <p:nvPicPr>
            <p:cNvPr id="11" name="object 15">
              <a:extLst>
                <a:ext uri="{FF2B5EF4-FFF2-40B4-BE49-F238E27FC236}">
                  <a16:creationId xmlns:a16="http://schemas.microsoft.com/office/drawing/2014/main" id="{361B1214-C477-44B5-92F6-9791067D6CF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5719" y="5782139"/>
              <a:ext cx="4663983" cy="4786503"/>
            </a:xfrm>
            <a:prstGeom prst="rect">
              <a:avLst/>
            </a:prstGeom>
          </p:spPr>
        </p:pic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4BC46B1D-7234-4994-A4AC-5097008F3B38}"/>
                </a:ext>
              </a:extLst>
            </p:cNvPr>
            <p:cNvSpPr/>
            <p:nvPr/>
          </p:nvSpPr>
          <p:spPr>
            <a:xfrm>
              <a:off x="2518332" y="6709340"/>
              <a:ext cx="6098098" cy="5036152"/>
            </a:xfrm>
            <a:custGeom>
              <a:avLst/>
              <a:gdLst/>
              <a:ahLst/>
              <a:cxnLst/>
              <a:rect l="l" t="t" r="r" b="b"/>
              <a:pathLst>
                <a:path w="5484494" h="4814570">
                  <a:moveTo>
                    <a:pt x="5484088" y="0"/>
                  </a:moveTo>
                  <a:lnTo>
                    <a:pt x="4511306" y="627519"/>
                  </a:lnTo>
                  <a:lnTo>
                    <a:pt x="4758042" y="784047"/>
                  </a:lnTo>
                  <a:lnTo>
                    <a:pt x="2827858" y="3075711"/>
                  </a:lnTo>
                  <a:lnTo>
                    <a:pt x="2021484" y="2565298"/>
                  </a:lnTo>
                  <a:lnTo>
                    <a:pt x="0" y="4814519"/>
                  </a:lnTo>
                  <a:lnTo>
                    <a:pt x="493712" y="4814519"/>
                  </a:lnTo>
                  <a:lnTo>
                    <a:pt x="2096604" y="2987192"/>
                  </a:lnTo>
                  <a:lnTo>
                    <a:pt x="2901035" y="3504882"/>
                  </a:lnTo>
                  <a:lnTo>
                    <a:pt x="5044986" y="966076"/>
                  </a:lnTo>
                  <a:lnTo>
                    <a:pt x="5299151" y="1127290"/>
                  </a:lnTo>
                  <a:lnTo>
                    <a:pt x="5484088" y="0"/>
                  </a:lnTo>
                  <a:close/>
                </a:path>
              </a:pathLst>
            </a:custGeom>
            <a:solidFill>
              <a:srgbClr val="796327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EDEF9E84-8201-4BD5-9A12-74FF08A490A5}"/>
                </a:ext>
              </a:extLst>
            </p:cNvPr>
            <p:cNvSpPr/>
            <p:nvPr/>
          </p:nvSpPr>
          <p:spPr>
            <a:xfrm>
              <a:off x="2431037" y="6678719"/>
              <a:ext cx="6117867" cy="5084640"/>
            </a:xfrm>
            <a:custGeom>
              <a:avLst/>
              <a:gdLst/>
              <a:ahLst/>
              <a:cxnLst/>
              <a:rect l="l" t="t" r="r" b="b"/>
              <a:pathLst>
                <a:path w="5502275" h="4860925">
                  <a:moveTo>
                    <a:pt x="5502021" y="0"/>
                  </a:moveTo>
                  <a:lnTo>
                    <a:pt x="4529239" y="627519"/>
                  </a:lnTo>
                  <a:lnTo>
                    <a:pt x="4790681" y="793369"/>
                  </a:lnTo>
                  <a:lnTo>
                    <a:pt x="2868498" y="3075711"/>
                  </a:lnTo>
                  <a:lnTo>
                    <a:pt x="2060689" y="2567254"/>
                  </a:lnTo>
                  <a:lnTo>
                    <a:pt x="0" y="4860429"/>
                  </a:lnTo>
                  <a:lnTo>
                    <a:pt x="494385" y="4860429"/>
                  </a:lnTo>
                  <a:lnTo>
                    <a:pt x="2122614" y="3003867"/>
                  </a:lnTo>
                  <a:lnTo>
                    <a:pt x="2937675" y="3516858"/>
                  </a:lnTo>
                  <a:lnTo>
                    <a:pt x="5077599" y="975385"/>
                  </a:lnTo>
                  <a:lnTo>
                    <a:pt x="5317083" y="1127290"/>
                  </a:lnTo>
                  <a:lnTo>
                    <a:pt x="5502021" y="0"/>
                  </a:lnTo>
                  <a:close/>
                </a:path>
              </a:pathLst>
            </a:custGeom>
            <a:solidFill>
              <a:srgbClr val="AF9038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490A600A-95CF-4BF0-BD49-3E2F203CC45C}"/>
                </a:ext>
              </a:extLst>
            </p:cNvPr>
            <p:cNvSpPr/>
            <p:nvPr/>
          </p:nvSpPr>
          <p:spPr>
            <a:xfrm>
              <a:off x="8527228" y="6678720"/>
              <a:ext cx="88961" cy="132845"/>
            </a:xfrm>
            <a:custGeom>
              <a:avLst/>
              <a:gdLst/>
              <a:ahLst/>
              <a:cxnLst/>
              <a:rect l="l" t="t" r="r" b="b"/>
              <a:pathLst>
                <a:path w="80009" h="127000">
                  <a:moveTo>
                    <a:pt x="19248" y="0"/>
                  </a:moveTo>
                  <a:lnTo>
                    <a:pt x="0" y="119132"/>
                  </a:lnTo>
                  <a:lnTo>
                    <a:pt x="63864" y="126406"/>
                  </a:lnTo>
                  <a:lnTo>
                    <a:pt x="79830" y="29273"/>
                  </a:lnTo>
                  <a:lnTo>
                    <a:pt x="19248" y="0"/>
                  </a:lnTo>
                  <a:close/>
                </a:path>
              </a:pathLst>
            </a:custGeom>
            <a:solidFill>
              <a:srgbClr val="796327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F27022D-924C-409D-9660-30DEE7F68654}"/>
              </a:ext>
            </a:extLst>
          </p:cNvPr>
          <p:cNvSpPr txBox="1"/>
          <p:nvPr/>
        </p:nvSpPr>
        <p:spPr>
          <a:xfrm>
            <a:off x="11702353" y="3206658"/>
            <a:ext cx="1201419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Submitted to the Committee of Internal Affairs, (February 2020)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Pending approval by the House of Representatives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Strategic Developments / Large Investments (&gt;€25M)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Facilitates and simplifies licensing procedures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Aims to attract quality Foreign Direct Investments</a:t>
            </a:r>
            <a:endParaRPr lang="en-CY" sz="4400" b="0" dirty="0">
              <a:latin typeface="Avenir LT 45 Book" panose="02000503020000020003"/>
            </a:endParaRPr>
          </a:p>
        </p:txBody>
      </p:sp>
      <p:sp>
        <p:nvSpPr>
          <p:cNvPr id="18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1AAF0F46-0BE5-443E-B904-1C6B61D74F4B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021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ΠρΟνοιες ΝΕου ΠλαισΙου"/>
          <p:cNvSpPr txBox="1"/>
          <p:nvPr/>
        </p:nvSpPr>
        <p:spPr>
          <a:xfrm>
            <a:off x="7988984" y="1030490"/>
            <a:ext cx="16648723" cy="111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000" b="0" cap="none" dirty="0">
                <a:latin typeface="Trebuchet MS" panose="020B0603020202020204" pitchFamily="34" charset="0"/>
              </a:rPr>
              <a:t>Revision of Local Plans  </a:t>
            </a:r>
          </a:p>
        </p:txBody>
      </p:sp>
      <p:sp>
        <p:nvSpPr>
          <p:cNvPr id="138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MINISTRY OF INTERIOR</a:t>
            </a:r>
            <a:endParaRPr dirty="0"/>
          </a:p>
        </p:txBody>
      </p:sp>
      <p:sp>
        <p:nvSpPr>
          <p:cNvPr id="8" name="ΣΗΜΑΝΤΙΚΕΣ ΚΑΙΝΟΤΟΜΙΕΣ">
            <a:extLst>
              <a:ext uri="{FF2B5EF4-FFF2-40B4-BE49-F238E27FC236}">
                <a16:creationId xmlns:a16="http://schemas.microsoft.com/office/drawing/2014/main" id="{D4372B4A-4BE3-4332-8825-138B845CA5EC}"/>
              </a:ext>
            </a:extLst>
          </p:cNvPr>
          <p:cNvSpPr txBox="1"/>
          <p:nvPr/>
        </p:nvSpPr>
        <p:spPr>
          <a:xfrm>
            <a:off x="2185955" y="4701758"/>
            <a:ext cx="5790642" cy="357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20000"/>
              </a:lnSpc>
              <a:defRPr sz="40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800" b="1" i="0" dirty="0">
                <a:latin typeface="Avenir LT 45 Book" panose="02000503020000020003"/>
              </a:rPr>
              <a:t>Aiming at a new, modernized form of local plans in major urban areas</a:t>
            </a:r>
            <a:endParaRPr lang="el-GR" sz="3200" b="1" i="0" dirty="0">
              <a:latin typeface="Avenir Next LT Pro" panose="020B0504020202020204" pitchFamily="34" charset="0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87ECE32D-12FD-4093-8798-756092909EB0}"/>
              </a:ext>
            </a:extLst>
          </p:cNvPr>
          <p:cNvGrpSpPr/>
          <p:nvPr/>
        </p:nvGrpSpPr>
        <p:grpSpPr>
          <a:xfrm>
            <a:off x="18680233" y="3006523"/>
            <a:ext cx="5476388" cy="8605423"/>
            <a:chOff x="15002684" y="2789443"/>
            <a:chExt cx="4515485" cy="709549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D38B6285-8252-4D75-92E9-B36453A3EF29}"/>
                </a:ext>
              </a:extLst>
            </p:cNvPr>
            <p:cNvSpPr/>
            <p:nvPr/>
          </p:nvSpPr>
          <p:spPr>
            <a:xfrm>
              <a:off x="17328167" y="9751921"/>
              <a:ext cx="407034" cy="132715"/>
            </a:xfrm>
            <a:custGeom>
              <a:avLst/>
              <a:gdLst/>
              <a:ahLst/>
              <a:cxnLst/>
              <a:rect l="l" t="t" r="r" b="b"/>
              <a:pathLst>
                <a:path w="407034" h="132715">
                  <a:moveTo>
                    <a:pt x="377466" y="0"/>
                  </a:moveTo>
                  <a:lnTo>
                    <a:pt x="274707" y="0"/>
                  </a:lnTo>
                  <a:lnTo>
                    <a:pt x="262173" y="9868"/>
                  </a:lnTo>
                  <a:lnTo>
                    <a:pt x="223741" y="34346"/>
                  </a:lnTo>
                  <a:lnTo>
                    <a:pt x="158173" y="65745"/>
                  </a:lnTo>
                  <a:lnTo>
                    <a:pt x="64227" y="96374"/>
                  </a:lnTo>
                  <a:lnTo>
                    <a:pt x="39859" y="100203"/>
                  </a:lnTo>
                  <a:lnTo>
                    <a:pt x="18301" y="104705"/>
                  </a:lnTo>
                  <a:lnTo>
                    <a:pt x="2907" y="117857"/>
                  </a:lnTo>
                  <a:lnTo>
                    <a:pt x="0" y="132594"/>
                  </a:lnTo>
                  <a:lnTo>
                    <a:pt x="259282" y="132594"/>
                  </a:lnTo>
                  <a:lnTo>
                    <a:pt x="321435" y="121494"/>
                  </a:lnTo>
                  <a:lnTo>
                    <a:pt x="404227" y="121494"/>
                  </a:lnTo>
                  <a:lnTo>
                    <a:pt x="406696" y="80355"/>
                  </a:lnTo>
                  <a:lnTo>
                    <a:pt x="400775" y="30422"/>
                  </a:lnTo>
                  <a:lnTo>
                    <a:pt x="377466" y="0"/>
                  </a:lnTo>
                  <a:close/>
                </a:path>
                <a:path w="407034" h="132715">
                  <a:moveTo>
                    <a:pt x="404227" y="121494"/>
                  </a:moveTo>
                  <a:lnTo>
                    <a:pt x="321435" y="121494"/>
                  </a:lnTo>
                  <a:lnTo>
                    <a:pt x="321435" y="132594"/>
                  </a:lnTo>
                  <a:lnTo>
                    <a:pt x="403123" y="132594"/>
                  </a:lnTo>
                  <a:lnTo>
                    <a:pt x="403896" y="127021"/>
                  </a:lnTo>
                  <a:lnTo>
                    <a:pt x="404227" y="121494"/>
                  </a:lnTo>
                  <a:close/>
                </a:path>
              </a:pathLst>
            </a:custGeom>
            <a:solidFill>
              <a:srgbClr val="202B52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5D60475F-AC67-449C-A261-13F1F092FE4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02875" y="9658623"/>
              <a:ext cx="118058" cy="109638"/>
            </a:xfrm>
            <a:prstGeom prst="rect">
              <a:avLst/>
            </a:prstGeom>
          </p:spPr>
        </p:pic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19CEE17B-5788-47A3-A50B-1DC8C4D5B31C}"/>
                </a:ext>
              </a:extLst>
            </p:cNvPr>
            <p:cNvSpPr/>
            <p:nvPr/>
          </p:nvSpPr>
          <p:spPr>
            <a:xfrm>
              <a:off x="17951882" y="9621721"/>
              <a:ext cx="384810" cy="146685"/>
            </a:xfrm>
            <a:custGeom>
              <a:avLst/>
              <a:gdLst/>
              <a:ahLst/>
              <a:cxnLst/>
              <a:rect l="l" t="t" r="r" b="b"/>
              <a:pathLst>
                <a:path w="384809" h="146684">
                  <a:moveTo>
                    <a:pt x="379814" y="0"/>
                  </a:moveTo>
                  <a:lnTo>
                    <a:pt x="277262" y="0"/>
                  </a:lnTo>
                  <a:lnTo>
                    <a:pt x="264931" y="9794"/>
                  </a:lnTo>
                  <a:lnTo>
                    <a:pt x="226839" y="34149"/>
                  </a:lnTo>
                  <a:lnTo>
                    <a:pt x="161339" y="65521"/>
                  </a:lnTo>
                  <a:lnTo>
                    <a:pt x="66782" y="96366"/>
                  </a:lnTo>
                  <a:lnTo>
                    <a:pt x="42479" y="99954"/>
                  </a:lnTo>
                  <a:lnTo>
                    <a:pt x="21063" y="104312"/>
                  </a:lnTo>
                  <a:lnTo>
                    <a:pt x="5811" y="117128"/>
                  </a:lnTo>
                  <a:lnTo>
                    <a:pt x="0" y="146091"/>
                  </a:lnTo>
                  <a:lnTo>
                    <a:pt x="177605" y="146091"/>
                  </a:lnTo>
                  <a:lnTo>
                    <a:pt x="323990" y="120972"/>
                  </a:lnTo>
                  <a:lnTo>
                    <a:pt x="384731" y="120972"/>
                  </a:lnTo>
                  <a:lnTo>
                    <a:pt x="384731" y="6228"/>
                  </a:lnTo>
                  <a:lnTo>
                    <a:pt x="379814" y="0"/>
                  </a:lnTo>
                  <a:close/>
                </a:path>
                <a:path w="384809" h="146684">
                  <a:moveTo>
                    <a:pt x="384731" y="120972"/>
                  </a:moveTo>
                  <a:lnTo>
                    <a:pt x="323990" y="120972"/>
                  </a:lnTo>
                  <a:lnTo>
                    <a:pt x="323990" y="146091"/>
                  </a:lnTo>
                  <a:lnTo>
                    <a:pt x="384731" y="146091"/>
                  </a:lnTo>
                  <a:lnTo>
                    <a:pt x="384731" y="120972"/>
                  </a:lnTo>
                  <a:close/>
                </a:path>
              </a:pathLst>
            </a:custGeom>
            <a:solidFill>
              <a:srgbClr val="202B52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91970364-519F-4118-84FB-ADC4885CB03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29145" y="9528424"/>
              <a:ext cx="107469" cy="109247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26B52F39-4D4A-422C-AB3A-4CCF030379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1259" y="2789443"/>
              <a:ext cx="4146470" cy="4984141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8789948-1592-49C4-95BD-42BCCDB82A76}"/>
                </a:ext>
              </a:extLst>
            </p:cNvPr>
            <p:cNvSpPr/>
            <p:nvPr/>
          </p:nvSpPr>
          <p:spPr>
            <a:xfrm>
              <a:off x="17719486" y="6061961"/>
              <a:ext cx="195580" cy="283210"/>
            </a:xfrm>
            <a:custGeom>
              <a:avLst/>
              <a:gdLst/>
              <a:ahLst/>
              <a:cxnLst/>
              <a:rect l="l" t="t" r="r" b="b"/>
              <a:pathLst>
                <a:path w="195580" h="283210">
                  <a:moveTo>
                    <a:pt x="121573" y="0"/>
                  </a:moveTo>
                  <a:lnTo>
                    <a:pt x="0" y="91893"/>
                  </a:lnTo>
                  <a:lnTo>
                    <a:pt x="14266" y="275266"/>
                  </a:lnTo>
                  <a:lnTo>
                    <a:pt x="194972" y="283113"/>
                  </a:lnTo>
                  <a:lnTo>
                    <a:pt x="121573" y="0"/>
                  </a:lnTo>
                  <a:close/>
                </a:path>
              </a:pathLst>
            </a:custGeom>
            <a:solidFill>
              <a:srgbClr val="F39F85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A41903D9-F664-4E8B-AD60-3397BA7CE291}"/>
                </a:ext>
              </a:extLst>
            </p:cNvPr>
            <p:cNvSpPr/>
            <p:nvPr/>
          </p:nvSpPr>
          <p:spPr>
            <a:xfrm>
              <a:off x="17560996" y="5777402"/>
              <a:ext cx="281940" cy="410845"/>
            </a:xfrm>
            <a:custGeom>
              <a:avLst/>
              <a:gdLst/>
              <a:ahLst/>
              <a:cxnLst/>
              <a:rect l="l" t="t" r="r" b="b"/>
              <a:pathLst>
                <a:path w="281940" h="410845">
                  <a:moveTo>
                    <a:pt x="141535" y="0"/>
                  </a:moveTo>
                  <a:lnTo>
                    <a:pt x="35675" y="43571"/>
                  </a:lnTo>
                  <a:lnTo>
                    <a:pt x="24998" y="85449"/>
                  </a:lnTo>
                  <a:lnTo>
                    <a:pt x="6393" y="184690"/>
                  </a:lnTo>
                  <a:lnTo>
                    <a:pt x="0" y="301702"/>
                  </a:lnTo>
                  <a:lnTo>
                    <a:pt x="25957" y="396896"/>
                  </a:lnTo>
                  <a:lnTo>
                    <a:pt x="36260" y="402746"/>
                  </a:lnTo>
                  <a:lnTo>
                    <a:pt x="49605" y="406679"/>
                  </a:lnTo>
                  <a:lnTo>
                    <a:pt x="65238" y="409180"/>
                  </a:lnTo>
                  <a:lnTo>
                    <a:pt x="82402" y="410732"/>
                  </a:lnTo>
                  <a:lnTo>
                    <a:pt x="118785" y="409038"/>
                  </a:lnTo>
                  <a:lnTo>
                    <a:pt x="189690" y="390549"/>
                  </a:lnTo>
                  <a:lnTo>
                    <a:pt x="248713" y="350168"/>
                  </a:lnTo>
                  <a:lnTo>
                    <a:pt x="279107" y="289599"/>
                  </a:lnTo>
                  <a:lnTo>
                    <a:pt x="281510" y="255442"/>
                  </a:lnTo>
                  <a:lnTo>
                    <a:pt x="273860" y="82600"/>
                  </a:lnTo>
                  <a:lnTo>
                    <a:pt x="141535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72F387F2-5BF4-46E6-8F52-7AE16924C19E}"/>
                </a:ext>
              </a:extLst>
            </p:cNvPr>
            <p:cNvSpPr/>
            <p:nvPr/>
          </p:nvSpPr>
          <p:spPr>
            <a:xfrm>
              <a:off x="17495154" y="5662654"/>
              <a:ext cx="460375" cy="399415"/>
            </a:xfrm>
            <a:custGeom>
              <a:avLst/>
              <a:gdLst/>
              <a:ahLst/>
              <a:cxnLst/>
              <a:rect l="l" t="t" r="r" b="b"/>
              <a:pathLst>
                <a:path w="460375" h="399414">
                  <a:moveTo>
                    <a:pt x="448896" y="204988"/>
                  </a:moveTo>
                  <a:lnTo>
                    <a:pt x="286773" y="204988"/>
                  </a:lnTo>
                  <a:lnTo>
                    <a:pt x="303162" y="213281"/>
                  </a:lnTo>
                  <a:lnTo>
                    <a:pt x="311196" y="238029"/>
                  </a:lnTo>
                  <a:lnTo>
                    <a:pt x="315238" y="268817"/>
                  </a:lnTo>
                  <a:lnTo>
                    <a:pt x="319648" y="295230"/>
                  </a:lnTo>
                  <a:lnTo>
                    <a:pt x="345906" y="399306"/>
                  </a:lnTo>
                  <a:lnTo>
                    <a:pt x="363603" y="381660"/>
                  </a:lnTo>
                  <a:lnTo>
                    <a:pt x="392717" y="343115"/>
                  </a:lnTo>
                  <a:lnTo>
                    <a:pt x="424561" y="279968"/>
                  </a:lnTo>
                  <a:lnTo>
                    <a:pt x="441868" y="232143"/>
                  </a:lnTo>
                  <a:lnTo>
                    <a:pt x="448896" y="204988"/>
                  </a:lnTo>
                  <a:close/>
                </a:path>
                <a:path w="460375" h="399414">
                  <a:moveTo>
                    <a:pt x="149886" y="0"/>
                  </a:moveTo>
                  <a:lnTo>
                    <a:pt x="84498" y="0"/>
                  </a:lnTo>
                  <a:lnTo>
                    <a:pt x="71745" y="3030"/>
                  </a:lnTo>
                  <a:lnTo>
                    <a:pt x="49282" y="16042"/>
                  </a:lnTo>
                  <a:lnTo>
                    <a:pt x="25870" y="37593"/>
                  </a:lnTo>
                  <a:lnTo>
                    <a:pt x="7459" y="65609"/>
                  </a:lnTo>
                  <a:lnTo>
                    <a:pt x="0" y="98020"/>
                  </a:lnTo>
                  <a:lnTo>
                    <a:pt x="11523" y="144363"/>
                  </a:lnTo>
                  <a:lnTo>
                    <a:pt x="41179" y="176749"/>
                  </a:lnTo>
                  <a:lnTo>
                    <a:pt x="81593" y="197280"/>
                  </a:lnTo>
                  <a:lnTo>
                    <a:pt x="125391" y="208058"/>
                  </a:lnTo>
                  <a:lnTo>
                    <a:pt x="165199" y="211183"/>
                  </a:lnTo>
                  <a:lnTo>
                    <a:pt x="191755" y="210651"/>
                  </a:lnTo>
                  <a:lnTo>
                    <a:pt x="227227" y="209247"/>
                  </a:lnTo>
                  <a:lnTo>
                    <a:pt x="262078" y="207263"/>
                  </a:lnTo>
                  <a:lnTo>
                    <a:pt x="286773" y="204988"/>
                  </a:lnTo>
                  <a:lnTo>
                    <a:pt x="448896" y="204988"/>
                  </a:lnTo>
                  <a:lnTo>
                    <a:pt x="454406" y="183699"/>
                  </a:lnTo>
                  <a:lnTo>
                    <a:pt x="459830" y="139940"/>
                  </a:lnTo>
                  <a:lnTo>
                    <a:pt x="449883" y="106006"/>
                  </a:lnTo>
                  <a:lnTo>
                    <a:pt x="423673" y="80803"/>
                  </a:lnTo>
                  <a:lnTo>
                    <a:pt x="389460" y="68284"/>
                  </a:lnTo>
                  <a:lnTo>
                    <a:pt x="344252" y="68284"/>
                  </a:lnTo>
                  <a:lnTo>
                    <a:pt x="309759" y="63961"/>
                  </a:lnTo>
                  <a:lnTo>
                    <a:pt x="262453" y="46240"/>
                  </a:lnTo>
                  <a:lnTo>
                    <a:pt x="209371" y="22867"/>
                  </a:lnTo>
                  <a:lnTo>
                    <a:pt x="157549" y="1584"/>
                  </a:lnTo>
                  <a:lnTo>
                    <a:pt x="149886" y="0"/>
                  </a:lnTo>
                  <a:close/>
                </a:path>
                <a:path w="460375" h="399414">
                  <a:moveTo>
                    <a:pt x="386647" y="67255"/>
                  </a:moveTo>
                  <a:lnTo>
                    <a:pt x="344252" y="68284"/>
                  </a:lnTo>
                  <a:lnTo>
                    <a:pt x="389460" y="68284"/>
                  </a:lnTo>
                  <a:lnTo>
                    <a:pt x="386647" y="67255"/>
                  </a:lnTo>
                  <a:close/>
                </a:path>
              </a:pathLst>
            </a:custGeom>
            <a:solidFill>
              <a:srgbClr val="202B52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14AF2D79-CCCF-4F6D-A50A-F57B446D46D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04180" y="5957549"/>
              <a:ext cx="78206" cy="67242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91C58D48-04CD-4ED4-A856-21D18BACA4AF}"/>
                </a:ext>
              </a:extLst>
            </p:cNvPr>
            <p:cNvSpPr/>
            <p:nvPr/>
          </p:nvSpPr>
          <p:spPr>
            <a:xfrm>
              <a:off x="17025296" y="6105533"/>
              <a:ext cx="303530" cy="259715"/>
            </a:xfrm>
            <a:custGeom>
              <a:avLst/>
              <a:gdLst/>
              <a:ahLst/>
              <a:cxnLst/>
              <a:rect l="l" t="t" r="r" b="b"/>
              <a:pathLst>
                <a:path w="303530" h="259714">
                  <a:moveTo>
                    <a:pt x="11971" y="0"/>
                  </a:moveTo>
                  <a:lnTo>
                    <a:pt x="0" y="22353"/>
                  </a:lnTo>
                  <a:lnTo>
                    <a:pt x="16317" y="45807"/>
                  </a:lnTo>
                  <a:lnTo>
                    <a:pt x="49652" y="69627"/>
                  </a:lnTo>
                  <a:lnTo>
                    <a:pt x="88735" y="93081"/>
                  </a:lnTo>
                  <a:lnTo>
                    <a:pt x="122297" y="115434"/>
                  </a:lnTo>
                  <a:lnTo>
                    <a:pt x="153330" y="142179"/>
                  </a:lnTo>
                  <a:lnTo>
                    <a:pt x="172850" y="164143"/>
                  </a:lnTo>
                  <a:lnTo>
                    <a:pt x="183530" y="180337"/>
                  </a:lnTo>
                  <a:lnTo>
                    <a:pt x="188046" y="189775"/>
                  </a:lnTo>
                  <a:lnTo>
                    <a:pt x="206021" y="204236"/>
                  </a:lnTo>
                  <a:lnTo>
                    <a:pt x="222368" y="219976"/>
                  </a:lnTo>
                  <a:lnTo>
                    <a:pt x="237474" y="236876"/>
                  </a:lnTo>
                  <a:lnTo>
                    <a:pt x="251728" y="254823"/>
                  </a:lnTo>
                  <a:lnTo>
                    <a:pt x="276745" y="259366"/>
                  </a:lnTo>
                  <a:lnTo>
                    <a:pt x="303417" y="201958"/>
                  </a:lnTo>
                  <a:lnTo>
                    <a:pt x="248626" y="90241"/>
                  </a:lnTo>
                  <a:lnTo>
                    <a:pt x="203501" y="36679"/>
                  </a:lnTo>
                  <a:lnTo>
                    <a:pt x="147522" y="3097"/>
                  </a:lnTo>
                  <a:lnTo>
                    <a:pt x="103053" y="3871"/>
                  </a:lnTo>
                  <a:lnTo>
                    <a:pt x="59371" y="3097"/>
                  </a:lnTo>
                  <a:lnTo>
                    <a:pt x="11971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63E3956E-8371-4C71-A62E-AF7FF20239F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96317" y="6246987"/>
              <a:ext cx="213581" cy="90241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A497E9FB-BF7C-461E-ACC4-48A30E02720B}"/>
                </a:ext>
              </a:extLst>
            </p:cNvPr>
            <p:cNvSpPr/>
            <p:nvPr/>
          </p:nvSpPr>
          <p:spPr>
            <a:xfrm>
              <a:off x="17470072" y="6904384"/>
              <a:ext cx="635" cy="27305"/>
            </a:xfrm>
            <a:custGeom>
              <a:avLst/>
              <a:gdLst/>
              <a:ahLst/>
              <a:cxnLst/>
              <a:rect l="l" t="t" r="r" b="b"/>
              <a:pathLst>
                <a:path w="634" h="27304">
                  <a:moveTo>
                    <a:pt x="477" y="0"/>
                  </a:moveTo>
                  <a:lnTo>
                    <a:pt x="0" y="15806"/>
                  </a:lnTo>
                  <a:lnTo>
                    <a:pt x="477" y="26968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DFEEE9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A54FD21A-3528-4DE8-A0DF-C99718240A15}"/>
                </a:ext>
              </a:extLst>
            </p:cNvPr>
            <p:cNvSpPr/>
            <p:nvPr/>
          </p:nvSpPr>
          <p:spPr>
            <a:xfrm>
              <a:off x="18160295" y="7293979"/>
              <a:ext cx="635" cy="24130"/>
            </a:xfrm>
            <a:custGeom>
              <a:avLst/>
              <a:gdLst/>
              <a:ahLst/>
              <a:cxnLst/>
              <a:rect l="l" t="t" r="r" b="b"/>
              <a:pathLst>
                <a:path w="634" h="24129">
                  <a:moveTo>
                    <a:pt x="0" y="0"/>
                  </a:moveTo>
                  <a:lnTo>
                    <a:pt x="0" y="23643"/>
                  </a:lnTo>
                  <a:lnTo>
                    <a:pt x="356" y="9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E1EC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C3086CF8-DCBF-4800-A94C-10FF725E8E58}"/>
                </a:ext>
              </a:extLst>
            </p:cNvPr>
            <p:cNvSpPr/>
            <p:nvPr/>
          </p:nvSpPr>
          <p:spPr>
            <a:xfrm>
              <a:off x="16454705" y="6508943"/>
              <a:ext cx="311785" cy="254635"/>
            </a:xfrm>
            <a:custGeom>
              <a:avLst/>
              <a:gdLst/>
              <a:ahLst/>
              <a:cxnLst/>
              <a:rect l="l" t="t" r="r" b="b"/>
              <a:pathLst>
                <a:path w="311784" h="254634">
                  <a:moveTo>
                    <a:pt x="18185" y="0"/>
                  </a:moveTo>
                  <a:lnTo>
                    <a:pt x="0" y="16407"/>
                  </a:lnTo>
                  <a:lnTo>
                    <a:pt x="12931" y="61683"/>
                  </a:lnTo>
                  <a:lnTo>
                    <a:pt x="23358" y="103706"/>
                  </a:lnTo>
                  <a:lnTo>
                    <a:pt x="32853" y="146710"/>
                  </a:lnTo>
                  <a:lnTo>
                    <a:pt x="78216" y="194128"/>
                  </a:lnTo>
                  <a:lnTo>
                    <a:pt x="140140" y="226213"/>
                  </a:lnTo>
                  <a:lnTo>
                    <a:pt x="261776" y="254297"/>
                  </a:lnTo>
                  <a:lnTo>
                    <a:pt x="303130" y="222761"/>
                  </a:lnTo>
                  <a:lnTo>
                    <a:pt x="311563" y="216921"/>
                  </a:lnTo>
                  <a:lnTo>
                    <a:pt x="300791" y="191727"/>
                  </a:lnTo>
                  <a:lnTo>
                    <a:pt x="280174" y="182577"/>
                  </a:lnTo>
                  <a:lnTo>
                    <a:pt x="260621" y="171490"/>
                  </a:lnTo>
                  <a:lnTo>
                    <a:pt x="242033" y="158855"/>
                  </a:lnTo>
                  <a:lnTo>
                    <a:pt x="224311" y="145058"/>
                  </a:lnTo>
                  <a:lnTo>
                    <a:pt x="213538" y="142886"/>
                  </a:lnTo>
                  <a:lnTo>
                    <a:pt x="169089" y="122901"/>
                  </a:lnTo>
                  <a:lnTo>
                    <a:pt x="135509" y="99008"/>
                  </a:lnTo>
                  <a:lnTo>
                    <a:pt x="106734" y="70712"/>
                  </a:lnTo>
                  <a:lnTo>
                    <a:pt x="75174" y="37728"/>
                  </a:lnTo>
                  <a:lnTo>
                    <a:pt x="44451" y="10632"/>
                  </a:lnTo>
                  <a:lnTo>
                    <a:pt x="18185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55932EDF-2486-41D0-BF35-C5DCC4A402D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611898" y="6545382"/>
              <a:ext cx="123067" cy="200513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AE3C371A-BBF5-40EF-8E5C-12197F61C603}"/>
                </a:ext>
              </a:extLst>
            </p:cNvPr>
            <p:cNvSpPr/>
            <p:nvPr/>
          </p:nvSpPr>
          <p:spPr>
            <a:xfrm>
              <a:off x="17711629" y="7502930"/>
              <a:ext cx="625475" cy="2051685"/>
            </a:xfrm>
            <a:custGeom>
              <a:avLst/>
              <a:gdLst/>
              <a:ahLst/>
              <a:cxnLst/>
              <a:rect l="l" t="t" r="r" b="b"/>
              <a:pathLst>
                <a:path w="625475" h="2051684">
                  <a:moveTo>
                    <a:pt x="444116" y="0"/>
                  </a:moveTo>
                  <a:lnTo>
                    <a:pt x="0" y="609593"/>
                  </a:lnTo>
                  <a:lnTo>
                    <a:pt x="506764" y="2051636"/>
                  </a:lnTo>
                  <a:lnTo>
                    <a:pt x="624984" y="2051636"/>
                  </a:lnTo>
                  <a:lnTo>
                    <a:pt x="624984" y="1711301"/>
                  </a:lnTo>
                  <a:lnTo>
                    <a:pt x="582327" y="1416886"/>
                  </a:lnTo>
                  <a:lnTo>
                    <a:pt x="506764" y="1139146"/>
                  </a:lnTo>
                  <a:lnTo>
                    <a:pt x="489825" y="1091683"/>
                  </a:lnTo>
                  <a:lnTo>
                    <a:pt x="475046" y="1043624"/>
                  </a:lnTo>
                  <a:lnTo>
                    <a:pt x="462518" y="994969"/>
                  </a:lnTo>
                  <a:lnTo>
                    <a:pt x="452333" y="945716"/>
                  </a:lnTo>
                  <a:lnTo>
                    <a:pt x="444583" y="895866"/>
                  </a:lnTo>
                  <a:lnTo>
                    <a:pt x="439361" y="845418"/>
                  </a:lnTo>
                  <a:lnTo>
                    <a:pt x="420391" y="472789"/>
                  </a:lnTo>
                  <a:lnTo>
                    <a:pt x="424216" y="208902"/>
                  </a:lnTo>
                  <a:lnTo>
                    <a:pt x="436802" y="51919"/>
                  </a:lnTo>
                  <a:lnTo>
                    <a:pt x="444116" y="0"/>
                  </a:lnTo>
                  <a:close/>
                </a:path>
              </a:pathLst>
            </a:custGeom>
            <a:solidFill>
              <a:srgbClr val="202B52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A587798C-4DF1-4E73-993D-0DBE86FC3517}"/>
                </a:ext>
              </a:extLst>
            </p:cNvPr>
            <p:cNvSpPr/>
            <p:nvPr/>
          </p:nvSpPr>
          <p:spPr>
            <a:xfrm>
              <a:off x="16688260" y="6677749"/>
              <a:ext cx="226060" cy="257810"/>
            </a:xfrm>
            <a:custGeom>
              <a:avLst/>
              <a:gdLst/>
              <a:ahLst/>
              <a:cxnLst/>
              <a:rect l="l" t="t" r="r" b="b"/>
              <a:pathLst>
                <a:path w="226059" h="257809">
                  <a:moveTo>
                    <a:pt x="55928" y="0"/>
                  </a:moveTo>
                  <a:lnTo>
                    <a:pt x="0" y="108619"/>
                  </a:lnTo>
                  <a:lnTo>
                    <a:pt x="83336" y="168276"/>
                  </a:lnTo>
                  <a:lnTo>
                    <a:pt x="226043" y="257195"/>
                  </a:lnTo>
                  <a:lnTo>
                    <a:pt x="68717" y="3564"/>
                  </a:lnTo>
                  <a:lnTo>
                    <a:pt x="55928" y="0"/>
                  </a:lnTo>
                  <a:close/>
                </a:path>
              </a:pathLst>
            </a:custGeom>
            <a:solidFill>
              <a:srgbClr val="DFEEE9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9EEFE5E5-7AF7-44D5-ADB5-EB5E6096B11E}"/>
                </a:ext>
              </a:extLst>
            </p:cNvPr>
            <p:cNvSpPr/>
            <p:nvPr/>
          </p:nvSpPr>
          <p:spPr>
            <a:xfrm>
              <a:off x="17504871" y="7502930"/>
              <a:ext cx="650875" cy="2181225"/>
            </a:xfrm>
            <a:custGeom>
              <a:avLst/>
              <a:gdLst/>
              <a:ahLst/>
              <a:cxnLst/>
              <a:rect l="l" t="t" r="r" b="b"/>
              <a:pathLst>
                <a:path w="650875" h="2181225">
                  <a:moveTo>
                    <a:pt x="650874" y="0"/>
                  </a:moveTo>
                  <a:lnTo>
                    <a:pt x="0" y="0"/>
                  </a:lnTo>
                  <a:lnTo>
                    <a:pt x="94902" y="2180811"/>
                  </a:lnTo>
                  <a:lnTo>
                    <a:pt x="224332" y="2180811"/>
                  </a:lnTo>
                  <a:lnTo>
                    <a:pt x="246520" y="2095088"/>
                  </a:lnTo>
                  <a:lnTo>
                    <a:pt x="294527" y="1876434"/>
                  </a:lnTo>
                  <a:lnTo>
                    <a:pt x="340517" y="1582617"/>
                  </a:lnTo>
                  <a:lnTo>
                    <a:pt x="356657" y="1271410"/>
                  </a:lnTo>
                  <a:lnTo>
                    <a:pt x="356658" y="1223794"/>
                  </a:lnTo>
                  <a:lnTo>
                    <a:pt x="358987" y="1176359"/>
                  </a:lnTo>
                  <a:lnTo>
                    <a:pt x="363646" y="1129189"/>
                  </a:lnTo>
                  <a:lnTo>
                    <a:pt x="370639" y="1082368"/>
                  </a:lnTo>
                  <a:lnTo>
                    <a:pt x="379968" y="1035981"/>
                  </a:lnTo>
                  <a:lnTo>
                    <a:pt x="391635" y="990112"/>
                  </a:lnTo>
                  <a:lnTo>
                    <a:pt x="405642" y="944845"/>
                  </a:lnTo>
                  <a:lnTo>
                    <a:pt x="421993" y="900265"/>
                  </a:lnTo>
                  <a:lnTo>
                    <a:pt x="540620" y="555010"/>
                  </a:lnTo>
                  <a:lnTo>
                    <a:pt x="610091" y="268276"/>
                  </a:lnTo>
                  <a:lnTo>
                    <a:pt x="642733" y="72470"/>
                  </a:lnTo>
                  <a:lnTo>
                    <a:pt x="650874" y="0"/>
                  </a:lnTo>
                  <a:close/>
                </a:path>
              </a:pathLst>
            </a:custGeom>
            <a:solidFill>
              <a:srgbClr val="043B5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75997FA1-4C63-4323-99E9-F98A9A54CE0A}"/>
                </a:ext>
              </a:extLst>
            </p:cNvPr>
            <p:cNvSpPr/>
            <p:nvPr/>
          </p:nvSpPr>
          <p:spPr>
            <a:xfrm>
              <a:off x="16384407" y="6061961"/>
              <a:ext cx="988060" cy="728980"/>
            </a:xfrm>
            <a:custGeom>
              <a:avLst/>
              <a:gdLst/>
              <a:ahLst/>
              <a:cxnLst/>
              <a:rect l="l" t="t" r="r" b="b"/>
              <a:pathLst>
                <a:path w="988059" h="728979">
                  <a:moveTo>
                    <a:pt x="557916" y="0"/>
                  </a:moveTo>
                  <a:lnTo>
                    <a:pt x="0" y="382441"/>
                  </a:lnTo>
                  <a:lnTo>
                    <a:pt x="461422" y="728951"/>
                  </a:lnTo>
                  <a:lnTo>
                    <a:pt x="987931" y="317393"/>
                  </a:lnTo>
                  <a:lnTo>
                    <a:pt x="557916" y="0"/>
                  </a:lnTo>
                  <a:close/>
                </a:path>
              </a:pathLst>
            </a:custGeom>
            <a:solidFill>
              <a:srgbClr val="AF9038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02B98E85-BB28-4F3D-BDDC-ACC1467A860F}"/>
                </a:ext>
              </a:extLst>
            </p:cNvPr>
            <p:cNvSpPr/>
            <p:nvPr/>
          </p:nvSpPr>
          <p:spPr>
            <a:xfrm>
              <a:off x="16688260" y="6677749"/>
              <a:ext cx="227965" cy="260350"/>
            </a:xfrm>
            <a:custGeom>
              <a:avLst/>
              <a:gdLst/>
              <a:ahLst/>
              <a:cxnLst/>
              <a:rect l="l" t="t" r="r" b="b"/>
              <a:pathLst>
                <a:path w="227965" h="260350">
                  <a:moveTo>
                    <a:pt x="55928" y="0"/>
                  </a:moveTo>
                  <a:lnTo>
                    <a:pt x="0" y="108619"/>
                  </a:lnTo>
                  <a:lnTo>
                    <a:pt x="25173" y="127353"/>
                  </a:lnTo>
                  <a:lnTo>
                    <a:pt x="93989" y="175784"/>
                  </a:lnTo>
                  <a:lnTo>
                    <a:pt x="196389" y="242258"/>
                  </a:lnTo>
                  <a:lnTo>
                    <a:pt x="227570" y="260300"/>
                  </a:lnTo>
                  <a:lnTo>
                    <a:pt x="68835" y="3579"/>
                  </a:lnTo>
                  <a:lnTo>
                    <a:pt x="55928" y="0"/>
                  </a:lnTo>
                  <a:close/>
                </a:path>
              </a:pathLst>
            </a:custGeom>
            <a:solidFill>
              <a:srgbClr val="DFEEE9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127BB508-49A3-4D27-A25B-E8EDD9021479}"/>
                </a:ext>
              </a:extLst>
            </p:cNvPr>
            <p:cNvSpPr/>
            <p:nvPr/>
          </p:nvSpPr>
          <p:spPr>
            <a:xfrm>
              <a:off x="16692870" y="6674652"/>
              <a:ext cx="1229360" cy="471170"/>
            </a:xfrm>
            <a:custGeom>
              <a:avLst/>
              <a:gdLst/>
              <a:ahLst/>
              <a:cxnLst/>
              <a:rect l="l" t="t" r="r" b="b"/>
              <a:pathLst>
                <a:path w="1229359" h="471170">
                  <a:moveTo>
                    <a:pt x="1212285" y="0"/>
                  </a:moveTo>
                  <a:lnTo>
                    <a:pt x="1195920" y="50960"/>
                  </a:lnTo>
                  <a:lnTo>
                    <a:pt x="1165583" y="124183"/>
                  </a:lnTo>
                  <a:lnTo>
                    <a:pt x="1144140" y="167483"/>
                  </a:lnTo>
                  <a:lnTo>
                    <a:pt x="1118313" y="212980"/>
                  </a:lnTo>
                  <a:lnTo>
                    <a:pt x="1087955" y="258980"/>
                  </a:lnTo>
                  <a:lnTo>
                    <a:pt x="1052916" y="303788"/>
                  </a:lnTo>
                  <a:lnTo>
                    <a:pt x="1013046" y="345706"/>
                  </a:lnTo>
                  <a:lnTo>
                    <a:pt x="968198" y="383041"/>
                  </a:lnTo>
                  <a:lnTo>
                    <a:pt x="918220" y="414096"/>
                  </a:lnTo>
                  <a:lnTo>
                    <a:pt x="862965" y="437177"/>
                  </a:lnTo>
                  <a:lnTo>
                    <a:pt x="802283" y="450586"/>
                  </a:lnTo>
                  <a:lnTo>
                    <a:pt x="754854" y="453355"/>
                  </a:lnTo>
                  <a:lnTo>
                    <a:pt x="704814" y="450117"/>
                  </a:lnTo>
                  <a:lnTo>
                    <a:pt x="652725" y="441524"/>
                  </a:lnTo>
                  <a:lnTo>
                    <a:pt x="599153" y="428229"/>
                  </a:lnTo>
                  <a:lnTo>
                    <a:pt x="544661" y="410882"/>
                  </a:lnTo>
                  <a:lnTo>
                    <a:pt x="489813" y="390135"/>
                  </a:lnTo>
                  <a:lnTo>
                    <a:pt x="435175" y="366640"/>
                  </a:lnTo>
                  <a:lnTo>
                    <a:pt x="381308" y="341048"/>
                  </a:lnTo>
                  <a:lnTo>
                    <a:pt x="328779" y="314011"/>
                  </a:lnTo>
                  <a:lnTo>
                    <a:pt x="278150" y="286181"/>
                  </a:lnTo>
                  <a:lnTo>
                    <a:pt x="229986" y="258209"/>
                  </a:lnTo>
                  <a:lnTo>
                    <a:pt x="184851" y="230746"/>
                  </a:lnTo>
                  <a:lnTo>
                    <a:pt x="143310" y="204445"/>
                  </a:lnTo>
                  <a:lnTo>
                    <a:pt x="105925" y="179956"/>
                  </a:lnTo>
                  <a:lnTo>
                    <a:pt x="45884" y="139024"/>
                  </a:lnTo>
                  <a:lnTo>
                    <a:pt x="9242" y="113162"/>
                  </a:lnTo>
                  <a:lnTo>
                    <a:pt x="6161" y="116260"/>
                  </a:lnTo>
                  <a:lnTo>
                    <a:pt x="36591" y="152561"/>
                  </a:lnTo>
                  <a:lnTo>
                    <a:pt x="96970" y="194645"/>
                  </a:lnTo>
                  <a:lnTo>
                    <a:pt x="134667" y="219691"/>
                  </a:lnTo>
                  <a:lnTo>
                    <a:pt x="176615" y="246526"/>
                  </a:lnTo>
                  <a:lnTo>
                    <a:pt x="222250" y="274490"/>
                  </a:lnTo>
                  <a:lnTo>
                    <a:pt x="271005" y="302923"/>
                  </a:lnTo>
                  <a:lnTo>
                    <a:pt x="322317" y="331165"/>
                  </a:lnTo>
                  <a:lnTo>
                    <a:pt x="375619" y="358556"/>
                  </a:lnTo>
                  <a:lnTo>
                    <a:pt x="430347" y="384436"/>
                  </a:lnTo>
                  <a:lnTo>
                    <a:pt x="485935" y="408145"/>
                  </a:lnTo>
                  <a:lnTo>
                    <a:pt x="541819" y="429024"/>
                  </a:lnTo>
                  <a:lnTo>
                    <a:pt x="597433" y="446412"/>
                  </a:lnTo>
                  <a:lnTo>
                    <a:pt x="652211" y="459649"/>
                  </a:lnTo>
                  <a:lnTo>
                    <a:pt x="705590" y="468075"/>
                  </a:lnTo>
                  <a:lnTo>
                    <a:pt x="757003" y="471030"/>
                  </a:lnTo>
                  <a:lnTo>
                    <a:pt x="769771" y="470778"/>
                  </a:lnTo>
                  <a:lnTo>
                    <a:pt x="862626" y="455321"/>
                  </a:lnTo>
                  <a:lnTo>
                    <a:pt x="916587" y="433961"/>
                  </a:lnTo>
                  <a:lnTo>
                    <a:pt x="965746" y="405268"/>
                  </a:lnTo>
                  <a:lnTo>
                    <a:pt x="1010235" y="370659"/>
                  </a:lnTo>
                  <a:lnTo>
                    <a:pt x="1050186" y="331550"/>
                  </a:lnTo>
                  <a:lnTo>
                    <a:pt x="1085732" y="289356"/>
                  </a:lnTo>
                  <a:lnTo>
                    <a:pt x="1117005" y="245496"/>
                  </a:lnTo>
                  <a:lnTo>
                    <a:pt x="1144137" y="201384"/>
                  </a:lnTo>
                  <a:lnTo>
                    <a:pt x="1167261" y="158438"/>
                  </a:lnTo>
                  <a:lnTo>
                    <a:pt x="1186509" y="118073"/>
                  </a:lnTo>
                  <a:lnTo>
                    <a:pt x="1202013" y="81706"/>
                  </a:lnTo>
                  <a:lnTo>
                    <a:pt x="1222319" y="26630"/>
                  </a:lnTo>
                  <a:lnTo>
                    <a:pt x="1229239" y="4543"/>
                  </a:lnTo>
                  <a:lnTo>
                    <a:pt x="1212285" y="0"/>
                  </a:lnTo>
                  <a:close/>
                </a:path>
              </a:pathLst>
            </a:custGeom>
            <a:solidFill>
              <a:srgbClr val="62C0C4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84D37B63-7073-4D13-A271-7F62D8B10BB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90214" y="6545382"/>
              <a:ext cx="146281" cy="213316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C2562670-08D8-4124-9B99-01D8A01BD29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099419" y="6206512"/>
              <a:ext cx="155895" cy="81155"/>
            </a:xfrm>
            <a:prstGeom prst="rect">
              <a:avLst/>
            </a:prstGeom>
          </p:spPr>
        </p:pic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D76F1FAA-362A-4915-A460-132C5BD691FD}"/>
                </a:ext>
              </a:extLst>
            </p:cNvPr>
            <p:cNvSpPr/>
            <p:nvPr/>
          </p:nvSpPr>
          <p:spPr>
            <a:xfrm>
              <a:off x="17719486" y="6172646"/>
              <a:ext cx="205740" cy="152400"/>
            </a:xfrm>
            <a:custGeom>
              <a:avLst/>
              <a:gdLst/>
              <a:ahLst/>
              <a:cxnLst/>
              <a:rect l="l" t="t" r="r" b="b"/>
              <a:pathLst>
                <a:path w="205740" h="152400">
                  <a:moveTo>
                    <a:pt x="149692" y="0"/>
                  </a:moveTo>
                  <a:lnTo>
                    <a:pt x="0" y="63602"/>
                  </a:lnTo>
                  <a:lnTo>
                    <a:pt x="0" y="152398"/>
                  </a:lnTo>
                  <a:lnTo>
                    <a:pt x="205724" y="69797"/>
                  </a:lnTo>
                  <a:lnTo>
                    <a:pt x="1496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598EDD57-2AF3-4226-9EC1-DCE1C41D6CF2}"/>
                </a:ext>
              </a:extLst>
            </p:cNvPr>
            <p:cNvSpPr/>
            <p:nvPr/>
          </p:nvSpPr>
          <p:spPr>
            <a:xfrm>
              <a:off x="15678659" y="6554674"/>
              <a:ext cx="218440" cy="359410"/>
            </a:xfrm>
            <a:custGeom>
              <a:avLst/>
              <a:gdLst/>
              <a:ahLst/>
              <a:cxnLst/>
              <a:rect l="l" t="t" r="r" b="b"/>
              <a:pathLst>
                <a:path w="218440" h="359409">
                  <a:moveTo>
                    <a:pt x="0" y="0"/>
                  </a:moveTo>
                  <a:lnTo>
                    <a:pt x="14369" y="350020"/>
                  </a:lnTo>
                  <a:lnTo>
                    <a:pt x="218129" y="359313"/>
                  </a:lnTo>
                  <a:lnTo>
                    <a:pt x="32853" y="11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57D2E22C-1298-49A2-895F-E310280A6521}"/>
                </a:ext>
              </a:extLst>
            </p:cNvPr>
            <p:cNvSpPr/>
            <p:nvPr/>
          </p:nvSpPr>
          <p:spPr>
            <a:xfrm>
              <a:off x="15356323" y="6410123"/>
              <a:ext cx="307340" cy="1105535"/>
            </a:xfrm>
            <a:custGeom>
              <a:avLst/>
              <a:gdLst/>
              <a:ahLst/>
              <a:cxnLst/>
              <a:rect l="l" t="t" r="r" b="b"/>
              <a:pathLst>
                <a:path w="307340" h="1105534">
                  <a:moveTo>
                    <a:pt x="235084" y="0"/>
                  </a:moveTo>
                  <a:lnTo>
                    <a:pt x="63640" y="0"/>
                  </a:lnTo>
                  <a:lnTo>
                    <a:pt x="0" y="1105197"/>
                  </a:lnTo>
                  <a:lnTo>
                    <a:pt x="306932" y="1105197"/>
                  </a:lnTo>
                  <a:lnTo>
                    <a:pt x="235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8321C87C-258C-4969-A72D-B6F42EA06767}"/>
                </a:ext>
              </a:extLst>
            </p:cNvPr>
            <p:cNvSpPr/>
            <p:nvPr/>
          </p:nvSpPr>
          <p:spPr>
            <a:xfrm>
              <a:off x="15071462" y="9655546"/>
              <a:ext cx="400685" cy="216535"/>
            </a:xfrm>
            <a:custGeom>
              <a:avLst/>
              <a:gdLst/>
              <a:ahLst/>
              <a:cxnLst/>
              <a:rect l="l" t="t" r="r" b="b"/>
              <a:pathLst>
                <a:path w="400684" h="216534">
                  <a:moveTo>
                    <a:pt x="33875" y="0"/>
                  </a:moveTo>
                  <a:lnTo>
                    <a:pt x="27427" y="5783"/>
                  </a:lnTo>
                  <a:lnTo>
                    <a:pt x="13857" y="21658"/>
                  </a:lnTo>
                  <a:lnTo>
                    <a:pt x="1828" y="45416"/>
                  </a:lnTo>
                  <a:lnTo>
                    <a:pt x="0" y="74844"/>
                  </a:lnTo>
                  <a:lnTo>
                    <a:pt x="6134" y="114685"/>
                  </a:lnTo>
                  <a:lnTo>
                    <a:pt x="12125" y="161350"/>
                  </a:lnTo>
                  <a:lnTo>
                    <a:pt x="18477" y="216330"/>
                  </a:lnTo>
                  <a:lnTo>
                    <a:pt x="62103" y="216330"/>
                  </a:lnTo>
                  <a:lnTo>
                    <a:pt x="60565" y="124570"/>
                  </a:lnTo>
                  <a:lnTo>
                    <a:pt x="75402" y="136312"/>
                  </a:lnTo>
                  <a:lnTo>
                    <a:pt x="109199" y="168143"/>
                  </a:lnTo>
                  <a:lnTo>
                    <a:pt x="145885" y="201127"/>
                  </a:lnTo>
                  <a:lnTo>
                    <a:pt x="169386" y="216330"/>
                  </a:lnTo>
                  <a:lnTo>
                    <a:pt x="400356" y="216330"/>
                  </a:lnTo>
                  <a:lnTo>
                    <a:pt x="400642" y="206318"/>
                  </a:lnTo>
                  <a:lnTo>
                    <a:pt x="391111" y="182753"/>
                  </a:lnTo>
                  <a:lnTo>
                    <a:pt x="356176" y="155343"/>
                  </a:lnTo>
                  <a:lnTo>
                    <a:pt x="280250" y="133796"/>
                  </a:lnTo>
                  <a:lnTo>
                    <a:pt x="184586" y="104457"/>
                  </a:lnTo>
                  <a:lnTo>
                    <a:pt x="106246" y="59401"/>
                  </a:lnTo>
                  <a:lnTo>
                    <a:pt x="53315" y="18094"/>
                  </a:lnTo>
                  <a:lnTo>
                    <a:pt x="33875" y="0"/>
                  </a:lnTo>
                  <a:close/>
                </a:path>
              </a:pathLst>
            </a:custGeom>
            <a:solidFill>
              <a:srgbClr val="043B5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F7C4AEF9-AE8E-4DB3-9EE7-504ED8D5C8D5}"/>
                </a:ext>
              </a:extLst>
            </p:cNvPr>
            <p:cNvSpPr/>
            <p:nvPr/>
          </p:nvSpPr>
          <p:spPr>
            <a:xfrm>
              <a:off x="15099178" y="9612490"/>
              <a:ext cx="288925" cy="204470"/>
            </a:xfrm>
            <a:custGeom>
              <a:avLst/>
              <a:gdLst/>
              <a:ahLst/>
              <a:cxnLst/>
              <a:rect l="l" t="t" r="r" b="b"/>
              <a:pathLst>
                <a:path w="288925" h="204470">
                  <a:moveTo>
                    <a:pt x="106246" y="0"/>
                  </a:moveTo>
                  <a:lnTo>
                    <a:pt x="0" y="0"/>
                  </a:lnTo>
                  <a:lnTo>
                    <a:pt x="12318" y="62033"/>
                  </a:lnTo>
                  <a:lnTo>
                    <a:pt x="33619" y="106879"/>
                  </a:lnTo>
                  <a:lnTo>
                    <a:pt x="68778" y="142506"/>
                  </a:lnTo>
                  <a:lnTo>
                    <a:pt x="107689" y="166908"/>
                  </a:lnTo>
                  <a:lnTo>
                    <a:pt x="152906" y="189340"/>
                  </a:lnTo>
                  <a:lnTo>
                    <a:pt x="200635" y="203776"/>
                  </a:lnTo>
                  <a:lnTo>
                    <a:pt x="247080" y="204186"/>
                  </a:lnTo>
                  <a:lnTo>
                    <a:pt x="288448" y="184542"/>
                  </a:lnTo>
                  <a:lnTo>
                    <a:pt x="253062" y="172303"/>
                  </a:lnTo>
                  <a:lnTo>
                    <a:pt x="223593" y="159295"/>
                  </a:lnTo>
                  <a:lnTo>
                    <a:pt x="180665" y="134816"/>
                  </a:lnTo>
                  <a:lnTo>
                    <a:pt x="144294" y="97836"/>
                  </a:lnTo>
                  <a:lnTo>
                    <a:pt x="137039" y="82016"/>
                  </a:lnTo>
                  <a:lnTo>
                    <a:pt x="106246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DEF886A8-2A74-48B1-867D-DD91BE569982}"/>
                </a:ext>
              </a:extLst>
            </p:cNvPr>
            <p:cNvSpPr/>
            <p:nvPr/>
          </p:nvSpPr>
          <p:spPr>
            <a:xfrm>
              <a:off x="15510296" y="9655546"/>
              <a:ext cx="401320" cy="216535"/>
            </a:xfrm>
            <a:custGeom>
              <a:avLst/>
              <a:gdLst/>
              <a:ahLst/>
              <a:cxnLst/>
              <a:rect l="l" t="t" r="r" b="b"/>
              <a:pathLst>
                <a:path w="401319" h="216534">
                  <a:moveTo>
                    <a:pt x="34404" y="0"/>
                  </a:moveTo>
                  <a:lnTo>
                    <a:pt x="27947" y="5783"/>
                  </a:lnTo>
                  <a:lnTo>
                    <a:pt x="14318" y="21658"/>
                  </a:lnTo>
                  <a:lnTo>
                    <a:pt x="2130" y="45416"/>
                  </a:lnTo>
                  <a:lnTo>
                    <a:pt x="0" y="74844"/>
                  </a:lnTo>
                  <a:lnTo>
                    <a:pt x="6440" y="114685"/>
                  </a:lnTo>
                  <a:lnTo>
                    <a:pt x="12586" y="161350"/>
                  </a:lnTo>
                  <a:lnTo>
                    <a:pt x="19001" y="216330"/>
                  </a:lnTo>
                  <a:lnTo>
                    <a:pt x="62627" y="216330"/>
                  </a:lnTo>
                  <a:lnTo>
                    <a:pt x="61097" y="124570"/>
                  </a:lnTo>
                  <a:lnTo>
                    <a:pt x="75933" y="136312"/>
                  </a:lnTo>
                  <a:lnTo>
                    <a:pt x="109726" y="168143"/>
                  </a:lnTo>
                  <a:lnTo>
                    <a:pt x="146404" y="201127"/>
                  </a:lnTo>
                  <a:lnTo>
                    <a:pt x="169893" y="216330"/>
                  </a:lnTo>
                  <a:lnTo>
                    <a:pt x="400862" y="216330"/>
                  </a:lnTo>
                  <a:lnTo>
                    <a:pt x="401152" y="206318"/>
                  </a:lnTo>
                  <a:lnTo>
                    <a:pt x="391625" y="182753"/>
                  </a:lnTo>
                  <a:lnTo>
                    <a:pt x="356691" y="155343"/>
                  </a:lnTo>
                  <a:lnTo>
                    <a:pt x="280756" y="133796"/>
                  </a:lnTo>
                  <a:lnTo>
                    <a:pt x="185105" y="104457"/>
                  </a:lnTo>
                  <a:lnTo>
                    <a:pt x="106772" y="59401"/>
                  </a:lnTo>
                  <a:lnTo>
                    <a:pt x="53844" y="18094"/>
                  </a:lnTo>
                  <a:lnTo>
                    <a:pt x="34404" y="0"/>
                  </a:lnTo>
                  <a:close/>
                </a:path>
              </a:pathLst>
            </a:custGeom>
            <a:solidFill>
              <a:srgbClr val="043B5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22D1566A-D6C0-46FA-8747-2684756D9677}"/>
                </a:ext>
              </a:extLst>
            </p:cNvPr>
            <p:cNvSpPr/>
            <p:nvPr/>
          </p:nvSpPr>
          <p:spPr>
            <a:xfrm>
              <a:off x="15538539" y="9612490"/>
              <a:ext cx="288925" cy="204470"/>
            </a:xfrm>
            <a:custGeom>
              <a:avLst/>
              <a:gdLst/>
              <a:ahLst/>
              <a:cxnLst/>
              <a:rect l="l" t="t" r="r" b="b"/>
              <a:pathLst>
                <a:path w="288925" h="204470">
                  <a:moveTo>
                    <a:pt x="106232" y="0"/>
                  </a:moveTo>
                  <a:lnTo>
                    <a:pt x="0" y="0"/>
                  </a:lnTo>
                  <a:lnTo>
                    <a:pt x="12322" y="62033"/>
                  </a:lnTo>
                  <a:lnTo>
                    <a:pt x="33039" y="106879"/>
                  </a:lnTo>
                  <a:lnTo>
                    <a:pt x="68767" y="142506"/>
                  </a:lnTo>
                  <a:lnTo>
                    <a:pt x="106939" y="166908"/>
                  </a:lnTo>
                  <a:lnTo>
                    <a:pt x="151787" y="189340"/>
                  </a:lnTo>
                  <a:lnTo>
                    <a:pt x="199518" y="203776"/>
                  </a:lnTo>
                  <a:lnTo>
                    <a:pt x="246336" y="204186"/>
                  </a:lnTo>
                  <a:lnTo>
                    <a:pt x="288448" y="184542"/>
                  </a:lnTo>
                  <a:lnTo>
                    <a:pt x="252841" y="172303"/>
                  </a:lnTo>
                  <a:lnTo>
                    <a:pt x="223391" y="159295"/>
                  </a:lnTo>
                  <a:lnTo>
                    <a:pt x="180665" y="134816"/>
                  </a:lnTo>
                  <a:lnTo>
                    <a:pt x="144286" y="97836"/>
                  </a:lnTo>
                  <a:lnTo>
                    <a:pt x="137039" y="82016"/>
                  </a:lnTo>
                  <a:lnTo>
                    <a:pt x="106232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8B992C26-C19C-4688-AE41-C6AD00E4D147}"/>
                </a:ext>
              </a:extLst>
            </p:cNvPr>
            <p:cNvSpPr/>
            <p:nvPr/>
          </p:nvSpPr>
          <p:spPr>
            <a:xfrm>
              <a:off x="15287120" y="7515320"/>
              <a:ext cx="481965" cy="2108200"/>
            </a:xfrm>
            <a:custGeom>
              <a:avLst/>
              <a:gdLst/>
              <a:ahLst/>
              <a:cxnLst/>
              <a:rect l="l" t="t" r="r" b="b"/>
              <a:pathLst>
                <a:path w="481965" h="2108200">
                  <a:moveTo>
                    <a:pt x="481871" y="0"/>
                  </a:moveTo>
                  <a:lnTo>
                    <a:pt x="1964" y="0"/>
                  </a:lnTo>
                  <a:lnTo>
                    <a:pt x="0" y="38709"/>
                  </a:lnTo>
                  <a:lnTo>
                    <a:pt x="8188" y="184690"/>
                  </a:lnTo>
                  <a:lnTo>
                    <a:pt x="47653" y="482720"/>
                  </a:lnTo>
                  <a:lnTo>
                    <a:pt x="139521" y="977579"/>
                  </a:lnTo>
                  <a:lnTo>
                    <a:pt x="95357" y="1332613"/>
                  </a:lnTo>
                  <a:lnTo>
                    <a:pt x="128808" y="1701347"/>
                  </a:lnTo>
                  <a:lnTo>
                    <a:pt x="187376" y="1990784"/>
                  </a:lnTo>
                  <a:lnTo>
                    <a:pt x="218564" y="2107928"/>
                  </a:lnTo>
                  <a:lnTo>
                    <a:pt x="376135" y="2107928"/>
                  </a:lnTo>
                  <a:lnTo>
                    <a:pt x="481871" y="0"/>
                  </a:lnTo>
                  <a:close/>
                </a:path>
              </a:pathLst>
            </a:custGeom>
            <a:solidFill>
              <a:srgbClr val="202B52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106B1D9E-8FCF-4662-98DE-8C0CBF1A58CD}"/>
                </a:ext>
              </a:extLst>
            </p:cNvPr>
            <p:cNvSpPr/>
            <p:nvPr/>
          </p:nvSpPr>
          <p:spPr>
            <a:xfrm>
              <a:off x="15572923" y="6410123"/>
              <a:ext cx="240029" cy="1341755"/>
            </a:xfrm>
            <a:custGeom>
              <a:avLst/>
              <a:gdLst/>
              <a:ahLst/>
              <a:cxnLst/>
              <a:rect l="l" t="t" r="r" b="b"/>
              <a:pathLst>
                <a:path w="240030" h="1341754">
                  <a:moveTo>
                    <a:pt x="0" y="0"/>
                  </a:moveTo>
                  <a:lnTo>
                    <a:pt x="55948" y="1341435"/>
                  </a:lnTo>
                  <a:lnTo>
                    <a:pt x="239694" y="1262138"/>
                  </a:lnTo>
                  <a:lnTo>
                    <a:pt x="226910" y="1217569"/>
                  </a:lnTo>
                  <a:lnTo>
                    <a:pt x="199400" y="1093297"/>
                  </a:lnTo>
                  <a:lnTo>
                    <a:pt x="173429" y="903474"/>
                  </a:lnTo>
                  <a:lnTo>
                    <a:pt x="165261" y="662251"/>
                  </a:lnTo>
                  <a:lnTo>
                    <a:pt x="162158" y="625345"/>
                  </a:lnTo>
                  <a:lnTo>
                    <a:pt x="162782" y="567299"/>
                  </a:lnTo>
                  <a:lnTo>
                    <a:pt x="169652" y="524389"/>
                  </a:lnTo>
                  <a:lnTo>
                    <a:pt x="184157" y="472960"/>
                  </a:lnTo>
                  <a:lnTo>
                    <a:pt x="188395" y="455735"/>
                  </a:lnTo>
                  <a:lnTo>
                    <a:pt x="191619" y="436999"/>
                  </a:lnTo>
                  <a:lnTo>
                    <a:pt x="193399" y="415869"/>
                  </a:lnTo>
                  <a:lnTo>
                    <a:pt x="193308" y="391462"/>
                  </a:lnTo>
                  <a:lnTo>
                    <a:pt x="185790" y="329287"/>
                  </a:lnTo>
                  <a:lnTo>
                    <a:pt x="177506" y="289754"/>
                  </a:lnTo>
                  <a:lnTo>
                    <a:pt x="165633" y="243413"/>
                  </a:lnTo>
                  <a:lnTo>
                    <a:pt x="149741" y="189383"/>
                  </a:lnTo>
                  <a:lnTo>
                    <a:pt x="129401" y="126780"/>
                  </a:lnTo>
                  <a:lnTo>
                    <a:pt x="104185" y="54722"/>
                  </a:lnTo>
                  <a:lnTo>
                    <a:pt x="60412" y="23086"/>
                  </a:lnTo>
                  <a:lnTo>
                    <a:pt x="7114" y="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9038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80BCF839-52A0-493F-83FF-A19D7C492F3A}"/>
                </a:ext>
              </a:extLst>
            </p:cNvPr>
            <p:cNvSpPr/>
            <p:nvPr/>
          </p:nvSpPr>
          <p:spPr>
            <a:xfrm>
              <a:off x="15390707" y="6080959"/>
              <a:ext cx="207010" cy="363220"/>
            </a:xfrm>
            <a:custGeom>
              <a:avLst/>
              <a:gdLst/>
              <a:ahLst/>
              <a:cxnLst/>
              <a:rect l="l" t="t" r="r" b="b"/>
              <a:pathLst>
                <a:path w="207009" h="363220">
                  <a:moveTo>
                    <a:pt x="135509" y="0"/>
                  </a:moveTo>
                  <a:lnTo>
                    <a:pt x="0" y="304590"/>
                  </a:lnTo>
                  <a:lnTo>
                    <a:pt x="75962" y="352705"/>
                  </a:lnTo>
                  <a:lnTo>
                    <a:pt x="109505" y="363220"/>
                  </a:lnTo>
                  <a:lnTo>
                    <a:pt x="142950" y="357067"/>
                  </a:lnTo>
                  <a:lnTo>
                    <a:pt x="170234" y="336704"/>
                  </a:lnTo>
                  <a:lnTo>
                    <a:pt x="185296" y="304590"/>
                  </a:lnTo>
                  <a:lnTo>
                    <a:pt x="206861" y="191220"/>
                  </a:lnTo>
                  <a:lnTo>
                    <a:pt x="135509" y="0"/>
                  </a:lnTo>
                  <a:close/>
                </a:path>
              </a:pathLst>
            </a:custGeom>
            <a:solidFill>
              <a:srgbClr val="F39F85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5789106F-8865-4BFF-B672-120D0AE4868F}"/>
                </a:ext>
              </a:extLst>
            </p:cNvPr>
            <p:cNvSpPr/>
            <p:nvPr/>
          </p:nvSpPr>
          <p:spPr>
            <a:xfrm>
              <a:off x="15036415" y="7515320"/>
              <a:ext cx="583565" cy="2108200"/>
            </a:xfrm>
            <a:custGeom>
              <a:avLst/>
              <a:gdLst/>
              <a:ahLst/>
              <a:cxnLst/>
              <a:rect l="l" t="t" r="r" b="b"/>
              <a:pathLst>
                <a:path w="583565" h="2108200">
                  <a:moveTo>
                    <a:pt x="583214" y="0"/>
                  </a:moveTo>
                  <a:lnTo>
                    <a:pt x="101771" y="0"/>
                  </a:lnTo>
                  <a:lnTo>
                    <a:pt x="72724" y="38709"/>
                  </a:lnTo>
                  <a:lnTo>
                    <a:pt x="21060" y="184690"/>
                  </a:lnTo>
                  <a:lnTo>
                    <a:pt x="0" y="482720"/>
                  </a:lnTo>
                  <a:lnTo>
                    <a:pt x="62762" y="977579"/>
                  </a:lnTo>
                  <a:lnTo>
                    <a:pt x="4491" y="1332613"/>
                  </a:lnTo>
                  <a:lnTo>
                    <a:pt x="5405" y="1701347"/>
                  </a:lnTo>
                  <a:lnTo>
                    <a:pt x="31149" y="1990784"/>
                  </a:lnTo>
                  <a:lnTo>
                    <a:pt x="47365" y="2107928"/>
                  </a:lnTo>
                  <a:lnTo>
                    <a:pt x="187479" y="2107928"/>
                  </a:lnTo>
                  <a:lnTo>
                    <a:pt x="583214" y="0"/>
                  </a:lnTo>
                  <a:close/>
                </a:path>
              </a:pathLst>
            </a:custGeom>
            <a:solidFill>
              <a:srgbClr val="12375A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582CD9FF-FC7A-4D1D-AFAF-2A5E18785EC9}"/>
                </a:ext>
              </a:extLst>
            </p:cNvPr>
            <p:cNvSpPr/>
            <p:nvPr/>
          </p:nvSpPr>
          <p:spPr>
            <a:xfrm>
              <a:off x="15002684" y="6296754"/>
              <a:ext cx="475615" cy="1455420"/>
            </a:xfrm>
            <a:custGeom>
              <a:avLst/>
              <a:gdLst/>
              <a:ahLst/>
              <a:cxnLst/>
              <a:rect l="l" t="t" r="r" b="b"/>
              <a:pathLst>
                <a:path w="475615" h="1455420">
                  <a:moveTo>
                    <a:pt x="417279" y="0"/>
                  </a:moveTo>
                  <a:lnTo>
                    <a:pt x="324379" y="59653"/>
                  </a:lnTo>
                  <a:lnTo>
                    <a:pt x="249251" y="118741"/>
                  </a:lnTo>
                  <a:lnTo>
                    <a:pt x="191447" y="183580"/>
                  </a:lnTo>
                  <a:lnTo>
                    <a:pt x="161888" y="253407"/>
                  </a:lnTo>
                  <a:lnTo>
                    <a:pt x="150368" y="297186"/>
                  </a:lnTo>
                  <a:lnTo>
                    <a:pt x="140811" y="345560"/>
                  </a:lnTo>
                  <a:lnTo>
                    <a:pt x="133063" y="397540"/>
                  </a:lnTo>
                  <a:lnTo>
                    <a:pt x="126967" y="452139"/>
                  </a:lnTo>
                  <a:lnTo>
                    <a:pt x="122366" y="508370"/>
                  </a:lnTo>
                  <a:lnTo>
                    <a:pt x="119104" y="565245"/>
                  </a:lnTo>
                  <a:lnTo>
                    <a:pt x="117025" y="621776"/>
                  </a:lnTo>
                  <a:lnTo>
                    <a:pt x="95925" y="849073"/>
                  </a:lnTo>
                  <a:lnTo>
                    <a:pt x="56010" y="1124634"/>
                  </a:lnTo>
                  <a:lnTo>
                    <a:pt x="17346" y="1357023"/>
                  </a:lnTo>
                  <a:lnTo>
                    <a:pt x="0" y="1454804"/>
                  </a:lnTo>
                  <a:lnTo>
                    <a:pt x="462456" y="1454804"/>
                  </a:lnTo>
                  <a:lnTo>
                    <a:pt x="475275" y="141453"/>
                  </a:lnTo>
                  <a:lnTo>
                    <a:pt x="417279" y="0"/>
                  </a:lnTo>
                  <a:close/>
                </a:path>
              </a:pathLst>
            </a:custGeom>
            <a:solidFill>
              <a:srgbClr val="AF9038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1B11F462-2951-4498-B38B-95A0B706C0D7}"/>
                </a:ext>
              </a:extLst>
            </p:cNvPr>
            <p:cNvSpPr/>
            <p:nvPr/>
          </p:nvSpPr>
          <p:spPr>
            <a:xfrm>
              <a:off x="15356323" y="5767494"/>
              <a:ext cx="481965" cy="817244"/>
            </a:xfrm>
            <a:custGeom>
              <a:avLst/>
              <a:gdLst/>
              <a:ahLst/>
              <a:cxnLst/>
              <a:rect l="l" t="t" r="r" b="b"/>
              <a:pathLst>
                <a:path w="481965" h="817245">
                  <a:moveTo>
                    <a:pt x="229091" y="0"/>
                  </a:moveTo>
                  <a:lnTo>
                    <a:pt x="185389" y="9755"/>
                  </a:lnTo>
                  <a:lnTo>
                    <a:pt x="145198" y="30435"/>
                  </a:lnTo>
                  <a:lnTo>
                    <a:pt x="110346" y="62772"/>
                  </a:lnTo>
                  <a:lnTo>
                    <a:pt x="43307" y="199540"/>
                  </a:lnTo>
                  <a:lnTo>
                    <a:pt x="10909" y="336541"/>
                  </a:lnTo>
                  <a:lnTo>
                    <a:pt x="642" y="442025"/>
                  </a:lnTo>
                  <a:lnTo>
                    <a:pt x="0" y="484242"/>
                  </a:lnTo>
                  <a:lnTo>
                    <a:pt x="121635" y="670713"/>
                  </a:lnTo>
                  <a:lnTo>
                    <a:pt x="199149" y="246352"/>
                  </a:lnTo>
                  <a:lnTo>
                    <a:pt x="216656" y="230022"/>
                  </a:lnTo>
                  <a:lnTo>
                    <a:pt x="262986" y="196094"/>
                  </a:lnTo>
                  <a:lnTo>
                    <a:pt x="328854" y="167161"/>
                  </a:lnTo>
                  <a:lnTo>
                    <a:pt x="404977" y="165816"/>
                  </a:lnTo>
                  <a:lnTo>
                    <a:pt x="418904" y="175778"/>
                  </a:lnTo>
                  <a:lnTo>
                    <a:pt x="419282" y="193823"/>
                  </a:lnTo>
                  <a:lnTo>
                    <a:pt x="408666" y="218912"/>
                  </a:lnTo>
                  <a:lnTo>
                    <a:pt x="389612" y="250009"/>
                  </a:lnTo>
                  <a:lnTo>
                    <a:pt x="364677" y="286077"/>
                  </a:lnTo>
                  <a:lnTo>
                    <a:pt x="336417" y="326080"/>
                  </a:lnTo>
                  <a:lnTo>
                    <a:pt x="307387" y="368978"/>
                  </a:lnTo>
                  <a:lnTo>
                    <a:pt x="280144" y="413737"/>
                  </a:lnTo>
                  <a:lnTo>
                    <a:pt x="257245" y="459318"/>
                  </a:lnTo>
                  <a:lnTo>
                    <a:pt x="241245" y="504685"/>
                  </a:lnTo>
                  <a:lnTo>
                    <a:pt x="226922" y="562345"/>
                  </a:lnTo>
                  <a:lnTo>
                    <a:pt x="217948" y="604632"/>
                  </a:lnTo>
                  <a:lnTo>
                    <a:pt x="211989" y="639531"/>
                  </a:lnTo>
                  <a:lnTo>
                    <a:pt x="451683" y="816916"/>
                  </a:lnTo>
                  <a:lnTo>
                    <a:pt x="474196" y="385421"/>
                  </a:lnTo>
                  <a:lnTo>
                    <a:pt x="481436" y="265350"/>
                  </a:lnTo>
                  <a:lnTo>
                    <a:pt x="481382" y="218258"/>
                  </a:lnTo>
                  <a:lnTo>
                    <a:pt x="475218" y="172037"/>
                  </a:lnTo>
                  <a:lnTo>
                    <a:pt x="460874" y="128488"/>
                  </a:lnTo>
                  <a:lnTo>
                    <a:pt x="436280" y="89410"/>
                  </a:lnTo>
                  <a:lnTo>
                    <a:pt x="402446" y="55547"/>
                  </a:lnTo>
                  <a:lnTo>
                    <a:pt x="362982" y="28941"/>
                  </a:lnTo>
                  <a:lnTo>
                    <a:pt x="319716" y="10325"/>
                  </a:lnTo>
                  <a:lnTo>
                    <a:pt x="274476" y="434"/>
                  </a:lnTo>
                  <a:lnTo>
                    <a:pt x="229091" y="0"/>
                  </a:lnTo>
                  <a:close/>
                </a:path>
              </a:pathLst>
            </a:custGeom>
            <a:solidFill>
              <a:srgbClr val="202B52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2E8E8D5E-D035-4E43-A970-06F9BEDDC35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09233" y="6006044"/>
              <a:ext cx="64988" cy="73337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AD92F8CC-31E5-4989-A06D-62EE1095AE3F}"/>
                </a:ext>
              </a:extLst>
            </p:cNvPr>
            <p:cNvSpPr/>
            <p:nvPr/>
          </p:nvSpPr>
          <p:spPr>
            <a:xfrm>
              <a:off x="15513317" y="5892836"/>
              <a:ext cx="299720" cy="407670"/>
            </a:xfrm>
            <a:custGeom>
              <a:avLst/>
              <a:gdLst/>
              <a:ahLst/>
              <a:cxnLst/>
              <a:rect l="l" t="t" r="r" b="b"/>
              <a:pathLst>
                <a:path w="299719" h="407670">
                  <a:moveTo>
                    <a:pt x="227948" y="0"/>
                  </a:moveTo>
                  <a:lnTo>
                    <a:pt x="82700" y="30768"/>
                  </a:lnTo>
                  <a:lnTo>
                    <a:pt x="12899" y="188123"/>
                  </a:lnTo>
                  <a:lnTo>
                    <a:pt x="2525" y="220301"/>
                  </a:lnTo>
                  <a:lnTo>
                    <a:pt x="0" y="253661"/>
                  </a:lnTo>
                  <a:lnTo>
                    <a:pt x="5464" y="286827"/>
                  </a:lnTo>
                  <a:lnTo>
                    <a:pt x="40683" y="344664"/>
                  </a:lnTo>
                  <a:lnTo>
                    <a:pt x="92970" y="385448"/>
                  </a:lnTo>
                  <a:lnTo>
                    <a:pt x="138196" y="404204"/>
                  </a:lnTo>
                  <a:lnTo>
                    <a:pt x="164250" y="407592"/>
                  </a:lnTo>
                  <a:lnTo>
                    <a:pt x="174584" y="405569"/>
                  </a:lnTo>
                  <a:lnTo>
                    <a:pt x="233043" y="326511"/>
                  </a:lnTo>
                  <a:lnTo>
                    <a:pt x="271584" y="216207"/>
                  </a:lnTo>
                  <a:lnTo>
                    <a:pt x="292804" y="118138"/>
                  </a:lnTo>
                  <a:lnTo>
                    <a:pt x="299300" y="75786"/>
                  </a:lnTo>
                  <a:lnTo>
                    <a:pt x="227948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pic>
          <p:nvPicPr>
            <p:cNvPr id="49" name="object 49">
              <a:extLst>
                <a:ext uri="{FF2B5EF4-FFF2-40B4-BE49-F238E27FC236}">
                  <a16:creationId xmlns:a16="http://schemas.microsoft.com/office/drawing/2014/main" id="{444D131D-8538-4EFB-8161-38102BF4F22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544700" y="5835429"/>
              <a:ext cx="277676" cy="189155"/>
            </a:xfrm>
            <a:prstGeom prst="rect">
              <a:avLst/>
            </a:prstGeom>
          </p:spPr>
        </p:pic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842E5DFE-EDDE-4325-AF6C-50317665A109}"/>
                </a:ext>
              </a:extLst>
            </p:cNvPr>
            <p:cNvSpPr/>
            <p:nvPr/>
          </p:nvSpPr>
          <p:spPr>
            <a:xfrm>
              <a:off x="15103320" y="6480334"/>
              <a:ext cx="677545" cy="921385"/>
            </a:xfrm>
            <a:custGeom>
              <a:avLst/>
              <a:gdLst/>
              <a:ahLst/>
              <a:cxnLst/>
              <a:rect l="l" t="t" r="r" b="b"/>
              <a:pathLst>
                <a:path w="677544" h="921384">
                  <a:moveTo>
                    <a:pt x="137528" y="0"/>
                  </a:moveTo>
                  <a:lnTo>
                    <a:pt x="82099" y="21740"/>
                  </a:lnTo>
                  <a:lnTo>
                    <a:pt x="42646" y="68887"/>
                  </a:lnTo>
                  <a:lnTo>
                    <a:pt x="17154" y="136807"/>
                  </a:lnTo>
                  <a:lnTo>
                    <a:pt x="9014" y="177109"/>
                  </a:lnTo>
                  <a:lnTo>
                    <a:pt x="3610" y="220867"/>
                  </a:lnTo>
                  <a:lnTo>
                    <a:pt x="689" y="267501"/>
                  </a:lnTo>
                  <a:lnTo>
                    <a:pt x="0" y="316433"/>
                  </a:lnTo>
                  <a:lnTo>
                    <a:pt x="1290" y="367083"/>
                  </a:lnTo>
                  <a:lnTo>
                    <a:pt x="4309" y="418872"/>
                  </a:lnTo>
                  <a:lnTo>
                    <a:pt x="8804" y="471221"/>
                  </a:lnTo>
                  <a:lnTo>
                    <a:pt x="14525" y="523550"/>
                  </a:lnTo>
                  <a:lnTo>
                    <a:pt x="21218" y="575282"/>
                  </a:lnTo>
                  <a:lnTo>
                    <a:pt x="28632" y="625835"/>
                  </a:lnTo>
                  <a:lnTo>
                    <a:pt x="36516" y="674632"/>
                  </a:lnTo>
                  <a:lnTo>
                    <a:pt x="44618" y="721093"/>
                  </a:lnTo>
                  <a:lnTo>
                    <a:pt x="60469" y="804690"/>
                  </a:lnTo>
                  <a:lnTo>
                    <a:pt x="84940" y="880107"/>
                  </a:lnTo>
                  <a:lnTo>
                    <a:pt x="115063" y="907910"/>
                  </a:lnTo>
                  <a:lnTo>
                    <a:pt x="153464" y="921194"/>
                  </a:lnTo>
                  <a:lnTo>
                    <a:pt x="195523" y="917074"/>
                  </a:lnTo>
                  <a:lnTo>
                    <a:pt x="353464" y="842214"/>
                  </a:lnTo>
                  <a:lnTo>
                    <a:pt x="509767" y="736514"/>
                  </a:lnTo>
                  <a:lnTo>
                    <a:pt x="629307" y="642159"/>
                  </a:lnTo>
                  <a:lnTo>
                    <a:pt x="676960" y="601333"/>
                  </a:lnTo>
                  <a:lnTo>
                    <a:pt x="631804" y="543925"/>
                  </a:lnTo>
                  <a:lnTo>
                    <a:pt x="253002" y="632514"/>
                  </a:lnTo>
                  <a:lnTo>
                    <a:pt x="271553" y="529502"/>
                  </a:lnTo>
                  <a:lnTo>
                    <a:pt x="292850" y="305106"/>
                  </a:lnTo>
                  <a:lnTo>
                    <a:pt x="265353" y="86285"/>
                  </a:lnTo>
                  <a:lnTo>
                    <a:pt x="137528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1B6A0C1B-724E-4291-AEAB-8C18571F0F40}"/>
                </a:ext>
              </a:extLst>
            </p:cNvPr>
            <p:cNvSpPr/>
            <p:nvPr/>
          </p:nvSpPr>
          <p:spPr>
            <a:xfrm>
              <a:off x="15616549" y="6870416"/>
              <a:ext cx="405130" cy="495934"/>
            </a:xfrm>
            <a:custGeom>
              <a:avLst/>
              <a:gdLst/>
              <a:ahLst/>
              <a:cxnLst/>
              <a:rect l="l" t="t" r="r" b="b"/>
              <a:pathLst>
                <a:path w="405130" h="495934">
                  <a:moveTo>
                    <a:pt x="383412" y="0"/>
                  </a:moveTo>
                  <a:lnTo>
                    <a:pt x="94964" y="0"/>
                  </a:lnTo>
                  <a:lnTo>
                    <a:pt x="87256" y="1361"/>
                  </a:lnTo>
                  <a:lnTo>
                    <a:pt x="80708" y="5162"/>
                  </a:lnTo>
                  <a:lnTo>
                    <a:pt x="75896" y="10976"/>
                  </a:lnTo>
                  <a:lnTo>
                    <a:pt x="73399" y="18378"/>
                  </a:lnTo>
                  <a:lnTo>
                    <a:pt x="0" y="471030"/>
                  </a:lnTo>
                  <a:lnTo>
                    <a:pt x="773" y="480739"/>
                  </a:lnTo>
                  <a:lnTo>
                    <a:pt x="5006" y="488608"/>
                  </a:lnTo>
                  <a:lnTo>
                    <a:pt x="12127" y="493884"/>
                  </a:lnTo>
                  <a:lnTo>
                    <a:pt x="21564" y="495810"/>
                  </a:lnTo>
                  <a:lnTo>
                    <a:pt x="311563" y="495810"/>
                  </a:lnTo>
                  <a:lnTo>
                    <a:pt x="404977" y="24573"/>
                  </a:lnTo>
                  <a:lnTo>
                    <a:pt x="404201" y="15594"/>
                  </a:lnTo>
                  <a:lnTo>
                    <a:pt x="399963" y="7718"/>
                  </a:lnTo>
                  <a:lnTo>
                    <a:pt x="392841" y="2126"/>
                  </a:lnTo>
                  <a:lnTo>
                    <a:pt x="383412" y="0"/>
                  </a:lnTo>
                  <a:close/>
                </a:path>
              </a:pathLst>
            </a:custGeom>
            <a:solidFill>
              <a:srgbClr val="00878A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56C451BB-641F-4DAF-B3A6-F368C24AFE95}"/>
                </a:ext>
              </a:extLst>
            </p:cNvPr>
            <p:cNvSpPr/>
            <p:nvPr/>
          </p:nvSpPr>
          <p:spPr>
            <a:xfrm>
              <a:off x="15910301" y="6945747"/>
              <a:ext cx="102870" cy="276225"/>
            </a:xfrm>
            <a:custGeom>
              <a:avLst/>
              <a:gdLst/>
              <a:ahLst/>
              <a:cxnLst/>
              <a:rect l="l" t="t" r="r" b="b"/>
              <a:pathLst>
                <a:path w="102869" h="276225">
                  <a:moveTo>
                    <a:pt x="72666" y="0"/>
                  </a:moveTo>
                  <a:lnTo>
                    <a:pt x="23403" y="47066"/>
                  </a:lnTo>
                  <a:lnTo>
                    <a:pt x="3762" y="106345"/>
                  </a:lnTo>
                  <a:lnTo>
                    <a:pt x="0" y="139759"/>
                  </a:lnTo>
                  <a:lnTo>
                    <a:pt x="5486" y="165449"/>
                  </a:lnTo>
                  <a:lnTo>
                    <a:pt x="15977" y="190055"/>
                  </a:lnTo>
                  <a:lnTo>
                    <a:pt x="28583" y="210673"/>
                  </a:lnTo>
                  <a:lnTo>
                    <a:pt x="59887" y="275928"/>
                  </a:lnTo>
                  <a:lnTo>
                    <a:pt x="84400" y="236692"/>
                  </a:lnTo>
                  <a:lnTo>
                    <a:pt x="99304" y="194560"/>
                  </a:lnTo>
                  <a:lnTo>
                    <a:pt x="101983" y="143560"/>
                  </a:lnTo>
                  <a:lnTo>
                    <a:pt x="102556" y="132506"/>
                  </a:lnTo>
                  <a:lnTo>
                    <a:pt x="101977" y="120638"/>
                  </a:lnTo>
                  <a:lnTo>
                    <a:pt x="100244" y="105519"/>
                  </a:lnTo>
                  <a:lnTo>
                    <a:pt x="92462" y="49631"/>
                  </a:lnTo>
                  <a:lnTo>
                    <a:pt x="85933" y="17517"/>
                  </a:lnTo>
                  <a:lnTo>
                    <a:pt x="72666" y="0"/>
                  </a:lnTo>
                  <a:close/>
                </a:path>
              </a:pathLst>
            </a:custGeom>
            <a:solidFill>
              <a:srgbClr val="F7B58E"/>
            </a:solidFill>
          </p:spPr>
          <p:txBody>
            <a:bodyPr wrap="square" lIns="0" tIns="0" rIns="0" bIns="0" rtlCol="0"/>
            <a:lstStyle/>
            <a:p>
              <a:endParaRPr sz="3638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A34AF96-7A81-4108-8F9B-F09E5A821382}"/>
              </a:ext>
            </a:extLst>
          </p:cNvPr>
          <p:cNvSpPr txBox="1"/>
          <p:nvPr/>
        </p:nvSpPr>
        <p:spPr>
          <a:xfrm>
            <a:off x="8993778" y="3360236"/>
            <a:ext cx="8710183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Introduction of Innovative and dynamic urban Planning Tools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Promoting sustainable development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Protection of the natural und built environment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b="0" dirty="0">
                <a:latin typeface="Avenir LT 45 Book" panose="02000503020000020003"/>
              </a:rPr>
              <a:t>Spatial and Urban Planning through resilience and adaptability</a:t>
            </a:r>
          </a:p>
        </p:txBody>
      </p:sp>
      <p:sp>
        <p:nvSpPr>
          <p:cNvPr id="54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BDA78318-8337-460F-8989-B9675B631FD2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9730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ΥΠΟΥΡΓΕΙΟ ΕΣΩΤΕΡΙΚΩΝ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22A2D5-E081-4B14-9C79-FA57D0C161D9}"/>
              </a:ext>
            </a:extLst>
          </p:cNvPr>
          <p:cNvSpPr/>
          <p:nvPr/>
        </p:nvSpPr>
        <p:spPr>
          <a:xfrm>
            <a:off x="18539517" y="3476358"/>
            <a:ext cx="4248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D66"/>
              </a:buClr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rPr>
              <a:t>Stable political and social environment</a:t>
            </a:r>
            <a:endParaRPr kumimoji="0" lang="el-GR" sz="4000" b="0" i="0" u="none" strike="noStrike" kern="1200" cap="none" spc="0" normalizeH="0" baseline="0" noProof="0" dirty="0">
              <a:ln>
                <a:noFill/>
              </a:ln>
              <a:solidFill>
                <a:srgbClr val="153D66"/>
              </a:solidFill>
              <a:effectLst/>
              <a:uLnTx/>
              <a:uFillTx/>
              <a:latin typeface="Avenir LT 45 Book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D413E6-4E02-400F-8C18-82834AAE99E8}"/>
              </a:ext>
            </a:extLst>
          </p:cNvPr>
          <p:cNvGrpSpPr/>
          <p:nvPr/>
        </p:nvGrpSpPr>
        <p:grpSpPr>
          <a:xfrm>
            <a:off x="1660690" y="2829193"/>
            <a:ext cx="21446857" cy="8810604"/>
            <a:chOff x="4105834" y="2215984"/>
            <a:chExt cx="18168541" cy="8810604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E9D95893-8982-417D-8978-3DDEBD987D2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51419764"/>
                </p:ext>
              </p:extLst>
            </p:nvPr>
          </p:nvGraphicFramePr>
          <p:xfrm>
            <a:off x="4105834" y="2241177"/>
            <a:ext cx="2736246" cy="40422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7F97DA-2661-4F2F-A0FA-73D02C37C56A}"/>
                </a:ext>
              </a:extLst>
            </p:cNvPr>
            <p:cNvSpPr/>
            <p:nvPr/>
          </p:nvSpPr>
          <p:spPr>
            <a:xfrm>
              <a:off x="6747512" y="2984559"/>
              <a:ext cx="343314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3D66"/>
                </a:buClr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+mn-cs"/>
                </a:rPr>
                <a:t>Quality of Life</a:t>
              </a:r>
              <a:endPara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DDF8F5-C676-4DD9-953A-C190A530AEC0}"/>
                </a:ext>
              </a:extLst>
            </p:cNvPr>
            <p:cNvSpPr/>
            <p:nvPr/>
          </p:nvSpPr>
          <p:spPr>
            <a:xfrm>
              <a:off x="12900138" y="7770361"/>
              <a:ext cx="493164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3D66"/>
                </a:buClr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+mn-cs"/>
                </a:rPr>
                <a:t>Local labour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3D66"/>
                </a:buClr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+mn-cs"/>
                </a:rPr>
                <a:t>skills level</a:t>
              </a:r>
              <a:endPara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8202C3-B038-4E61-A9C5-9EC8FDC94E0E}"/>
                </a:ext>
              </a:extLst>
            </p:cNvPr>
            <p:cNvSpPr/>
            <p:nvPr/>
          </p:nvSpPr>
          <p:spPr>
            <a:xfrm>
              <a:off x="6781717" y="7691430"/>
              <a:ext cx="362979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3D66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+mn-cs"/>
                </a:rPr>
                <a:t>Entrepreneurial culture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3D66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+mn-cs"/>
                </a:rPr>
                <a:t>&amp; startup culture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C10D96-D83A-4D56-AFF5-5C609F9CCD60}"/>
                </a:ext>
              </a:extLst>
            </p:cNvPr>
            <p:cNvSpPr/>
            <p:nvPr/>
          </p:nvSpPr>
          <p:spPr>
            <a:xfrm>
              <a:off x="4594910" y="3453355"/>
              <a:ext cx="19352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9</a:t>
              </a:r>
              <a:r>
                <a:rPr kumimoji="0" lang="en-GB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9</a:t>
              </a:r>
              <a:r>
                <a:rPr kumimoji="0" lang="en-US" sz="5400" b="0" i="0" u="none" strike="noStrike" kern="1200" cap="none" spc="-150" normalizeH="0" baseline="3000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0DDE6F3D-12A9-410E-87F0-D9AC9A0C6EC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39579581"/>
                </p:ext>
              </p:extLst>
            </p:nvPr>
          </p:nvGraphicFramePr>
          <p:xfrm>
            <a:off x="9666352" y="2215984"/>
            <a:ext cx="2736246" cy="40422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BE28D63D-8DFB-4E2E-8464-C155C4E73C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78235125"/>
                </p:ext>
              </p:extLst>
            </p:nvPr>
          </p:nvGraphicFramePr>
          <p:xfrm>
            <a:off x="15616124" y="2301486"/>
            <a:ext cx="2736246" cy="40422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B79D7C14-D45B-458F-BE1E-B99C60746C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74480906"/>
                </p:ext>
              </p:extLst>
            </p:nvPr>
          </p:nvGraphicFramePr>
          <p:xfrm>
            <a:off x="4122579" y="6984335"/>
            <a:ext cx="2736246" cy="40422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752560FD-AEED-4699-8B08-E51065A89DD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4652696"/>
                </p:ext>
              </p:extLst>
            </p:nvPr>
          </p:nvGraphicFramePr>
          <p:xfrm>
            <a:off x="10086090" y="6162974"/>
            <a:ext cx="2736246" cy="40422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5523515F-26A5-4FAE-AA5B-AA3CF96FF11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37286560"/>
                </p:ext>
              </p:extLst>
            </p:nvPr>
          </p:nvGraphicFramePr>
          <p:xfrm>
            <a:off x="15668357" y="6936649"/>
            <a:ext cx="2736246" cy="40422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CD98E6-ECA4-4686-AA97-402F600952C4}"/>
                </a:ext>
              </a:extLst>
            </p:cNvPr>
            <p:cNvSpPr/>
            <p:nvPr/>
          </p:nvSpPr>
          <p:spPr>
            <a:xfrm>
              <a:off x="16068835" y="3512030"/>
              <a:ext cx="19352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9</a:t>
              </a:r>
              <a:r>
                <a:rPr kumimoji="0" lang="en-GB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0</a:t>
              </a:r>
              <a:r>
                <a:rPr kumimoji="0" lang="en-US" sz="5400" b="0" i="0" u="none" strike="noStrike" kern="1200" cap="none" spc="-150" normalizeH="0" baseline="3000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DFBC2B-A1B0-4202-A3B3-60675A7FCCC7}"/>
                </a:ext>
              </a:extLst>
            </p:cNvPr>
            <p:cNvSpPr/>
            <p:nvPr/>
          </p:nvSpPr>
          <p:spPr>
            <a:xfrm>
              <a:off x="12243110" y="2892405"/>
              <a:ext cx="401689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3D66"/>
                </a:buClr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+mn-cs"/>
                </a:rPr>
                <a:t>Telecommunication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3D66"/>
                </a:buClr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+mn-cs"/>
                </a:rPr>
                <a:t>and Digital Infrastructure</a:t>
              </a:r>
              <a:endPara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EA490B-4DE7-4413-9838-7FC45516B77B}"/>
                </a:ext>
              </a:extLst>
            </p:cNvPr>
            <p:cNvSpPr/>
            <p:nvPr/>
          </p:nvSpPr>
          <p:spPr>
            <a:xfrm>
              <a:off x="4621140" y="8216739"/>
              <a:ext cx="19352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8</a:t>
              </a:r>
              <a:r>
                <a:rPr kumimoji="0" lang="en-GB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6</a:t>
              </a:r>
              <a:r>
                <a:rPr kumimoji="0" lang="en-US" sz="5400" b="0" i="0" u="none" strike="noStrike" kern="1200" cap="none" spc="-150" normalizeH="0" baseline="3000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C519A51-82FE-46E5-AAC4-49AB025922C5}"/>
                </a:ext>
              </a:extLst>
            </p:cNvPr>
            <p:cNvSpPr/>
            <p:nvPr/>
          </p:nvSpPr>
          <p:spPr>
            <a:xfrm>
              <a:off x="10752309" y="8199261"/>
              <a:ext cx="19352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8</a:t>
              </a:r>
              <a:r>
                <a:rPr kumimoji="0" lang="en-GB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en-US" sz="5400" b="0" i="0" u="none" strike="noStrike" kern="1200" cap="none" spc="-150" normalizeH="0" baseline="3000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EC9021A-4630-465E-9893-2C2C0BC9E0DB}"/>
                </a:ext>
              </a:extLst>
            </p:cNvPr>
            <p:cNvSpPr/>
            <p:nvPr/>
          </p:nvSpPr>
          <p:spPr>
            <a:xfrm>
              <a:off x="16175063" y="8184100"/>
              <a:ext cx="19352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8</a:t>
              </a:r>
              <a:r>
                <a:rPr kumimoji="0" lang="en-GB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0</a:t>
              </a:r>
              <a:r>
                <a:rPr kumimoji="0" lang="en-US" sz="5400" b="0" i="0" u="none" strike="noStrike" kern="1200" cap="none" spc="-150" normalizeH="0" baseline="3000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4860A4-D2A3-428E-B8F3-146558193C88}"/>
                </a:ext>
              </a:extLst>
            </p:cNvPr>
            <p:cNvSpPr/>
            <p:nvPr/>
          </p:nvSpPr>
          <p:spPr>
            <a:xfrm>
              <a:off x="18419164" y="7626237"/>
              <a:ext cx="385521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3D66"/>
                </a:buClr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53D66"/>
                  </a:solidFill>
                  <a:effectLst/>
                  <a:uLnTx/>
                  <a:uFillTx/>
                  <a:latin typeface="Avenir LT 45 Book"/>
                  <a:ea typeface="+mn-ea"/>
                  <a:cs typeface="+mn-cs"/>
                </a:rPr>
                <a:t>Research &amp; Development availability &amp; quality</a:t>
              </a:r>
              <a:endPara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srgbClr val="153D66"/>
                </a:solidFill>
                <a:effectLst/>
                <a:uLnTx/>
                <a:uFillTx/>
                <a:latin typeface="Avenir LT 45 Book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5B04F62-184A-4DCF-AADA-575FE8475868}"/>
              </a:ext>
            </a:extLst>
          </p:cNvPr>
          <p:cNvSpPr/>
          <p:nvPr/>
        </p:nvSpPr>
        <p:spPr>
          <a:xfrm>
            <a:off x="1657874" y="931167"/>
            <a:ext cx="19354800" cy="21766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sz="6400" dirty="0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	</a:t>
            </a:r>
            <a:r>
              <a:rPr lang="en-GB" sz="6000" b="0" dirty="0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Cyprus Attractiveness Survey 2020 </a:t>
            </a:r>
            <a:endParaRPr lang="en-GB" sz="6400" dirty="0">
              <a:solidFill>
                <a:srgbClr val="1A2E57"/>
              </a:solidFill>
              <a:latin typeface="Trebuchet MS" panose="020B0603020202020204" pitchFamily="34" charset="0"/>
              <a:cs typeface="Avenir LT 45 Book"/>
            </a:endParaRPr>
          </a:p>
          <a:p>
            <a:pPr>
              <a:lnSpc>
                <a:spcPct val="110000"/>
              </a:lnSpc>
              <a:defRPr/>
            </a:pPr>
            <a:endParaRPr lang="en-GB" sz="6400" dirty="0">
              <a:solidFill>
                <a:srgbClr val="1A2E57"/>
              </a:solidFill>
              <a:latin typeface="Trebuchet MS" panose="020B0603020202020204" pitchFamily="34" charset="0"/>
              <a:cs typeface="Avenir LT 45 Book"/>
            </a:endParaRPr>
          </a:p>
        </p:txBody>
      </p:sp>
      <p:sp>
        <p:nvSpPr>
          <p:cNvPr id="29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09989714-AB60-47AA-B3E2-3C8C1018E26A}"/>
              </a:ext>
            </a:extLst>
          </p:cNvPr>
          <p:cNvSpPr txBox="1"/>
          <p:nvPr/>
        </p:nvSpPr>
        <p:spPr>
          <a:xfrm>
            <a:off x="1350134" y="12639233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8392D4-8A68-4909-83BD-1D22CAE8C074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E800D84B-DB16-448E-9A91-F8935445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ΥΠΟΥΡΓΕΙΟ ΟΙΚΟΝΟΜΙΚΩΝ">
              <a:extLst>
                <a:ext uri="{FF2B5EF4-FFF2-40B4-BE49-F238E27FC236}">
                  <a16:creationId xmlns:a16="http://schemas.microsoft.com/office/drawing/2014/main" id="{0407CB2C-3BE7-432F-9ED3-DCAE20CC375B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ΥΠΟΥΡΓΕΙΟ ΕΣΩΤΕΡΙΚΩΝ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B04F62-184A-4DCF-AADA-575FE8475868}"/>
              </a:ext>
            </a:extLst>
          </p:cNvPr>
          <p:cNvSpPr/>
          <p:nvPr/>
        </p:nvSpPr>
        <p:spPr>
          <a:xfrm>
            <a:off x="876478" y="2456257"/>
            <a:ext cx="19354800" cy="21766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sz="6400" dirty="0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	</a:t>
            </a:r>
            <a:r>
              <a:rPr lang="en-GB" sz="6000" b="0" dirty="0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Contacts</a:t>
            </a:r>
            <a:endParaRPr lang="en-GB" sz="6400" dirty="0">
              <a:solidFill>
                <a:srgbClr val="1A2E57"/>
              </a:solidFill>
              <a:latin typeface="Trebuchet MS" panose="020B0603020202020204" pitchFamily="34" charset="0"/>
              <a:cs typeface="Avenir LT 45 Book"/>
            </a:endParaRPr>
          </a:p>
          <a:p>
            <a:pPr>
              <a:lnSpc>
                <a:spcPct val="110000"/>
              </a:lnSpc>
              <a:defRPr/>
            </a:pPr>
            <a:endParaRPr lang="en-GB" sz="6400" dirty="0">
              <a:solidFill>
                <a:srgbClr val="1A2E57"/>
              </a:solidFill>
              <a:latin typeface="Trebuchet MS" panose="020B0603020202020204" pitchFamily="34" charset="0"/>
              <a:cs typeface="Avenir LT 45 Book"/>
            </a:endParaRPr>
          </a:p>
        </p:txBody>
      </p:sp>
      <p:sp>
        <p:nvSpPr>
          <p:cNvPr id="29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09989714-AB60-47AA-B3E2-3C8C1018E26A}"/>
              </a:ext>
            </a:extLst>
          </p:cNvPr>
          <p:cNvSpPr txBox="1"/>
          <p:nvPr/>
        </p:nvSpPr>
        <p:spPr>
          <a:xfrm>
            <a:off x="1350134" y="12639233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8392D4-8A68-4909-83BD-1D22CAE8C074}"/>
              </a:ext>
            </a:extLst>
          </p:cNvPr>
          <p:cNvGrpSpPr/>
          <p:nvPr/>
        </p:nvGrpSpPr>
        <p:grpSpPr>
          <a:xfrm>
            <a:off x="12516982" y="11106802"/>
            <a:ext cx="11867018" cy="2851828"/>
            <a:chOff x="8683277" y="10349426"/>
            <a:chExt cx="15700723" cy="3687373"/>
          </a:xfrm>
        </p:grpSpPr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E800D84B-DB16-448E-9A91-F8935445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ΥΠΟΥΡΓΕΙΟ ΟΙΚΟΝΟΜΙΚΩΝ">
              <a:extLst>
                <a:ext uri="{FF2B5EF4-FFF2-40B4-BE49-F238E27FC236}">
                  <a16:creationId xmlns:a16="http://schemas.microsoft.com/office/drawing/2014/main" id="{0407CB2C-3BE7-432F-9ED3-DCAE20CC375B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 lnSpcReduction="10000"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DC93C1-33D4-480D-830F-7166E2BC875F}"/>
              </a:ext>
            </a:extLst>
          </p:cNvPr>
          <p:cNvSpPr txBox="1"/>
          <p:nvPr/>
        </p:nvSpPr>
        <p:spPr>
          <a:xfrm>
            <a:off x="5433619" y="4060627"/>
            <a:ext cx="11342451" cy="5103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 hangingPunct="1">
              <a:lnSpc>
                <a:spcPct val="200000"/>
              </a:lnSpc>
              <a:buClr>
                <a:srgbClr val="153D66"/>
              </a:buClr>
              <a:defRPr/>
            </a:pPr>
            <a:r>
              <a:rPr lang="en-US" sz="4000" b="0" kern="1200" dirty="0">
                <a:solidFill>
                  <a:srgbClr val="153D66"/>
                </a:solidFill>
                <a:latin typeface="Avenir LT 45 Book"/>
                <a:ea typeface="+mn-ea"/>
                <a:cs typeface="+mn-cs"/>
              </a:rPr>
              <a:t>Marios Tannousis</a:t>
            </a:r>
          </a:p>
          <a:p>
            <a:pPr defTabSz="914400" hangingPunct="1">
              <a:lnSpc>
                <a:spcPct val="200000"/>
              </a:lnSpc>
              <a:spcAft>
                <a:spcPts val="600"/>
              </a:spcAft>
              <a:buClr>
                <a:srgbClr val="153D66"/>
              </a:buClr>
              <a:defRPr/>
            </a:pPr>
            <a:r>
              <a:rPr lang="en-US" sz="4000" b="0" kern="1200" dirty="0">
                <a:solidFill>
                  <a:srgbClr val="153D66"/>
                </a:solidFill>
                <a:latin typeface="Avenir LT 45 Book"/>
                <a:ea typeface="+mn-ea"/>
                <a:cs typeface="+mn-cs"/>
              </a:rPr>
              <a:t>Deputy Director General, Invest Cyprus</a:t>
            </a:r>
          </a:p>
          <a:p>
            <a:pPr defTabSz="914400" hangingPunct="1">
              <a:lnSpc>
                <a:spcPct val="200000"/>
              </a:lnSpc>
              <a:buClr>
                <a:srgbClr val="153D66"/>
              </a:buClr>
              <a:defRPr/>
            </a:pPr>
            <a:r>
              <a:rPr lang="en-US" sz="4000" kern="1200" dirty="0">
                <a:solidFill>
                  <a:srgbClr val="002060"/>
                </a:solidFill>
                <a:latin typeface="Avenir LT 45 Book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mtannousis@investcyprus.org.cy</a:t>
            </a:r>
            <a:endParaRPr lang="en-US" sz="4000" kern="1200" dirty="0">
              <a:solidFill>
                <a:srgbClr val="002060"/>
              </a:solidFill>
              <a:latin typeface="Avenir LT 45 Book"/>
              <a:ea typeface="+mn-ea"/>
              <a:cs typeface="+mn-cs"/>
            </a:endParaRPr>
          </a:p>
          <a:p>
            <a:pPr defTabSz="914400" hangingPunct="1">
              <a:lnSpc>
                <a:spcPct val="200000"/>
              </a:lnSpc>
              <a:buClr>
                <a:srgbClr val="153D66"/>
              </a:buClr>
              <a:defRPr/>
            </a:pPr>
            <a:r>
              <a:rPr lang="en-US" sz="4000" b="0" kern="1200" dirty="0">
                <a:solidFill>
                  <a:srgbClr val="153D66"/>
                </a:solidFill>
                <a:latin typeface="Avenir LT 45 Book"/>
                <a:ea typeface="+mn-ea"/>
                <a:cs typeface="+mn-cs"/>
              </a:rPr>
              <a:t>+357 22441133</a:t>
            </a:r>
          </a:p>
        </p:txBody>
      </p:sp>
    </p:spTree>
    <p:extLst>
      <p:ext uri="{BB962C8B-B14F-4D97-AF65-F5344CB8AC3E}">
        <p14:creationId xmlns:p14="http://schemas.microsoft.com/office/powerpoint/2010/main" val="7351871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202" name="Ευχαριστούμε"/>
          <p:cNvSpPr txBox="1"/>
          <p:nvPr/>
        </p:nvSpPr>
        <p:spPr>
          <a:xfrm>
            <a:off x="1140756" y="2760241"/>
            <a:ext cx="21543805" cy="131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20000"/>
              </a:lnSpc>
              <a:defRPr sz="85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Ευχαριστούμε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79" y="-2197710"/>
            <a:ext cx="24897783" cy="1661540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ΥΠΟΥΡΓΕΙΟ ΕΣΩΤΕΡΙΚΩΝ"/>
          <p:cNvSpPr txBox="1"/>
          <p:nvPr/>
        </p:nvSpPr>
        <p:spPr>
          <a:xfrm>
            <a:off x="12459230" y="10722463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MINISTRY OF INTERIOR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8E0FD-F893-47D9-AC5E-DE164E8D9C12}"/>
              </a:ext>
            </a:extLst>
          </p:cNvPr>
          <p:cNvSpPr txBox="1"/>
          <p:nvPr/>
        </p:nvSpPr>
        <p:spPr>
          <a:xfrm>
            <a:off x="1140756" y="2760241"/>
            <a:ext cx="7412694" cy="251660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Y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650B8-DCD7-4FD5-B744-0BF5F4A01C2C}"/>
              </a:ext>
            </a:extLst>
          </p:cNvPr>
          <p:cNvSpPr txBox="1"/>
          <p:nvPr/>
        </p:nvSpPr>
        <p:spPr>
          <a:xfrm>
            <a:off x="704850" y="4743441"/>
            <a:ext cx="828450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kumimoji="0" lang="en-CY" sz="7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3044CB51-7FED-4A9C-A2D6-AF072F52569F}"/>
              </a:ext>
            </a:extLst>
          </p:cNvPr>
          <p:cNvSpPr txBox="1"/>
          <p:nvPr/>
        </p:nvSpPr>
        <p:spPr>
          <a:xfrm>
            <a:off x="1909130" y="12525506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A77B0-3914-4507-AB0E-29EAF5880EF7}"/>
              </a:ext>
            </a:extLst>
          </p:cNvPr>
          <p:cNvSpPr txBox="1"/>
          <p:nvPr/>
        </p:nvSpPr>
        <p:spPr>
          <a:xfrm>
            <a:off x="1140756" y="12710009"/>
            <a:ext cx="4713573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Y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894FB1-30B4-4636-AACE-F73ECA339A89}"/>
              </a:ext>
            </a:extLst>
          </p:cNvPr>
          <p:cNvGrpSpPr/>
          <p:nvPr/>
        </p:nvGrpSpPr>
        <p:grpSpPr>
          <a:xfrm>
            <a:off x="3254679" y="1691214"/>
            <a:ext cx="16875161" cy="8165835"/>
            <a:chOff x="207012" y="1793497"/>
            <a:chExt cx="22896660" cy="101332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E7CB07-2A94-474A-AC50-AAECF5669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4210" r="3296" b="8488"/>
            <a:stretch/>
          </p:blipFill>
          <p:spPr>
            <a:xfrm>
              <a:off x="2026819" y="1793497"/>
              <a:ext cx="20611136" cy="1013322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B416C1-F149-47BE-9A44-A7707BA6C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045" y="3038722"/>
              <a:ext cx="5899006" cy="152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GB" altLang="en-US" sz="4000" dirty="0">
                  <a:solidFill>
                    <a:srgbClr val="203864"/>
                  </a:solidFill>
                  <a:latin typeface="Avenir LT 45 Book"/>
                  <a:ea typeface="ヒラギノ角ゴ Pro W3" pitchFamily="-127" charset="-128"/>
                </a:rPr>
                <a:t>Positive economic outlook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5C8A0E-0A6A-49B7-9087-EB1FB0A52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82" y="5892096"/>
              <a:ext cx="5099780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GB" altLang="en-US" sz="4000" dirty="0">
                  <a:solidFill>
                    <a:srgbClr val="203864"/>
                  </a:solidFill>
                  <a:latin typeface="Avenir LT 45 Book"/>
                  <a:ea typeface="ヒラギノ角ゴ Pro W3" pitchFamily="-127" charset="-128"/>
                </a:rPr>
                <a:t>Access to talent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018350-E069-4757-AE72-E15FBBD40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004" y="7940856"/>
              <a:ext cx="5099780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GB" altLang="en-US" sz="4000" dirty="0">
                  <a:solidFill>
                    <a:srgbClr val="203864"/>
                  </a:solidFill>
                  <a:latin typeface="Avenir LT 45 Book"/>
                  <a:ea typeface="ヒラギノ角ゴ Pro W3" pitchFamily="-127" charset="-128"/>
                </a:rPr>
                <a:t>Access to markets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7CE103-F877-4C63-A0AC-180D94AAB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2" y="10387953"/>
              <a:ext cx="6421468" cy="152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GB" altLang="en-US" sz="4000" dirty="0">
                  <a:solidFill>
                    <a:srgbClr val="203864"/>
                  </a:solidFill>
                  <a:latin typeface="Avenir LT 45 Book"/>
                  <a:ea typeface="ヒラギノ角ゴ Pro W3" pitchFamily="-127" charset="-128"/>
                </a:rPr>
                <a:t>Excellent regulatory structure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2137A1-6F2D-41AD-86F2-9A1C80533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4540" y="3277002"/>
              <a:ext cx="6329692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GB" altLang="en-US" sz="4000" dirty="0">
                  <a:solidFill>
                    <a:srgbClr val="203864"/>
                  </a:solidFill>
                  <a:latin typeface="Avenir LT 45 Book"/>
                  <a:ea typeface="ヒラギノ角ゴ Pro W3" pitchFamily="-127" charset="-128"/>
                </a:rPr>
                <a:t>Attractive tax regime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4F0425-62F4-49C0-A919-F358E5CE6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8561" y="5664459"/>
              <a:ext cx="5645111" cy="152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GB" altLang="en-US" sz="4000" dirty="0">
                  <a:solidFill>
                    <a:srgbClr val="203864"/>
                  </a:solidFill>
                  <a:latin typeface="Avenir LT 45 Book"/>
                  <a:ea typeface="ヒラギノ角ゴ Pro W3" pitchFamily="-127" charset="-128"/>
                </a:rPr>
                <a:t>Reliable business support services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E9DED7-1B18-47BE-BDCA-AD17CD24D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3751" y="7846260"/>
              <a:ext cx="5089441" cy="152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GB" altLang="en-US" sz="4000" dirty="0">
                  <a:solidFill>
                    <a:srgbClr val="203864"/>
                  </a:solidFill>
                  <a:latin typeface="Avenir LT 45 Book"/>
                  <a:ea typeface="ヒラギノ角ゴ Pro W3" pitchFamily="-127" charset="-128"/>
                </a:rPr>
                <a:t>Low cost of doing business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5C9956-EBFA-4636-91D0-6D59A4FBE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4666" y="10530021"/>
              <a:ext cx="5089441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GB" altLang="en-US" sz="4000" dirty="0">
                  <a:solidFill>
                    <a:srgbClr val="203864"/>
                  </a:solidFill>
                  <a:latin typeface="Avenir LT 45 Book"/>
                  <a:ea typeface="ヒラギノ角ゴ Pro W3" pitchFamily="-127" charset="-128"/>
                </a:rPr>
                <a:t>High quality of life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6E2B-7EFF-4191-BB5D-868C32CAB0E2}"/>
              </a:ext>
            </a:extLst>
          </p:cNvPr>
          <p:cNvSpPr/>
          <p:nvPr/>
        </p:nvSpPr>
        <p:spPr>
          <a:xfrm>
            <a:off x="2868805" y="505377"/>
            <a:ext cx="18150414" cy="11858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sz="6800" dirty="0">
                <a:solidFill>
                  <a:srgbClr val="1A2E57"/>
                </a:solidFill>
                <a:latin typeface="Avenir LT 45 Book"/>
                <a:cs typeface="Avenir LT 45 Book"/>
              </a:rPr>
              <a:t>	</a:t>
            </a:r>
            <a:r>
              <a:rPr lang="en-GB" sz="6000" b="0" dirty="0">
                <a:solidFill>
                  <a:srgbClr val="1A2E57"/>
                </a:solidFill>
                <a:latin typeface="Trebuchet MS" panose="020B0603020202020204" pitchFamily="34" charset="0"/>
                <a:cs typeface="Avenir LT 45 Book"/>
              </a:rPr>
              <a:t>Why Cyprus: </a:t>
            </a:r>
            <a:r>
              <a:rPr lang="en-GB" sz="6000" b="0" dirty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An ideal base within the EU 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EBCA4E6C-1159-4E94-ACFB-2A5C7428B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618" y="10075796"/>
            <a:ext cx="15700723" cy="368737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ΥΠΟΥΡΓΕΙΟ ΟΙΚΟΝΟΜΙΚΩΝ">
            <a:extLst>
              <a:ext uri="{FF2B5EF4-FFF2-40B4-BE49-F238E27FC236}">
                <a16:creationId xmlns:a16="http://schemas.microsoft.com/office/drawing/2014/main" id="{F9AA9A72-1521-4B36-AF78-35AC2705119A}"/>
              </a:ext>
            </a:extLst>
          </p:cNvPr>
          <p:cNvSpPr txBox="1">
            <a:spLocks/>
          </p:cNvSpPr>
          <p:nvPr/>
        </p:nvSpPr>
        <p:spPr>
          <a:xfrm>
            <a:off x="11158186" y="12007479"/>
            <a:ext cx="9605670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5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en-US" dirty="0"/>
              <a:t>MINISTRY OF INTERIOR</a:t>
            </a:r>
          </a:p>
        </p:txBody>
      </p:sp>
      <p:sp>
        <p:nvSpPr>
          <p:cNvPr id="17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E1753FE8-6069-4958-A711-C672F843B092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037B7AD-D5FE-4A31-8ADD-71128587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2"/>
            <a:ext cx="21031200" cy="874060"/>
          </a:xfrm>
        </p:spPr>
        <p:txBody>
          <a:bodyPr>
            <a:noAutofit/>
          </a:bodyPr>
          <a:lstStyle/>
          <a:p>
            <a:r>
              <a:rPr lang="en-US" sz="5600" b="1" dirty="0">
                <a:latin typeface="Avenir LT 45 Book"/>
              </a:rPr>
              <a:t>	</a:t>
            </a:r>
            <a:endParaRPr lang="en-US" sz="5600" b="1" dirty="0">
              <a:solidFill>
                <a:srgbClr val="153D66"/>
              </a:solidFill>
              <a:latin typeface="Avenir LT 45 Book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278ECB-C158-40C7-9715-1A2999D21A9E}"/>
              </a:ext>
            </a:extLst>
          </p:cNvPr>
          <p:cNvSpPr/>
          <p:nvPr/>
        </p:nvSpPr>
        <p:spPr>
          <a:xfrm>
            <a:off x="2253193" y="571393"/>
            <a:ext cx="18150414" cy="10307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sz="6000" b="0" dirty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Cyprus: Economic Outlook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912944-2A62-458D-9372-683BBAE82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5305" y="2335920"/>
            <a:ext cx="16665104" cy="80135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B84561-50B0-4012-9E7B-4F8234FCB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4599" y="3569202"/>
            <a:ext cx="327249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buClr>
                <a:srgbClr val="122751"/>
              </a:buClr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Cyprus stable outlook by International Credit Rating Agencies</a:t>
            </a:r>
            <a:endParaRPr lang="en-GB" altLang="en-US" sz="32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ヒラギノ角ゴ Pro W3" pitchFamily="-127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9C5A8-5896-4296-8971-75B20B9A7C42}"/>
              </a:ext>
            </a:extLst>
          </p:cNvPr>
          <p:cNvSpPr txBox="1"/>
          <p:nvPr/>
        </p:nvSpPr>
        <p:spPr>
          <a:xfrm>
            <a:off x="4164998" y="5926225"/>
            <a:ext cx="33165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2020 GDP Real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Cyprus  -5.1%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EU  –5.9% 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Eurozone  –6.3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%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3EBD6-6FB4-40BD-AD73-6F2C426FB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497" y="3387068"/>
            <a:ext cx="384690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buClr>
                <a:srgbClr val="122751"/>
              </a:buClr>
              <a:buNone/>
            </a:pPr>
            <a:r>
              <a:rPr lang="en-GB" altLang="en-US" sz="3200" u="sng" dirty="0">
                <a:solidFill>
                  <a:srgbClr val="16325C"/>
                </a:solidFill>
                <a:latin typeface="Trebuchet MS" panose="020B0603020202020204" pitchFamily="34" charset="0"/>
                <a:ea typeface="ヒラギノ角ゴ Pro W3" pitchFamily="-127" charset="-128"/>
              </a:rPr>
              <a:t>2021-2023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122751"/>
              </a:buClr>
              <a:buNone/>
            </a:pPr>
            <a:r>
              <a:rPr lang="en-GB" altLang="en-US" sz="3200" dirty="0">
                <a:solidFill>
                  <a:srgbClr val="16325C"/>
                </a:solidFill>
                <a:latin typeface="Trebuchet MS" panose="020B0603020202020204" pitchFamily="34" charset="0"/>
                <a:ea typeface="ヒラギノ角ゴ Pro W3" pitchFamily="-127" charset="-128"/>
              </a:rPr>
              <a:t>Economic Recovery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122751"/>
              </a:buClr>
              <a:buNone/>
            </a:pPr>
            <a:r>
              <a:rPr lang="en-GB" altLang="en-US" sz="3200" dirty="0">
                <a:solidFill>
                  <a:srgbClr val="16325C"/>
                </a:solidFill>
                <a:latin typeface="Trebuchet MS" panose="020B0603020202020204" pitchFamily="34" charset="0"/>
                <a:ea typeface="ヒラギノ角ゴ Pro W3" pitchFamily="-127" charset="-128"/>
              </a:rPr>
              <a:t>GDP average growth rates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122751"/>
              </a:buClr>
              <a:buNone/>
            </a:pPr>
            <a:r>
              <a:rPr lang="en-GB" altLang="en-US" sz="3200" dirty="0">
                <a:solidFill>
                  <a:srgbClr val="16325C"/>
                </a:solidFill>
                <a:latin typeface="Trebuchet MS" panose="020B0603020202020204" pitchFamily="34" charset="0"/>
                <a:ea typeface="ヒラギノ角ゴ Pro W3" pitchFamily="-127" charset="-128"/>
              </a:rPr>
              <a:t>at 4.3%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122751"/>
              </a:buClr>
              <a:buNone/>
            </a:pPr>
            <a:endParaRPr lang="en-GB" altLang="en-US" sz="4800" dirty="0">
              <a:solidFill>
                <a:srgbClr val="16325C"/>
              </a:solidFill>
              <a:latin typeface="Avenir LT 45 Book"/>
              <a:ea typeface="ヒラギノ角ゴ Pro W3" pitchFamily="-127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63C20-187D-4013-9E92-5B926C5B8F35}"/>
              </a:ext>
            </a:extLst>
          </p:cNvPr>
          <p:cNvSpPr txBox="1"/>
          <p:nvPr/>
        </p:nvSpPr>
        <p:spPr>
          <a:xfrm>
            <a:off x="11782057" y="6045630"/>
            <a:ext cx="3272491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Sep 2021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Unemployment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Cyprus  3.6%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EU  6.7%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Eurozone  7.4%</a:t>
            </a:r>
          </a:p>
          <a:p>
            <a:endParaRPr lang="en-US" sz="60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0E47DD-18C0-4044-B4A4-5AED294D851B}"/>
              </a:ext>
            </a:extLst>
          </p:cNvPr>
          <p:cNvGrpSpPr/>
          <p:nvPr/>
        </p:nvGrpSpPr>
        <p:grpSpPr>
          <a:xfrm>
            <a:off x="8683277" y="10349426"/>
            <a:ext cx="15700723" cy="3687373"/>
            <a:chOff x="8683277" y="10349426"/>
            <a:chExt cx="15700723" cy="3687373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2634A15C-FC07-4C56-8A05-32365FD5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ΥΠΟΥΡΓΕΙΟ ΟΙΚΟΝΟΜΙΚΩΝ">
              <a:extLst>
                <a:ext uri="{FF2B5EF4-FFF2-40B4-BE49-F238E27FC236}">
                  <a16:creationId xmlns:a16="http://schemas.microsoft.com/office/drawing/2014/main" id="{15B0921D-FCF7-41D1-9A00-2F0A312B9099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15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B2ED04A3-9F09-45AA-854C-BE5C05EE27D6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AB95C-74A6-41D9-85BB-43F7F2076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50"/>
          <a:stretch/>
        </p:blipFill>
        <p:spPr>
          <a:xfrm flipH="1">
            <a:off x="14295410" y="7918751"/>
            <a:ext cx="4028478" cy="3790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25B5EA-C31D-47B6-A698-3442C67F37D9}"/>
              </a:ext>
            </a:extLst>
          </p:cNvPr>
          <p:cNvSpPr/>
          <p:nvPr/>
        </p:nvSpPr>
        <p:spPr>
          <a:xfrm>
            <a:off x="8186021" y="2165460"/>
            <a:ext cx="15731770" cy="43120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82880" tIns="91440" rIns="182880" bIns="91440" rtlCol="0">
            <a:noAutofit/>
          </a:bodyPr>
          <a:lstStyle/>
          <a:p>
            <a:pPr marL="457200" indent="-457200" defTabSz="1828800">
              <a:lnSpc>
                <a:spcPct val="120000"/>
              </a:lnSpc>
              <a:buClr>
                <a:srgbClr val="1A2E57"/>
              </a:buClr>
              <a:buFont typeface="Calibri" panose="020F0502020204030204" pitchFamily="34" charset="0"/>
              <a:buChar char="⁄"/>
            </a:pPr>
            <a:r>
              <a:rPr lang="en-GB" sz="4000" b="0" dirty="0">
                <a:solidFill>
                  <a:srgbClr val="16325C"/>
                </a:solidFill>
                <a:latin typeface="Avenir LT 45 Book"/>
              </a:rPr>
              <a:t>Closely aligned to the English common law legal system</a:t>
            </a:r>
          </a:p>
          <a:p>
            <a:pPr marL="457200" indent="-457200" defTabSz="1828800">
              <a:lnSpc>
                <a:spcPct val="120000"/>
              </a:lnSpc>
              <a:buClr>
                <a:srgbClr val="1A2E57"/>
              </a:buClr>
              <a:buFont typeface="Calibri" panose="020F0502020204030204" pitchFamily="34" charset="0"/>
              <a:buChar char="⁄"/>
            </a:pPr>
            <a:r>
              <a:rPr lang="en-GB" sz="4000" b="0" dirty="0">
                <a:solidFill>
                  <a:srgbClr val="16325C"/>
                </a:solidFill>
                <a:latin typeface="Avenir LT 45 Book"/>
              </a:rPr>
              <a:t>Compliance with EU and international laws and regulations</a:t>
            </a:r>
          </a:p>
          <a:p>
            <a:pPr marL="457200" indent="-457200" defTabSz="1828800">
              <a:lnSpc>
                <a:spcPct val="120000"/>
              </a:lnSpc>
              <a:buClr>
                <a:srgbClr val="1A2E57"/>
              </a:buClr>
              <a:buFont typeface="Calibri" panose="020F0502020204030204" pitchFamily="34" charset="0"/>
              <a:buChar char="⁄"/>
            </a:pPr>
            <a:r>
              <a:rPr lang="en-GB" sz="4000" b="0" dirty="0">
                <a:solidFill>
                  <a:srgbClr val="16325C"/>
                </a:solidFill>
                <a:latin typeface="Avenir LT 45 Book"/>
              </a:rPr>
              <a:t>Transparency and reliability in business practices</a:t>
            </a:r>
            <a:endParaRPr lang="en-US" sz="4000" b="0" dirty="0">
              <a:solidFill>
                <a:srgbClr val="16325C"/>
              </a:solidFill>
              <a:latin typeface="Avenir LT 45 Book"/>
            </a:endParaRPr>
          </a:p>
          <a:p>
            <a:pPr marL="457200" indent="-457200" defTabSz="1828800">
              <a:lnSpc>
                <a:spcPct val="120000"/>
              </a:lnSpc>
              <a:buClr>
                <a:srgbClr val="1A2E57"/>
              </a:buClr>
              <a:buFont typeface="Calibri" panose="020F0502020204030204" pitchFamily="34" charset="0"/>
              <a:buChar char="⁄"/>
            </a:pPr>
            <a:r>
              <a:rPr lang="en-GB" sz="4000" b="0" dirty="0">
                <a:solidFill>
                  <a:srgbClr val="16325C"/>
                </a:solidFill>
                <a:latin typeface="Avenir LT 45 Book"/>
              </a:rPr>
              <a:t>Frequently updated to meet investors’ changing needs</a:t>
            </a:r>
          </a:p>
          <a:p>
            <a:pPr marL="457200" indent="-457200" defTabSz="1828800">
              <a:lnSpc>
                <a:spcPct val="120000"/>
              </a:lnSpc>
              <a:buClr>
                <a:srgbClr val="1A2E57"/>
              </a:buClr>
              <a:buFont typeface="Calibri" panose="020F0502020204030204" pitchFamily="34" charset="0"/>
              <a:buChar char="⁄"/>
            </a:pPr>
            <a:r>
              <a:rPr lang="en-GB" sz="4000" b="0" dirty="0">
                <a:solidFill>
                  <a:srgbClr val="16325C"/>
                </a:solidFill>
                <a:latin typeface="Avenir LT 45 Book"/>
              </a:rPr>
              <a:t>Strong protection for investment &amp; intellectual property (IP)</a:t>
            </a:r>
          </a:p>
          <a:p>
            <a:pPr marL="457200" indent="-457200" defTabSz="1828800">
              <a:lnSpc>
                <a:spcPct val="120000"/>
              </a:lnSpc>
              <a:buClr>
                <a:srgbClr val="1A2E57"/>
              </a:buClr>
              <a:buFont typeface="Calibri" panose="020F0502020204030204" pitchFamily="34" charset="0"/>
              <a:buChar char="⁄"/>
            </a:pPr>
            <a:r>
              <a:rPr lang="en-GB" sz="4000" b="0" dirty="0">
                <a:solidFill>
                  <a:srgbClr val="16325C"/>
                </a:solidFill>
                <a:latin typeface="Avenir LT 45 Book"/>
              </a:rPr>
              <a:t>Strong legislative framework for Investment Funds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E60A90-3987-45B9-A24E-65B75B3F8876}"/>
              </a:ext>
            </a:extLst>
          </p:cNvPr>
          <p:cNvGrpSpPr/>
          <p:nvPr/>
        </p:nvGrpSpPr>
        <p:grpSpPr>
          <a:xfrm>
            <a:off x="-714004" y="8065065"/>
            <a:ext cx="15773901" cy="4528527"/>
            <a:chOff x="-715649" y="-1819191"/>
            <a:chExt cx="8738054" cy="61349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279707-36E8-4A0A-BD64-14A0D290FDBF}"/>
                </a:ext>
              </a:extLst>
            </p:cNvPr>
            <p:cNvSpPr/>
            <p:nvPr/>
          </p:nvSpPr>
          <p:spPr>
            <a:xfrm>
              <a:off x="0" y="2185106"/>
              <a:ext cx="8022405" cy="213063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BB4BC6-5D0B-44B6-A3F9-EFED8783A6AF}"/>
                </a:ext>
              </a:extLst>
            </p:cNvPr>
            <p:cNvSpPr txBox="1"/>
            <p:nvPr/>
          </p:nvSpPr>
          <p:spPr>
            <a:xfrm>
              <a:off x="-715649" y="-1819191"/>
              <a:ext cx="8022405" cy="21306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20000"/>
                </a:lnSpc>
                <a:spcBef>
                  <a:spcPts val="0"/>
                </a:spcBef>
              </a:pPr>
              <a:r>
                <a:rPr lang="en-GB" sz="4000" b="0" dirty="0"/>
                <a:t>Establishing a business is simple and fast</a:t>
              </a:r>
              <a:endParaRPr lang="en-US" sz="4000" b="0" dirty="0"/>
            </a:p>
            <a:p>
              <a:pPr algn="r">
                <a:lnSpc>
                  <a:spcPct val="120000"/>
                </a:lnSpc>
                <a:spcBef>
                  <a:spcPts val="0"/>
                </a:spcBef>
              </a:pPr>
              <a:r>
                <a:rPr lang="en-GB" sz="4000" b="0" dirty="0"/>
                <a:t>Simplest filing requirements for companies in the EU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93B115E-5789-41C3-8E0D-28EE68E6FCA1}"/>
              </a:ext>
            </a:extLst>
          </p:cNvPr>
          <p:cNvSpPr/>
          <p:nvPr/>
        </p:nvSpPr>
        <p:spPr>
          <a:xfrm>
            <a:off x="2712343" y="425263"/>
            <a:ext cx="18150414" cy="11858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sz="6800" dirty="0">
                <a:solidFill>
                  <a:srgbClr val="1A2E57"/>
                </a:solidFill>
                <a:latin typeface="Avenir LT 45 Book"/>
                <a:cs typeface="Avenir LT 45 Book"/>
              </a:rPr>
              <a:t>	</a:t>
            </a:r>
            <a:r>
              <a:rPr lang="en-GB" sz="6000" b="0" dirty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Excellent regulatory structure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3E6AD2-E40E-4946-908B-3CD1B70A1F2C}"/>
              </a:ext>
            </a:extLst>
          </p:cNvPr>
          <p:cNvGrpSpPr/>
          <p:nvPr/>
        </p:nvGrpSpPr>
        <p:grpSpPr>
          <a:xfrm>
            <a:off x="2367480" y="1277554"/>
            <a:ext cx="6596554" cy="3716314"/>
            <a:chOff x="1199080" y="2716097"/>
            <a:chExt cx="6596554" cy="3716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7B420C-4C26-4EDB-8A81-159F1BC35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319"/>
            <a:stretch/>
          </p:blipFill>
          <p:spPr>
            <a:xfrm rot="10800000" flipH="1" flipV="1">
              <a:off x="4441218" y="2716097"/>
              <a:ext cx="3354416" cy="306014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57A929-A989-4667-B8E8-1FA11456034B}"/>
                </a:ext>
              </a:extLst>
            </p:cNvPr>
            <p:cNvGrpSpPr/>
            <p:nvPr/>
          </p:nvGrpSpPr>
          <p:grpSpPr>
            <a:xfrm>
              <a:off x="1199080" y="3873401"/>
              <a:ext cx="3449028" cy="2559010"/>
              <a:chOff x="528086" y="4794475"/>
              <a:chExt cx="1783169" cy="1347383"/>
            </a:xfrm>
          </p:grpSpPr>
          <p:sp>
            <p:nvSpPr>
              <p:cNvPr id="14" name="Freeform 45">
                <a:extLst>
                  <a:ext uri="{FF2B5EF4-FFF2-40B4-BE49-F238E27FC236}">
                    <a16:creationId xmlns:a16="http://schemas.microsoft.com/office/drawing/2014/main" id="{6128A628-973A-4E74-817C-69CF9E162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86" y="4794475"/>
                <a:ext cx="1589734" cy="1347382"/>
              </a:xfrm>
              <a:custGeom>
                <a:avLst/>
                <a:gdLst>
                  <a:gd name="T0" fmla="*/ 2708 w 2793"/>
                  <a:gd name="T1" fmla="*/ 401 h 2371"/>
                  <a:gd name="T2" fmla="*/ 2666 w 2793"/>
                  <a:gd name="T3" fmla="*/ 361 h 2371"/>
                  <a:gd name="T4" fmla="*/ 1376 w 2793"/>
                  <a:gd name="T5" fmla="*/ 361 h 2371"/>
                  <a:gd name="T6" fmla="*/ 1000 w 2793"/>
                  <a:gd name="T7" fmla="*/ 12 h 2371"/>
                  <a:gd name="T8" fmla="*/ 971 w 2793"/>
                  <a:gd name="T9" fmla="*/ 0 h 2371"/>
                  <a:gd name="T10" fmla="*/ 380 w 2793"/>
                  <a:gd name="T11" fmla="*/ 0 h 2371"/>
                  <a:gd name="T12" fmla="*/ 349 w 2793"/>
                  <a:gd name="T13" fmla="*/ 14 h 2371"/>
                  <a:gd name="T14" fmla="*/ 12 w 2793"/>
                  <a:gd name="T15" fmla="*/ 374 h 2371"/>
                  <a:gd name="T16" fmla="*/ 0 w 2793"/>
                  <a:gd name="T17" fmla="*/ 405 h 2371"/>
                  <a:gd name="T18" fmla="*/ 85 w 2793"/>
                  <a:gd name="T19" fmla="*/ 2330 h 2371"/>
                  <a:gd name="T20" fmla="*/ 127 w 2793"/>
                  <a:gd name="T21" fmla="*/ 2371 h 2371"/>
                  <a:gd name="T22" fmla="*/ 2750 w 2793"/>
                  <a:gd name="T23" fmla="*/ 2371 h 2371"/>
                  <a:gd name="T24" fmla="*/ 2781 w 2793"/>
                  <a:gd name="T25" fmla="*/ 2358 h 2371"/>
                  <a:gd name="T26" fmla="*/ 2793 w 2793"/>
                  <a:gd name="T27" fmla="*/ 2327 h 2371"/>
                  <a:gd name="T28" fmla="*/ 2708 w 2793"/>
                  <a:gd name="T29" fmla="*/ 401 h 2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93" h="2371">
                    <a:moveTo>
                      <a:pt x="2708" y="401"/>
                    </a:moveTo>
                    <a:cubicBezTo>
                      <a:pt x="2707" y="379"/>
                      <a:pt x="2688" y="361"/>
                      <a:pt x="2666" y="361"/>
                    </a:cubicBezTo>
                    <a:lnTo>
                      <a:pt x="1376" y="361"/>
                    </a:lnTo>
                    <a:lnTo>
                      <a:pt x="1000" y="12"/>
                    </a:lnTo>
                    <a:cubicBezTo>
                      <a:pt x="992" y="4"/>
                      <a:pt x="982" y="0"/>
                      <a:pt x="971" y="0"/>
                    </a:cubicBezTo>
                    <a:lnTo>
                      <a:pt x="380" y="0"/>
                    </a:lnTo>
                    <a:cubicBezTo>
                      <a:pt x="369" y="0"/>
                      <a:pt x="357" y="5"/>
                      <a:pt x="349" y="14"/>
                    </a:cubicBezTo>
                    <a:lnTo>
                      <a:pt x="12" y="374"/>
                    </a:lnTo>
                    <a:cubicBezTo>
                      <a:pt x="4" y="382"/>
                      <a:pt x="0" y="393"/>
                      <a:pt x="0" y="405"/>
                    </a:cubicBezTo>
                    <a:lnTo>
                      <a:pt x="85" y="2330"/>
                    </a:lnTo>
                    <a:cubicBezTo>
                      <a:pt x="86" y="2353"/>
                      <a:pt x="104" y="2371"/>
                      <a:pt x="127" y="2371"/>
                    </a:cubicBezTo>
                    <a:lnTo>
                      <a:pt x="2750" y="2371"/>
                    </a:lnTo>
                    <a:cubicBezTo>
                      <a:pt x="2762" y="2371"/>
                      <a:pt x="2773" y="2366"/>
                      <a:pt x="2781" y="2358"/>
                    </a:cubicBezTo>
                    <a:cubicBezTo>
                      <a:pt x="2789" y="2349"/>
                      <a:pt x="2793" y="2338"/>
                      <a:pt x="2793" y="2327"/>
                    </a:cubicBezTo>
                    <a:lnTo>
                      <a:pt x="2708" y="401"/>
                    </a:lnTo>
                    <a:close/>
                  </a:path>
                </a:pathLst>
              </a:custGeom>
              <a:solidFill>
                <a:srgbClr val="1630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15" name="Freeform 46">
                <a:extLst>
                  <a:ext uri="{FF2B5EF4-FFF2-40B4-BE49-F238E27FC236}">
                    <a16:creationId xmlns:a16="http://schemas.microsoft.com/office/drawing/2014/main" id="{D882ED45-E823-416F-B58C-44239FB76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448" y="5190241"/>
                <a:ext cx="1476339" cy="918266"/>
              </a:xfrm>
              <a:custGeom>
                <a:avLst/>
                <a:gdLst>
                  <a:gd name="T0" fmla="*/ 2500 w 2593"/>
                  <a:gd name="T1" fmla="*/ 1 h 1614"/>
                  <a:gd name="T2" fmla="*/ 42 w 2593"/>
                  <a:gd name="T3" fmla="*/ 83 h 1614"/>
                  <a:gd name="T4" fmla="*/ 1 w 2593"/>
                  <a:gd name="T5" fmla="*/ 126 h 1614"/>
                  <a:gd name="T6" fmla="*/ 49 w 2593"/>
                  <a:gd name="T7" fmla="*/ 1572 h 1614"/>
                  <a:gd name="T8" fmla="*/ 92 w 2593"/>
                  <a:gd name="T9" fmla="*/ 1613 h 1614"/>
                  <a:gd name="T10" fmla="*/ 2551 w 2593"/>
                  <a:gd name="T11" fmla="*/ 1531 h 1614"/>
                  <a:gd name="T12" fmla="*/ 2592 w 2593"/>
                  <a:gd name="T13" fmla="*/ 1488 h 1614"/>
                  <a:gd name="T14" fmla="*/ 2544 w 2593"/>
                  <a:gd name="T15" fmla="*/ 42 h 1614"/>
                  <a:gd name="T16" fmla="*/ 2500 w 2593"/>
                  <a:gd name="T17" fmla="*/ 1 h 1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93" h="1614">
                    <a:moveTo>
                      <a:pt x="2500" y="1"/>
                    </a:moveTo>
                    <a:lnTo>
                      <a:pt x="42" y="83"/>
                    </a:lnTo>
                    <a:cubicBezTo>
                      <a:pt x="18" y="83"/>
                      <a:pt x="0" y="103"/>
                      <a:pt x="1" y="126"/>
                    </a:cubicBezTo>
                    <a:lnTo>
                      <a:pt x="49" y="1572"/>
                    </a:lnTo>
                    <a:cubicBezTo>
                      <a:pt x="50" y="1596"/>
                      <a:pt x="69" y="1614"/>
                      <a:pt x="92" y="1613"/>
                    </a:cubicBezTo>
                    <a:lnTo>
                      <a:pt x="2551" y="1531"/>
                    </a:lnTo>
                    <a:cubicBezTo>
                      <a:pt x="2574" y="1531"/>
                      <a:pt x="2593" y="1511"/>
                      <a:pt x="2592" y="1488"/>
                    </a:cubicBezTo>
                    <a:lnTo>
                      <a:pt x="2544" y="42"/>
                    </a:lnTo>
                    <a:cubicBezTo>
                      <a:pt x="2543" y="19"/>
                      <a:pt x="2524" y="0"/>
                      <a:pt x="2500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16" name="Freeform 47">
                <a:extLst>
                  <a:ext uri="{FF2B5EF4-FFF2-40B4-BE49-F238E27FC236}">
                    <a16:creationId xmlns:a16="http://schemas.microsoft.com/office/drawing/2014/main" id="{54DBD30E-C920-4E4C-A8DD-0B6D564C0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585" y="5081295"/>
                <a:ext cx="1462999" cy="893808"/>
              </a:xfrm>
              <a:custGeom>
                <a:avLst/>
                <a:gdLst>
                  <a:gd name="T0" fmla="*/ 2525 w 2567"/>
                  <a:gd name="T1" fmla="*/ 37 h 1569"/>
                  <a:gd name="T2" fmla="*/ 65 w 2567"/>
                  <a:gd name="T3" fmla="*/ 0 h 1569"/>
                  <a:gd name="T4" fmla="*/ 22 w 2567"/>
                  <a:gd name="T5" fmla="*/ 42 h 1569"/>
                  <a:gd name="T6" fmla="*/ 0 w 2567"/>
                  <a:gd name="T7" fmla="*/ 1488 h 1569"/>
                  <a:gd name="T8" fmla="*/ 42 w 2567"/>
                  <a:gd name="T9" fmla="*/ 1531 h 1569"/>
                  <a:gd name="T10" fmla="*/ 2502 w 2567"/>
                  <a:gd name="T11" fmla="*/ 1568 h 1569"/>
                  <a:gd name="T12" fmla="*/ 2544 w 2567"/>
                  <a:gd name="T13" fmla="*/ 1527 h 1569"/>
                  <a:gd name="T14" fmla="*/ 2566 w 2567"/>
                  <a:gd name="T15" fmla="*/ 80 h 1569"/>
                  <a:gd name="T16" fmla="*/ 2525 w 2567"/>
                  <a:gd name="T17" fmla="*/ 37 h 1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7" h="1569">
                    <a:moveTo>
                      <a:pt x="2525" y="37"/>
                    </a:moveTo>
                    <a:lnTo>
                      <a:pt x="65" y="0"/>
                    </a:lnTo>
                    <a:cubicBezTo>
                      <a:pt x="42" y="0"/>
                      <a:pt x="22" y="18"/>
                      <a:pt x="22" y="42"/>
                    </a:cubicBezTo>
                    <a:lnTo>
                      <a:pt x="0" y="1488"/>
                    </a:lnTo>
                    <a:cubicBezTo>
                      <a:pt x="0" y="1512"/>
                      <a:pt x="18" y="1531"/>
                      <a:pt x="42" y="1531"/>
                    </a:cubicBezTo>
                    <a:lnTo>
                      <a:pt x="2502" y="1568"/>
                    </a:lnTo>
                    <a:cubicBezTo>
                      <a:pt x="2525" y="1569"/>
                      <a:pt x="2544" y="1550"/>
                      <a:pt x="2544" y="1527"/>
                    </a:cubicBezTo>
                    <a:lnTo>
                      <a:pt x="2566" y="80"/>
                    </a:lnTo>
                    <a:cubicBezTo>
                      <a:pt x="2567" y="57"/>
                      <a:pt x="2548" y="38"/>
                      <a:pt x="2525" y="37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17" name="Freeform 48">
                <a:extLst>
                  <a:ext uri="{FF2B5EF4-FFF2-40B4-BE49-F238E27FC236}">
                    <a16:creationId xmlns:a16="http://schemas.microsoft.com/office/drawing/2014/main" id="{2F90B9FC-638B-443A-B6BC-7A3259A64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916" y="4981241"/>
                <a:ext cx="1540819" cy="1036105"/>
              </a:xfrm>
              <a:custGeom>
                <a:avLst/>
                <a:gdLst>
                  <a:gd name="T0" fmla="*/ 2666 w 2705"/>
                  <a:gd name="T1" fmla="*/ 298 h 1821"/>
                  <a:gd name="T2" fmla="*/ 223 w 2705"/>
                  <a:gd name="T3" fmla="*/ 3 h 1821"/>
                  <a:gd name="T4" fmla="*/ 176 w 2705"/>
                  <a:gd name="T5" fmla="*/ 40 h 1821"/>
                  <a:gd name="T6" fmla="*/ 3 w 2705"/>
                  <a:gd name="T7" fmla="*/ 1476 h 1821"/>
                  <a:gd name="T8" fmla="*/ 40 w 2705"/>
                  <a:gd name="T9" fmla="*/ 1523 h 1821"/>
                  <a:gd name="T10" fmla="*/ 2482 w 2705"/>
                  <a:gd name="T11" fmla="*/ 1818 h 1821"/>
                  <a:gd name="T12" fmla="*/ 2529 w 2705"/>
                  <a:gd name="T13" fmla="*/ 1781 h 1821"/>
                  <a:gd name="T14" fmla="*/ 2702 w 2705"/>
                  <a:gd name="T15" fmla="*/ 345 h 1821"/>
                  <a:gd name="T16" fmla="*/ 2666 w 2705"/>
                  <a:gd name="T17" fmla="*/ 298 h 1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05" h="1821">
                    <a:moveTo>
                      <a:pt x="2666" y="298"/>
                    </a:moveTo>
                    <a:lnTo>
                      <a:pt x="223" y="3"/>
                    </a:lnTo>
                    <a:cubicBezTo>
                      <a:pt x="200" y="0"/>
                      <a:pt x="179" y="17"/>
                      <a:pt x="176" y="40"/>
                    </a:cubicBezTo>
                    <a:lnTo>
                      <a:pt x="3" y="1476"/>
                    </a:lnTo>
                    <a:cubicBezTo>
                      <a:pt x="0" y="1499"/>
                      <a:pt x="16" y="1520"/>
                      <a:pt x="40" y="1523"/>
                    </a:cubicBezTo>
                    <a:lnTo>
                      <a:pt x="2482" y="1818"/>
                    </a:lnTo>
                    <a:cubicBezTo>
                      <a:pt x="2505" y="1821"/>
                      <a:pt x="2526" y="1804"/>
                      <a:pt x="2529" y="1781"/>
                    </a:cubicBezTo>
                    <a:lnTo>
                      <a:pt x="2702" y="345"/>
                    </a:lnTo>
                    <a:cubicBezTo>
                      <a:pt x="2705" y="322"/>
                      <a:pt x="2689" y="301"/>
                      <a:pt x="2666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18" name="Freeform 49">
                <a:extLst>
                  <a:ext uri="{FF2B5EF4-FFF2-40B4-BE49-F238E27FC236}">
                    <a16:creationId xmlns:a16="http://schemas.microsoft.com/office/drawing/2014/main" id="{0C5CE8BC-CC9B-423C-A6D8-5A4EC9B60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001" y="4912316"/>
                <a:ext cx="1734254" cy="1229542"/>
              </a:xfrm>
              <a:custGeom>
                <a:avLst/>
                <a:gdLst>
                  <a:gd name="T0" fmla="*/ 3037 w 3049"/>
                  <a:gd name="T1" fmla="*/ 15 h 2162"/>
                  <a:gd name="T2" fmla="*/ 3005 w 3049"/>
                  <a:gd name="T3" fmla="*/ 0 h 2162"/>
                  <a:gd name="T4" fmla="*/ 1699 w 3049"/>
                  <a:gd name="T5" fmla="*/ 0 h 2162"/>
                  <a:gd name="T6" fmla="*/ 1670 w 3049"/>
                  <a:gd name="T7" fmla="*/ 11 h 2162"/>
                  <a:gd name="T8" fmla="*/ 1294 w 3049"/>
                  <a:gd name="T9" fmla="*/ 360 h 2162"/>
                  <a:gd name="T10" fmla="*/ 382 w 3049"/>
                  <a:gd name="T11" fmla="*/ 360 h 2162"/>
                  <a:gd name="T12" fmla="*/ 340 w 3049"/>
                  <a:gd name="T13" fmla="*/ 394 h 2162"/>
                  <a:gd name="T14" fmla="*/ 3 w 3049"/>
                  <a:gd name="T15" fmla="*/ 2111 h 2162"/>
                  <a:gd name="T16" fmla="*/ 11 w 3049"/>
                  <a:gd name="T17" fmla="*/ 2146 h 2162"/>
                  <a:gd name="T18" fmla="*/ 44 w 3049"/>
                  <a:gd name="T19" fmla="*/ 2162 h 2162"/>
                  <a:gd name="T20" fmla="*/ 2667 w 3049"/>
                  <a:gd name="T21" fmla="*/ 2162 h 2162"/>
                  <a:gd name="T22" fmla="*/ 2709 w 3049"/>
                  <a:gd name="T23" fmla="*/ 2126 h 2162"/>
                  <a:gd name="T24" fmla="*/ 3047 w 3049"/>
                  <a:gd name="T25" fmla="*/ 49 h 2162"/>
                  <a:gd name="T26" fmla="*/ 3037 w 3049"/>
                  <a:gd name="T27" fmla="*/ 15 h 2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49" h="2162">
                    <a:moveTo>
                      <a:pt x="3037" y="15"/>
                    </a:moveTo>
                    <a:cubicBezTo>
                      <a:pt x="3029" y="5"/>
                      <a:pt x="3017" y="0"/>
                      <a:pt x="3005" y="0"/>
                    </a:cubicBezTo>
                    <a:lnTo>
                      <a:pt x="1699" y="0"/>
                    </a:lnTo>
                    <a:cubicBezTo>
                      <a:pt x="1688" y="0"/>
                      <a:pt x="1678" y="4"/>
                      <a:pt x="1670" y="11"/>
                    </a:cubicBezTo>
                    <a:lnTo>
                      <a:pt x="1294" y="360"/>
                    </a:lnTo>
                    <a:lnTo>
                      <a:pt x="382" y="360"/>
                    </a:lnTo>
                    <a:cubicBezTo>
                      <a:pt x="362" y="360"/>
                      <a:pt x="344" y="375"/>
                      <a:pt x="340" y="394"/>
                    </a:cubicBezTo>
                    <a:lnTo>
                      <a:pt x="3" y="2111"/>
                    </a:lnTo>
                    <a:cubicBezTo>
                      <a:pt x="0" y="2124"/>
                      <a:pt x="3" y="2137"/>
                      <a:pt x="11" y="2146"/>
                    </a:cubicBezTo>
                    <a:cubicBezTo>
                      <a:pt x="19" y="2156"/>
                      <a:pt x="31" y="2162"/>
                      <a:pt x="44" y="2162"/>
                    </a:cubicBezTo>
                    <a:lnTo>
                      <a:pt x="2667" y="2162"/>
                    </a:lnTo>
                    <a:cubicBezTo>
                      <a:pt x="2688" y="2162"/>
                      <a:pt x="2706" y="2147"/>
                      <a:pt x="2709" y="2126"/>
                    </a:cubicBezTo>
                    <a:lnTo>
                      <a:pt x="3047" y="49"/>
                    </a:lnTo>
                    <a:cubicBezTo>
                      <a:pt x="3049" y="37"/>
                      <a:pt x="3045" y="24"/>
                      <a:pt x="3037" y="15"/>
                    </a:cubicBezTo>
                    <a:close/>
                  </a:path>
                </a:pathLst>
              </a:custGeom>
              <a:solidFill>
                <a:srgbClr val="1630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 dirty="0"/>
              </a:p>
            </p:txBody>
          </p:sp>
          <p:sp>
            <p:nvSpPr>
              <p:cNvPr id="19" name="Freeform 50">
                <a:extLst>
                  <a:ext uri="{FF2B5EF4-FFF2-40B4-BE49-F238E27FC236}">
                    <a16:creationId xmlns:a16="http://schemas.microsoft.com/office/drawing/2014/main" id="{D4A35681-8377-4C8B-B445-25A9ACC5C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001" y="5779443"/>
                <a:ext cx="1596403" cy="362415"/>
              </a:xfrm>
              <a:custGeom>
                <a:avLst/>
                <a:gdLst>
                  <a:gd name="T0" fmla="*/ 11 w 2807"/>
                  <a:gd name="T1" fmla="*/ 623 h 639"/>
                  <a:gd name="T2" fmla="*/ 44 w 2807"/>
                  <a:gd name="T3" fmla="*/ 639 h 639"/>
                  <a:gd name="T4" fmla="*/ 2667 w 2807"/>
                  <a:gd name="T5" fmla="*/ 639 h 639"/>
                  <a:gd name="T6" fmla="*/ 2709 w 2807"/>
                  <a:gd name="T7" fmla="*/ 603 h 639"/>
                  <a:gd name="T8" fmla="*/ 2807 w 2807"/>
                  <a:gd name="T9" fmla="*/ 0 h 639"/>
                  <a:gd name="T10" fmla="*/ 3 w 2807"/>
                  <a:gd name="T11" fmla="*/ 588 h 639"/>
                  <a:gd name="T12" fmla="*/ 11 w 2807"/>
                  <a:gd name="T13" fmla="*/ 623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07" h="639">
                    <a:moveTo>
                      <a:pt x="11" y="623"/>
                    </a:moveTo>
                    <a:cubicBezTo>
                      <a:pt x="19" y="633"/>
                      <a:pt x="31" y="639"/>
                      <a:pt x="44" y="639"/>
                    </a:cubicBezTo>
                    <a:lnTo>
                      <a:pt x="2667" y="639"/>
                    </a:lnTo>
                    <a:cubicBezTo>
                      <a:pt x="2688" y="639"/>
                      <a:pt x="2706" y="624"/>
                      <a:pt x="2709" y="603"/>
                    </a:cubicBezTo>
                    <a:lnTo>
                      <a:pt x="2807" y="0"/>
                    </a:lnTo>
                    <a:lnTo>
                      <a:pt x="3" y="588"/>
                    </a:lnTo>
                    <a:cubicBezTo>
                      <a:pt x="0" y="601"/>
                      <a:pt x="3" y="614"/>
                      <a:pt x="11" y="623"/>
                    </a:cubicBezTo>
                    <a:close/>
                  </a:path>
                </a:pathLst>
              </a:custGeom>
              <a:solidFill>
                <a:schemeClr val="tx1">
                  <a:alpha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660249-28A4-49A7-9AD4-6C0E27D8D3E8}"/>
                </a:ext>
              </a:extLst>
            </p:cNvPr>
            <p:cNvSpPr/>
            <p:nvPr/>
          </p:nvSpPr>
          <p:spPr>
            <a:xfrm>
              <a:off x="1600522" y="4774887"/>
              <a:ext cx="2519824" cy="1446550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lvl="0" algn="ctr"/>
              <a:r>
                <a:rPr lang="en-US" sz="4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LT 45 Book"/>
                </a:rPr>
                <a:t>Legal system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6ABDEA-132D-4B0E-BF68-5465B0A5233D}"/>
              </a:ext>
            </a:extLst>
          </p:cNvPr>
          <p:cNvGrpSpPr/>
          <p:nvPr/>
        </p:nvGrpSpPr>
        <p:grpSpPr>
          <a:xfrm>
            <a:off x="18758967" y="7460026"/>
            <a:ext cx="3365522" cy="2559008"/>
            <a:chOff x="19444767" y="8882426"/>
            <a:chExt cx="3365522" cy="255900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460CDC-A772-4C2E-8B0E-7BD562AF2D3A}"/>
                </a:ext>
              </a:extLst>
            </p:cNvPr>
            <p:cNvGrpSpPr/>
            <p:nvPr/>
          </p:nvGrpSpPr>
          <p:grpSpPr>
            <a:xfrm>
              <a:off x="19444767" y="8882426"/>
              <a:ext cx="3365522" cy="2559008"/>
              <a:chOff x="528086" y="3033234"/>
              <a:chExt cx="1783169" cy="1347383"/>
            </a:xfrm>
          </p:grpSpPr>
          <p:sp>
            <p:nvSpPr>
              <p:cNvPr id="21" name="Freeform 45">
                <a:extLst>
                  <a:ext uri="{FF2B5EF4-FFF2-40B4-BE49-F238E27FC236}">
                    <a16:creationId xmlns:a16="http://schemas.microsoft.com/office/drawing/2014/main" id="{605B3A93-21A9-4804-8130-7B40DCA93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86" y="3033234"/>
                <a:ext cx="1589734" cy="1347382"/>
              </a:xfrm>
              <a:custGeom>
                <a:avLst/>
                <a:gdLst>
                  <a:gd name="T0" fmla="*/ 2708 w 2793"/>
                  <a:gd name="T1" fmla="*/ 401 h 2371"/>
                  <a:gd name="T2" fmla="*/ 2666 w 2793"/>
                  <a:gd name="T3" fmla="*/ 361 h 2371"/>
                  <a:gd name="T4" fmla="*/ 1376 w 2793"/>
                  <a:gd name="T5" fmla="*/ 361 h 2371"/>
                  <a:gd name="T6" fmla="*/ 1000 w 2793"/>
                  <a:gd name="T7" fmla="*/ 12 h 2371"/>
                  <a:gd name="T8" fmla="*/ 971 w 2793"/>
                  <a:gd name="T9" fmla="*/ 0 h 2371"/>
                  <a:gd name="T10" fmla="*/ 380 w 2793"/>
                  <a:gd name="T11" fmla="*/ 0 h 2371"/>
                  <a:gd name="T12" fmla="*/ 349 w 2793"/>
                  <a:gd name="T13" fmla="*/ 14 h 2371"/>
                  <a:gd name="T14" fmla="*/ 12 w 2793"/>
                  <a:gd name="T15" fmla="*/ 374 h 2371"/>
                  <a:gd name="T16" fmla="*/ 0 w 2793"/>
                  <a:gd name="T17" fmla="*/ 405 h 2371"/>
                  <a:gd name="T18" fmla="*/ 85 w 2793"/>
                  <a:gd name="T19" fmla="*/ 2330 h 2371"/>
                  <a:gd name="T20" fmla="*/ 127 w 2793"/>
                  <a:gd name="T21" fmla="*/ 2371 h 2371"/>
                  <a:gd name="T22" fmla="*/ 2750 w 2793"/>
                  <a:gd name="T23" fmla="*/ 2371 h 2371"/>
                  <a:gd name="T24" fmla="*/ 2781 w 2793"/>
                  <a:gd name="T25" fmla="*/ 2358 h 2371"/>
                  <a:gd name="T26" fmla="*/ 2793 w 2793"/>
                  <a:gd name="T27" fmla="*/ 2327 h 2371"/>
                  <a:gd name="T28" fmla="*/ 2708 w 2793"/>
                  <a:gd name="T29" fmla="*/ 401 h 2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93" h="2371">
                    <a:moveTo>
                      <a:pt x="2708" y="401"/>
                    </a:moveTo>
                    <a:cubicBezTo>
                      <a:pt x="2707" y="379"/>
                      <a:pt x="2688" y="361"/>
                      <a:pt x="2666" y="361"/>
                    </a:cubicBezTo>
                    <a:lnTo>
                      <a:pt x="1376" y="361"/>
                    </a:lnTo>
                    <a:lnTo>
                      <a:pt x="1000" y="12"/>
                    </a:lnTo>
                    <a:cubicBezTo>
                      <a:pt x="992" y="4"/>
                      <a:pt x="982" y="0"/>
                      <a:pt x="971" y="0"/>
                    </a:cubicBezTo>
                    <a:lnTo>
                      <a:pt x="380" y="0"/>
                    </a:lnTo>
                    <a:cubicBezTo>
                      <a:pt x="369" y="0"/>
                      <a:pt x="357" y="5"/>
                      <a:pt x="349" y="14"/>
                    </a:cubicBezTo>
                    <a:lnTo>
                      <a:pt x="12" y="374"/>
                    </a:lnTo>
                    <a:cubicBezTo>
                      <a:pt x="4" y="382"/>
                      <a:pt x="0" y="393"/>
                      <a:pt x="0" y="405"/>
                    </a:cubicBezTo>
                    <a:lnTo>
                      <a:pt x="85" y="2330"/>
                    </a:lnTo>
                    <a:cubicBezTo>
                      <a:pt x="86" y="2353"/>
                      <a:pt x="104" y="2371"/>
                      <a:pt x="127" y="2371"/>
                    </a:cubicBezTo>
                    <a:lnTo>
                      <a:pt x="2750" y="2371"/>
                    </a:lnTo>
                    <a:cubicBezTo>
                      <a:pt x="2762" y="2371"/>
                      <a:pt x="2773" y="2366"/>
                      <a:pt x="2781" y="2358"/>
                    </a:cubicBezTo>
                    <a:cubicBezTo>
                      <a:pt x="2789" y="2349"/>
                      <a:pt x="2793" y="2338"/>
                      <a:pt x="2793" y="2327"/>
                    </a:cubicBezTo>
                    <a:lnTo>
                      <a:pt x="2708" y="401"/>
                    </a:lnTo>
                    <a:close/>
                  </a:path>
                </a:pathLst>
              </a:custGeom>
              <a:solidFill>
                <a:srgbClr val="C095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26" name="Freeform 46">
                <a:extLst>
                  <a:ext uri="{FF2B5EF4-FFF2-40B4-BE49-F238E27FC236}">
                    <a16:creationId xmlns:a16="http://schemas.microsoft.com/office/drawing/2014/main" id="{8791F2C6-9F3B-4126-988D-DFAEF25BA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448" y="3429000"/>
                <a:ext cx="1476339" cy="918266"/>
              </a:xfrm>
              <a:custGeom>
                <a:avLst/>
                <a:gdLst>
                  <a:gd name="T0" fmla="*/ 2500 w 2593"/>
                  <a:gd name="T1" fmla="*/ 1 h 1614"/>
                  <a:gd name="T2" fmla="*/ 42 w 2593"/>
                  <a:gd name="T3" fmla="*/ 83 h 1614"/>
                  <a:gd name="T4" fmla="*/ 1 w 2593"/>
                  <a:gd name="T5" fmla="*/ 126 h 1614"/>
                  <a:gd name="T6" fmla="*/ 49 w 2593"/>
                  <a:gd name="T7" fmla="*/ 1572 h 1614"/>
                  <a:gd name="T8" fmla="*/ 92 w 2593"/>
                  <a:gd name="T9" fmla="*/ 1613 h 1614"/>
                  <a:gd name="T10" fmla="*/ 2551 w 2593"/>
                  <a:gd name="T11" fmla="*/ 1531 h 1614"/>
                  <a:gd name="T12" fmla="*/ 2592 w 2593"/>
                  <a:gd name="T13" fmla="*/ 1488 h 1614"/>
                  <a:gd name="T14" fmla="*/ 2544 w 2593"/>
                  <a:gd name="T15" fmla="*/ 42 h 1614"/>
                  <a:gd name="T16" fmla="*/ 2500 w 2593"/>
                  <a:gd name="T17" fmla="*/ 1 h 1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93" h="1614">
                    <a:moveTo>
                      <a:pt x="2500" y="1"/>
                    </a:moveTo>
                    <a:lnTo>
                      <a:pt x="42" y="83"/>
                    </a:lnTo>
                    <a:cubicBezTo>
                      <a:pt x="18" y="83"/>
                      <a:pt x="0" y="103"/>
                      <a:pt x="1" y="126"/>
                    </a:cubicBezTo>
                    <a:lnTo>
                      <a:pt x="49" y="1572"/>
                    </a:lnTo>
                    <a:cubicBezTo>
                      <a:pt x="50" y="1596"/>
                      <a:pt x="69" y="1614"/>
                      <a:pt x="92" y="1613"/>
                    </a:cubicBezTo>
                    <a:lnTo>
                      <a:pt x="2551" y="1531"/>
                    </a:lnTo>
                    <a:cubicBezTo>
                      <a:pt x="2574" y="1531"/>
                      <a:pt x="2593" y="1511"/>
                      <a:pt x="2592" y="1488"/>
                    </a:cubicBezTo>
                    <a:lnTo>
                      <a:pt x="2544" y="42"/>
                    </a:lnTo>
                    <a:cubicBezTo>
                      <a:pt x="2543" y="19"/>
                      <a:pt x="2524" y="0"/>
                      <a:pt x="2500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27" name="Freeform 47">
                <a:extLst>
                  <a:ext uri="{FF2B5EF4-FFF2-40B4-BE49-F238E27FC236}">
                    <a16:creationId xmlns:a16="http://schemas.microsoft.com/office/drawing/2014/main" id="{B51790DC-292E-4812-BF84-FA093DC59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585" y="3320054"/>
                <a:ext cx="1462999" cy="893808"/>
              </a:xfrm>
              <a:custGeom>
                <a:avLst/>
                <a:gdLst>
                  <a:gd name="T0" fmla="*/ 2525 w 2567"/>
                  <a:gd name="T1" fmla="*/ 37 h 1569"/>
                  <a:gd name="T2" fmla="*/ 65 w 2567"/>
                  <a:gd name="T3" fmla="*/ 0 h 1569"/>
                  <a:gd name="T4" fmla="*/ 22 w 2567"/>
                  <a:gd name="T5" fmla="*/ 42 h 1569"/>
                  <a:gd name="T6" fmla="*/ 0 w 2567"/>
                  <a:gd name="T7" fmla="*/ 1488 h 1569"/>
                  <a:gd name="T8" fmla="*/ 42 w 2567"/>
                  <a:gd name="T9" fmla="*/ 1531 h 1569"/>
                  <a:gd name="T10" fmla="*/ 2502 w 2567"/>
                  <a:gd name="T11" fmla="*/ 1568 h 1569"/>
                  <a:gd name="T12" fmla="*/ 2544 w 2567"/>
                  <a:gd name="T13" fmla="*/ 1527 h 1569"/>
                  <a:gd name="T14" fmla="*/ 2566 w 2567"/>
                  <a:gd name="T15" fmla="*/ 80 h 1569"/>
                  <a:gd name="T16" fmla="*/ 2525 w 2567"/>
                  <a:gd name="T17" fmla="*/ 37 h 1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7" h="1569">
                    <a:moveTo>
                      <a:pt x="2525" y="37"/>
                    </a:moveTo>
                    <a:lnTo>
                      <a:pt x="65" y="0"/>
                    </a:lnTo>
                    <a:cubicBezTo>
                      <a:pt x="42" y="0"/>
                      <a:pt x="22" y="18"/>
                      <a:pt x="22" y="42"/>
                    </a:cubicBezTo>
                    <a:lnTo>
                      <a:pt x="0" y="1488"/>
                    </a:lnTo>
                    <a:cubicBezTo>
                      <a:pt x="0" y="1512"/>
                      <a:pt x="18" y="1531"/>
                      <a:pt x="42" y="1531"/>
                    </a:cubicBezTo>
                    <a:lnTo>
                      <a:pt x="2502" y="1568"/>
                    </a:lnTo>
                    <a:cubicBezTo>
                      <a:pt x="2525" y="1569"/>
                      <a:pt x="2544" y="1550"/>
                      <a:pt x="2544" y="1527"/>
                    </a:cubicBezTo>
                    <a:lnTo>
                      <a:pt x="2566" y="80"/>
                    </a:lnTo>
                    <a:cubicBezTo>
                      <a:pt x="2567" y="57"/>
                      <a:pt x="2548" y="38"/>
                      <a:pt x="2525" y="37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28" name="Freeform 48">
                <a:extLst>
                  <a:ext uri="{FF2B5EF4-FFF2-40B4-BE49-F238E27FC236}">
                    <a16:creationId xmlns:a16="http://schemas.microsoft.com/office/drawing/2014/main" id="{A0AC1920-83D1-4E43-9FC9-E38C721B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916" y="3220000"/>
                <a:ext cx="1540819" cy="1036105"/>
              </a:xfrm>
              <a:custGeom>
                <a:avLst/>
                <a:gdLst>
                  <a:gd name="T0" fmla="*/ 2666 w 2705"/>
                  <a:gd name="T1" fmla="*/ 298 h 1821"/>
                  <a:gd name="T2" fmla="*/ 223 w 2705"/>
                  <a:gd name="T3" fmla="*/ 3 h 1821"/>
                  <a:gd name="T4" fmla="*/ 176 w 2705"/>
                  <a:gd name="T5" fmla="*/ 40 h 1821"/>
                  <a:gd name="T6" fmla="*/ 3 w 2705"/>
                  <a:gd name="T7" fmla="*/ 1476 h 1821"/>
                  <a:gd name="T8" fmla="*/ 40 w 2705"/>
                  <a:gd name="T9" fmla="*/ 1523 h 1821"/>
                  <a:gd name="T10" fmla="*/ 2482 w 2705"/>
                  <a:gd name="T11" fmla="*/ 1818 h 1821"/>
                  <a:gd name="T12" fmla="*/ 2529 w 2705"/>
                  <a:gd name="T13" fmla="*/ 1781 h 1821"/>
                  <a:gd name="T14" fmla="*/ 2702 w 2705"/>
                  <a:gd name="T15" fmla="*/ 345 h 1821"/>
                  <a:gd name="T16" fmla="*/ 2666 w 2705"/>
                  <a:gd name="T17" fmla="*/ 298 h 1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05" h="1821">
                    <a:moveTo>
                      <a:pt x="2666" y="298"/>
                    </a:moveTo>
                    <a:lnTo>
                      <a:pt x="223" y="3"/>
                    </a:lnTo>
                    <a:cubicBezTo>
                      <a:pt x="200" y="0"/>
                      <a:pt x="179" y="17"/>
                      <a:pt x="176" y="40"/>
                    </a:cubicBezTo>
                    <a:lnTo>
                      <a:pt x="3" y="1476"/>
                    </a:lnTo>
                    <a:cubicBezTo>
                      <a:pt x="0" y="1499"/>
                      <a:pt x="16" y="1520"/>
                      <a:pt x="40" y="1523"/>
                    </a:cubicBezTo>
                    <a:lnTo>
                      <a:pt x="2482" y="1818"/>
                    </a:lnTo>
                    <a:cubicBezTo>
                      <a:pt x="2505" y="1821"/>
                      <a:pt x="2526" y="1804"/>
                      <a:pt x="2529" y="1781"/>
                    </a:cubicBezTo>
                    <a:lnTo>
                      <a:pt x="2702" y="345"/>
                    </a:lnTo>
                    <a:cubicBezTo>
                      <a:pt x="2705" y="322"/>
                      <a:pt x="2689" y="301"/>
                      <a:pt x="2666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29" name="Freeform 49">
                <a:extLst>
                  <a:ext uri="{FF2B5EF4-FFF2-40B4-BE49-F238E27FC236}">
                    <a16:creationId xmlns:a16="http://schemas.microsoft.com/office/drawing/2014/main" id="{F06FD906-D404-4893-85C2-BBE96138B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001" y="3151075"/>
                <a:ext cx="1734254" cy="1229542"/>
              </a:xfrm>
              <a:custGeom>
                <a:avLst/>
                <a:gdLst>
                  <a:gd name="T0" fmla="*/ 3037 w 3049"/>
                  <a:gd name="T1" fmla="*/ 15 h 2162"/>
                  <a:gd name="T2" fmla="*/ 3005 w 3049"/>
                  <a:gd name="T3" fmla="*/ 0 h 2162"/>
                  <a:gd name="T4" fmla="*/ 1699 w 3049"/>
                  <a:gd name="T5" fmla="*/ 0 h 2162"/>
                  <a:gd name="T6" fmla="*/ 1670 w 3049"/>
                  <a:gd name="T7" fmla="*/ 11 h 2162"/>
                  <a:gd name="T8" fmla="*/ 1294 w 3049"/>
                  <a:gd name="T9" fmla="*/ 360 h 2162"/>
                  <a:gd name="T10" fmla="*/ 382 w 3049"/>
                  <a:gd name="T11" fmla="*/ 360 h 2162"/>
                  <a:gd name="T12" fmla="*/ 340 w 3049"/>
                  <a:gd name="T13" fmla="*/ 394 h 2162"/>
                  <a:gd name="T14" fmla="*/ 3 w 3049"/>
                  <a:gd name="T15" fmla="*/ 2111 h 2162"/>
                  <a:gd name="T16" fmla="*/ 11 w 3049"/>
                  <a:gd name="T17" fmla="*/ 2146 h 2162"/>
                  <a:gd name="T18" fmla="*/ 44 w 3049"/>
                  <a:gd name="T19" fmla="*/ 2162 h 2162"/>
                  <a:gd name="T20" fmla="*/ 2667 w 3049"/>
                  <a:gd name="T21" fmla="*/ 2162 h 2162"/>
                  <a:gd name="T22" fmla="*/ 2709 w 3049"/>
                  <a:gd name="T23" fmla="*/ 2126 h 2162"/>
                  <a:gd name="T24" fmla="*/ 3047 w 3049"/>
                  <a:gd name="T25" fmla="*/ 49 h 2162"/>
                  <a:gd name="T26" fmla="*/ 3037 w 3049"/>
                  <a:gd name="T27" fmla="*/ 15 h 2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49" h="2162">
                    <a:moveTo>
                      <a:pt x="3037" y="15"/>
                    </a:moveTo>
                    <a:cubicBezTo>
                      <a:pt x="3029" y="5"/>
                      <a:pt x="3017" y="0"/>
                      <a:pt x="3005" y="0"/>
                    </a:cubicBezTo>
                    <a:lnTo>
                      <a:pt x="1699" y="0"/>
                    </a:lnTo>
                    <a:cubicBezTo>
                      <a:pt x="1688" y="0"/>
                      <a:pt x="1678" y="4"/>
                      <a:pt x="1670" y="11"/>
                    </a:cubicBezTo>
                    <a:lnTo>
                      <a:pt x="1294" y="360"/>
                    </a:lnTo>
                    <a:lnTo>
                      <a:pt x="382" y="360"/>
                    </a:lnTo>
                    <a:cubicBezTo>
                      <a:pt x="362" y="360"/>
                      <a:pt x="344" y="375"/>
                      <a:pt x="340" y="394"/>
                    </a:cubicBezTo>
                    <a:lnTo>
                      <a:pt x="3" y="2111"/>
                    </a:lnTo>
                    <a:cubicBezTo>
                      <a:pt x="0" y="2124"/>
                      <a:pt x="3" y="2137"/>
                      <a:pt x="11" y="2146"/>
                    </a:cubicBezTo>
                    <a:cubicBezTo>
                      <a:pt x="19" y="2156"/>
                      <a:pt x="31" y="2162"/>
                      <a:pt x="44" y="2162"/>
                    </a:cubicBezTo>
                    <a:lnTo>
                      <a:pt x="2667" y="2162"/>
                    </a:lnTo>
                    <a:cubicBezTo>
                      <a:pt x="2688" y="2162"/>
                      <a:pt x="2706" y="2147"/>
                      <a:pt x="2709" y="2126"/>
                    </a:cubicBezTo>
                    <a:lnTo>
                      <a:pt x="3047" y="49"/>
                    </a:lnTo>
                    <a:cubicBezTo>
                      <a:pt x="3049" y="37"/>
                      <a:pt x="3045" y="24"/>
                      <a:pt x="3037" y="15"/>
                    </a:cubicBezTo>
                    <a:close/>
                  </a:path>
                </a:pathLst>
              </a:custGeom>
              <a:solidFill>
                <a:srgbClr val="C095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30" name="Freeform 50">
                <a:extLst>
                  <a:ext uri="{FF2B5EF4-FFF2-40B4-BE49-F238E27FC236}">
                    <a16:creationId xmlns:a16="http://schemas.microsoft.com/office/drawing/2014/main" id="{2EBD4987-23C4-4FAD-BBBE-5B5351016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001" y="4018202"/>
                <a:ext cx="1596403" cy="362415"/>
              </a:xfrm>
              <a:custGeom>
                <a:avLst/>
                <a:gdLst>
                  <a:gd name="T0" fmla="*/ 11 w 2807"/>
                  <a:gd name="T1" fmla="*/ 623 h 639"/>
                  <a:gd name="T2" fmla="*/ 44 w 2807"/>
                  <a:gd name="T3" fmla="*/ 639 h 639"/>
                  <a:gd name="T4" fmla="*/ 2667 w 2807"/>
                  <a:gd name="T5" fmla="*/ 639 h 639"/>
                  <a:gd name="T6" fmla="*/ 2709 w 2807"/>
                  <a:gd name="T7" fmla="*/ 603 h 639"/>
                  <a:gd name="T8" fmla="*/ 2807 w 2807"/>
                  <a:gd name="T9" fmla="*/ 0 h 639"/>
                  <a:gd name="T10" fmla="*/ 3 w 2807"/>
                  <a:gd name="T11" fmla="*/ 588 h 639"/>
                  <a:gd name="T12" fmla="*/ 11 w 2807"/>
                  <a:gd name="T13" fmla="*/ 623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07" h="639">
                    <a:moveTo>
                      <a:pt x="11" y="623"/>
                    </a:moveTo>
                    <a:cubicBezTo>
                      <a:pt x="19" y="633"/>
                      <a:pt x="31" y="639"/>
                      <a:pt x="44" y="639"/>
                    </a:cubicBezTo>
                    <a:lnTo>
                      <a:pt x="2667" y="639"/>
                    </a:lnTo>
                    <a:cubicBezTo>
                      <a:pt x="2688" y="639"/>
                      <a:pt x="2706" y="624"/>
                      <a:pt x="2709" y="603"/>
                    </a:cubicBezTo>
                    <a:lnTo>
                      <a:pt x="2807" y="0"/>
                    </a:lnTo>
                    <a:lnTo>
                      <a:pt x="3" y="588"/>
                    </a:lnTo>
                    <a:cubicBezTo>
                      <a:pt x="0" y="601"/>
                      <a:pt x="3" y="614"/>
                      <a:pt x="11" y="623"/>
                    </a:cubicBezTo>
                    <a:close/>
                  </a:path>
                </a:pathLst>
              </a:custGeom>
              <a:solidFill>
                <a:schemeClr val="tx1">
                  <a:alpha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9D288F7-98D9-43ED-AD7B-E6BD6C06FB2C}"/>
                </a:ext>
              </a:extLst>
            </p:cNvPr>
            <p:cNvSpPr/>
            <p:nvPr/>
          </p:nvSpPr>
          <p:spPr>
            <a:xfrm>
              <a:off x="19673281" y="9790076"/>
              <a:ext cx="3087782" cy="1446550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lvl="0" algn="ctr"/>
              <a:r>
                <a:rPr lang="en-US" sz="4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LT 45 Book"/>
                </a:rPr>
                <a:t>Setup and filing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3216C-A37C-4407-BD38-19D040EDD3F2}"/>
              </a:ext>
            </a:extLst>
          </p:cNvPr>
          <p:cNvGrpSpPr/>
          <p:nvPr/>
        </p:nvGrpSpPr>
        <p:grpSpPr>
          <a:xfrm>
            <a:off x="8683277" y="10349426"/>
            <a:ext cx="15700723" cy="3687373"/>
            <a:chOff x="8683277" y="10349426"/>
            <a:chExt cx="15700723" cy="3687373"/>
          </a:xfrm>
        </p:grpSpPr>
        <p:pic>
          <p:nvPicPr>
            <p:cNvPr id="34" name="Image" descr="Image">
              <a:extLst>
                <a:ext uri="{FF2B5EF4-FFF2-40B4-BE49-F238E27FC236}">
                  <a16:creationId xmlns:a16="http://schemas.microsoft.com/office/drawing/2014/main" id="{9B27ABF7-5439-4FBE-8E4C-E4A6A6498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ΥΠΟΥΡΓΕΙΟ ΟΙΚΟΝΟΜΙΚΩΝ">
              <a:extLst>
                <a:ext uri="{FF2B5EF4-FFF2-40B4-BE49-F238E27FC236}">
                  <a16:creationId xmlns:a16="http://schemas.microsoft.com/office/drawing/2014/main" id="{0DDE7FBA-AFE9-456F-9B97-6791269ED251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36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F0512361-C1AE-4B29-9386-A5A7FC98A04C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0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FB0EA7-D435-4797-B26A-D7686FF370D8}"/>
              </a:ext>
            </a:extLst>
          </p:cNvPr>
          <p:cNvSpPr/>
          <p:nvPr/>
        </p:nvSpPr>
        <p:spPr>
          <a:xfrm>
            <a:off x="2712343" y="425263"/>
            <a:ext cx="18150414" cy="11858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sz="6800" dirty="0">
                <a:solidFill>
                  <a:srgbClr val="1A2E57"/>
                </a:solidFill>
                <a:latin typeface="Avenir LT 45 Book"/>
                <a:cs typeface="Avenir LT 45 Book"/>
              </a:rPr>
              <a:t>	</a:t>
            </a:r>
            <a:r>
              <a:rPr lang="en-GB" sz="6000" b="0" dirty="0">
                <a:solidFill>
                  <a:srgbClr val="153D66"/>
                </a:solidFill>
                <a:latin typeface="Trebuchet MS" panose="020B0603020202020204" pitchFamily="34" charset="0"/>
                <a:ea typeface="+mj-ea"/>
                <a:cs typeface="+mj-cs"/>
              </a:rPr>
              <a:t>Strong business support services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696CE-AF95-4214-B166-E31F7FD31A7E}"/>
              </a:ext>
            </a:extLst>
          </p:cNvPr>
          <p:cNvGrpSpPr/>
          <p:nvPr/>
        </p:nvGrpSpPr>
        <p:grpSpPr>
          <a:xfrm>
            <a:off x="2712343" y="1981045"/>
            <a:ext cx="17807762" cy="8392705"/>
            <a:chOff x="-44497" y="2277879"/>
            <a:chExt cx="22717160" cy="10585072"/>
          </a:xfrm>
        </p:grpSpPr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87DFC55A-56F9-42B3-9487-C30454D0DB08}"/>
                </a:ext>
              </a:extLst>
            </p:cNvPr>
            <p:cNvSpPr/>
            <p:nvPr/>
          </p:nvSpPr>
          <p:spPr>
            <a:xfrm>
              <a:off x="9021321" y="6475084"/>
              <a:ext cx="5960950" cy="5203624"/>
            </a:xfrm>
            <a:prstGeom prst="blockArc">
              <a:avLst>
                <a:gd name="adj1" fmla="val 10830196"/>
                <a:gd name="adj2" fmla="val 21561966"/>
                <a:gd name="adj3" fmla="val 0"/>
              </a:avLst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1EC3724-8406-4365-A426-F4EA34B42C85}"/>
                </a:ext>
              </a:extLst>
            </p:cNvPr>
            <p:cNvSpPr/>
            <p:nvPr/>
          </p:nvSpPr>
          <p:spPr>
            <a:xfrm rot="16200000">
              <a:off x="15781545" y="7780503"/>
              <a:ext cx="2717462" cy="3250506"/>
            </a:xfrm>
            <a:custGeom>
              <a:avLst/>
              <a:gdLst>
                <a:gd name="connsiteX0" fmla="*/ 1382775 w 1382775"/>
                <a:gd name="connsiteY0" fmla="*/ 990221 h 1681608"/>
                <a:gd name="connsiteX1" fmla="*/ 691388 w 1382775"/>
                <a:gd name="connsiteY1" fmla="*/ 1681608 h 1681608"/>
                <a:gd name="connsiteX2" fmla="*/ 0 w 1382775"/>
                <a:gd name="connsiteY2" fmla="*/ 990220 h 1681608"/>
                <a:gd name="connsiteX3" fmla="*/ 422268 w 1382775"/>
                <a:gd name="connsiteY3" fmla="*/ 353166 h 1681608"/>
                <a:gd name="connsiteX4" fmla="*/ 484054 w 1382775"/>
                <a:gd name="connsiteY4" fmla="*/ 333986 h 1681608"/>
                <a:gd name="connsiteX5" fmla="*/ 677767 w 1382775"/>
                <a:gd name="connsiteY5" fmla="*/ 0 h 1681608"/>
                <a:gd name="connsiteX6" fmla="*/ 865498 w 1382775"/>
                <a:gd name="connsiteY6" fmla="*/ 323674 h 1681608"/>
                <a:gd name="connsiteX7" fmla="*/ 960507 w 1382775"/>
                <a:gd name="connsiteY7" fmla="*/ 353167 h 1681608"/>
                <a:gd name="connsiteX8" fmla="*/ 1382775 w 1382775"/>
                <a:gd name="connsiteY8" fmla="*/ 990221 h 168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775" h="1681608">
                  <a:moveTo>
                    <a:pt x="1382775" y="990221"/>
                  </a:moveTo>
                  <a:cubicBezTo>
                    <a:pt x="1382775" y="1372063"/>
                    <a:pt x="1073230" y="1681608"/>
                    <a:pt x="691388" y="1681608"/>
                  </a:cubicBezTo>
                  <a:cubicBezTo>
                    <a:pt x="309545" y="1681607"/>
                    <a:pt x="0" y="1372062"/>
                    <a:pt x="0" y="990220"/>
                  </a:cubicBezTo>
                  <a:cubicBezTo>
                    <a:pt x="0" y="703839"/>
                    <a:pt x="174119" y="458124"/>
                    <a:pt x="422268" y="353166"/>
                  </a:cubicBezTo>
                  <a:lnTo>
                    <a:pt x="484054" y="333986"/>
                  </a:lnTo>
                  <a:lnTo>
                    <a:pt x="677767" y="0"/>
                  </a:lnTo>
                  <a:lnTo>
                    <a:pt x="865498" y="323674"/>
                  </a:lnTo>
                  <a:lnTo>
                    <a:pt x="960507" y="353167"/>
                  </a:lnTo>
                  <a:cubicBezTo>
                    <a:pt x="1208656" y="458125"/>
                    <a:pt x="1382775" y="703840"/>
                    <a:pt x="1382775" y="990221"/>
                  </a:cubicBezTo>
                  <a:close/>
                </a:path>
              </a:pathLst>
            </a:custGeom>
            <a:solidFill>
              <a:srgbClr val="6E7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1905991-DE8A-4747-8841-D88227E13292}"/>
                </a:ext>
              </a:extLst>
            </p:cNvPr>
            <p:cNvSpPr/>
            <p:nvPr/>
          </p:nvSpPr>
          <p:spPr>
            <a:xfrm>
              <a:off x="16335563" y="8322701"/>
              <a:ext cx="2119562" cy="2154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021D1C3-7F5E-4982-9824-BE72BD06BB4B}"/>
                </a:ext>
              </a:extLst>
            </p:cNvPr>
            <p:cNvSpPr/>
            <p:nvPr/>
          </p:nvSpPr>
          <p:spPr>
            <a:xfrm>
              <a:off x="14925979" y="4458022"/>
              <a:ext cx="2703006" cy="2742912"/>
            </a:xfrm>
            <a:custGeom>
              <a:avLst/>
              <a:gdLst>
                <a:gd name="connsiteX0" fmla="*/ 706980 w 1398367"/>
                <a:gd name="connsiteY0" fmla="*/ 0 h 1395725"/>
                <a:gd name="connsiteX1" fmla="*/ 1398367 w 1398367"/>
                <a:gd name="connsiteY1" fmla="*/ 691387 h 1395725"/>
                <a:gd name="connsiteX2" fmla="*/ 706980 w 1398367"/>
                <a:gd name="connsiteY2" fmla="*/ 1382774 h 1395725"/>
                <a:gd name="connsiteX3" fmla="*/ 437861 w 1398367"/>
                <a:gd name="connsiteY3" fmla="*/ 1328441 h 1395725"/>
                <a:gd name="connsiteX4" fmla="*/ 377128 w 1398367"/>
                <a:gd name="connsiteY4" fmla="*/ 1295476 h 1395725"/>
                <a:gd name="connsiteX5" fmla="*/ 0 w 1398367"/>
                <a:gd name="connsiteY5" fmla="*/ 1395725 h 1395725"/>
                <a:gd name="connsiteX6" fmla="*/ 100647 w 1398367"/>
                <a:gd name="connsiteY6" fmla="*/ 1017105 h 1395725"/>
                <a:gd name="connsiteX7" fmla="*/ 69926 w 1398367"/>
                <a:gd name="connsiteY7" fmla="*/ 960506 h 1395725"/>
                <a:gd name="connsiteX8" fmla="*/ 15593 w 1398367"/>
                <a:gd name="connsiteY8" fmla="*/ 691387 h 1395725"/>
                <a:gd name="connsiteX9" fmla="*/ 706980 w 1398367"/>
                <a:gd name="connsiteY9" fmla="*/ 0 h 139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8367" h="1395725">
                  <a:moveTo>
                    <a:pt x="706980" y="0"/>
                  </a:moveTo>
                  <a:cubicBezTo>
                    <a:pt x="1088822" y="0"/>
                    <a:pt x="1398367" y="309545"/>
                    <a:pt x="1398367" y="691387"/>
                  </a:cubicBezTo>
                  <a:cubicBezTo>
                    <a:pt x="1398367" y="1073229"/>
                    <a:pt x="1088822" y="1382774"/>
                    <a:pt x="706980" y="1382774"/>
                  </a:cubicBezTo>
                  <a:cubicBezTo>
                    <a:pt x="611520" y="1382774"/>
                    <a:pt x="520578" y="1363428"/>
                    <a:pt x="437861" y="1328441"/>
                  </a:cubicBezTo>
                  <a:lnTo>
                    <a:pt x="377128" y="1295476"/>
                  </a:lnTo>
                  <a:lnTo>
                    <a:pt x="0" y="1395725"/>
                  </a:lnTo>
                  <a:lnTo>
                    <a:pt x="100647" y="1017105"/>
                  </a:lnTo>
                  <a:lnTo>
                    <a:pt x="69926" y="960506"/>
                  </a:lnTo>
                  <a:cubicBezTo>
                    <a:pt x="34940" y="877790"/>
                    <a:pt x="15593" y="786848"/>
                    <a:pt x="15593" y="691387"/>
                  </a:cubicBezTo>
                  <a:cubicBezTo>
                    <a:pt x="15593" y="309545"/>
                    <a:pt x="325138" y="0"/>
                    <a:pt x="706980" y="0"/>
                  </a:cubicBezTo>
                  <a:close/>
                </a:path>
              </a:pathLst>
            </a:cu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010A7-4273-4497-B91F-E13B69E56810}"/>
                </a:ext>
              </a:extLst>
            </p:cNvPr>
            <p:cNvSpPr/>
            <p:nvPr/>
          </p:nvSpPr>
          <p:spPr>
            <a:xfrm>
              <a:off x="10699188" y="2640602"/>
              <a:ext cx="2672868" cy="3313520"/>
            </a:xfrm>
            <a:custGeom>
              <a:avLst/>
              <a:gdLst>
                <a:gd name="connsiteX0" fmla="*/ 691387 w 1382774"/>
                <a:gd name="connsiteY0" fmla="*/ 0 h 1686077"/>
                <a:gd name="connsiteX1" fmla="*/ 1382774 w 1382774"/>
                <a:gd name="connsiteY1" fmla="*/ 691387 h 1686077"/>
                <a:gd name="connsiteX2" fmla="*/ 960506 w 1382774"/>
                <a:gd name="connsiteY2" fmla="*/ 1328441 h 1686077"/>
                <a:gd name="connsiteX3" fmla="*/ 879684 w 1382774"/>
                <a:gd name="connsiteY3" fmla="*/ 1353530 h 1686077"/>
                <a:gd name="connsiteX4" fmla="*/ 686806 w 1382774"/>
                <a:gd name="connsiteY4" fmla="*/ 1686077 h 1686077"/>
                <a:gd name="connsiteX5" fmla="*/ 491918 w 1382774"/>
                <a:gd name="connsiteY5" fmla="*/ 1350062 h 1686077"/>
                <a:gd name="connsiteX6" fmla="*/ 422268 w 1382774"/>
                <a:gd name="connsiteY6" fmla="*/ 1328441 h 1686077"/>
                <a:gd name="connsiteX7" fmla="*/ 0 w 1382774"/>
                <a:gd name="connsiteY7" fmla="*/ 691387 h 1686077"/>
                <a:gd name="connsiteX8" fmla="*/ 691387 w 1382774"/>
                <a:gd name="connsiteY8" fmla="*/ 0 h 168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774" h="1686077">
                  <a:moveTo>
                    <a:pt x="691387" y="0"/>
                  </a:moveTo>
                  <a:cubicBezTo>
                    <a:pt x="1073229" y="0"/>
                    <a:pt x="1382774" y="309545"/>
                    <a:pt x="1382774" y="691387"/>
                  </a:cubicBezTo>
                  <a:cubicBezTo>
                    <a:pt x="1382774" y="977769"/>
                    <a:pt x="1208655" y="1223483"/>
                    <a:pt x="960506" y="1328441"/>
                  </a:cubicBezTo>
                  <a:lnTo>
                    <a:pt x="879684" y="1353530"/>
                  </a:lnTo>
                  <a:lnTo>
                    <a:pt x="686806" y="1686077"/>
                  </a:lnTo>
                  <a:lnTo>
                    <a:pt x="491918" y="1350062"/>
                  </a:lnTo>
                  <a:lnTo>
                    <a:pt x="422268" y="1328441"/>
                  </a:lnTo>
                  <a:cubicBezTo>
                    <a:pt x="174119" y="1223483"/>
                    <a:pt x="0" y="977769"/>
                    <a:pt x="0" y="691387"/>
                  </a:cubicBezTo>
                  <a:cubicBezTo>
                    <a:pt x="0" y="309545"/>
                    <a:pt x="309545" y="0"/>
                    <a:pt x="69138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02C297-0F3D-41DC-835E-0CB62D175A0E}"/>
                </a:ext>
              </a:extLst>
            </p:cNvPr>
            <p:cNvSpPr/>
            <p:nvPr/>
          </p:nvSpPr>
          <p:spPr>
            <a:xfrm>
              <a:off x="8354060" y="8348645"/>
              <a:ext cx="7420648" cy="4514306"/>
            </a:xfrm>
            <a:prstGeom prst="ellipse">
              <a:avLst/>
            </a:prstGeom>
            <a:noFill/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GB" sz="4400" b="0" dirty="0">
                  <a:solidFill>
                    <a:srgbClr val="153D66"/>
                  </a:solidFill>
                  <a:latin typeface="Avenir LT 45 Book"/>
                </a:rPr>
                <a:t>Strong</a:t>
              </a:r>
            </a:p>
            <a:p>
              <a:pPr algn="ctr">
                <a:lnSpc>
                  <a:spcPct val="120000"/>
                </a:lnSpc>
              </a:pPr>
              <a:r>
                <a:rPr lang="en-GB" sz="4400" b="0" dirty="0">
                  <a:solidFill>
                    <a:srgbClr val="153D66"/>
                  </a:solidFill>
                  <a:latin typeface="Avenir LT 45 Book"/>
                </a:rPr>
                <a:t>network of financial and professional</a:t>
              </a:r>
            </a:p>
            <a:p>
              <a:pPr algn="ctr">
                <a:lnSpc>
                  <a:spcPct val="120000"/>
                </a:lnSpc>
              </a:pPr>
              <a:r>
                <a:rPr lang="en-GB" sz="4400" b="0" dirty="0">
                  <a:solidFill>
                    <a:srgbClr val="153D66"/>
                  </a:solidFill>
                  <a:latin typeface="Avenir LT 45 Book"/>
                </a:rPr>
                <a:t>services</a:t>
              </a:r>
              <a:endParaRPr lang="en-US" sz="4400" b="0" dirty="0">
                <a:solidFill>
                  <a:srgbClr val="153D66"/>
                </a:solidFill>
                <a:latin typeface="Avenir LT 45 Book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9F6FD7C-80EE-4A50-97BA-6287B718F87B}"/>
                </a:ext>
              </a:extLst>
            </p:cNvPr>
            <p:cNvSpPr/>
            <p:nvPr/>
          </p:nvSpPr>
          <p:spPr>
            <a:xfrm>
              <a:off x="6402361" y="4261959"/>
              <a:ext cx="2713258" cy="2717462"/>
            </a:xfrm>
            <a:custGeom>
              <a:avLst/>
              <a:gdLst>
                <a:gd name="connsiteX0" fmla="*/ 691387 w 1403670"/>
                <a:gd name="connsiteY0" fmla="*/ 0 h 1382774"/>
                <a:gd name="connsiteX1" fmla="*/ 1382774 w 1403670"/>
                <a:gd name="connsiteY1" fmla="*/ 691387 h 1382774"/>
                <a:gd name="connsiteX2" fmla="*/ 1328442 w 1403670"/>
                <a:gd name="connsiteY2" fmla="*/ 960506 h 1382774"/>
                <a:gd name="connsiteX3" fmla="*/ 1303719 w 1403670"/>
                <a:gd name="connsiteY3" fmla="*/ 1006053 h 1382774"/>
                <a:gd name="connsiteX4" fmla="*/ 1403670 w 1403670"/>
                <a:gd name="connsiteY4" fmla="*/ 1382057 h 1382774"/>
                <a:gd name="connsiteX5" fmla="*/ 1039887 w 1403670"/>
                <a:gd name="connsiteY5" fmla="*/ 1285355 h 1382774"/>
                <a:gd name="connsiteX6" fmla="*/ 960506 w 1403670"/>
                <a:gd name="connsiteY6" fmla="*/ 1328441 h 1382774"/>
                <a:gd name="connsiteX7" fmla="*/ 691387 w 1403670"/>
                <a:gd name="connsiteY7" fmla="*/ 1382774 h 1382774"/>
                <a:gd name="connsiteX8" fmla="*/ 0 w 1403670"/>
                <a:gd name="connsiteY8" fmla="*/ 691387 h 1382774"/>
                <a:gd name="connsiteX9" fmla="*/ 691387 w 1403670"/>
                <a:gd name="connsiteY9" fmla="*/ 0 h 138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3670" h="1382774">
                  <a:moveTo>
                    <a:pt x="691387" y="0"/>
                  </a:moveTo>
                  <a:cubicBezTo>
                    <a:pt x="1073229" y="0"/>
                    <a:pt x="1382774" y="309545"/>
                    <a:pt x="1382774" y="691387"/>
                  </a:cubicBezTo>
                  <a:cubicBezTo>
                    <a:pt x="1382774" y="786848"/>
                    <a:pt x="1363428" y="877790"/>
                    <a:pt x="1328442" y="960506"/>
                  </a:cubicBezTo>
                  <a:lnTo>
                    <a:pt x="1303719" y="1006053"/>
                  </a:lnTo>
                  <a:lnTo>
                    <a:pt x="1403670" y="1382057"/>
                  </a:lnTo>
                  <a:lnTo>
                    <a:pt x="1039887" y="1285355"/>
                  </a:lnTo>
                  <a:lnTo>
                    <a:pt x="960506" y="1328441"/>
                  </a:lnTo>
                  <a:cubicBezTo>
                    <a:pt x="877790" y="1363428"/>
                    <a:pt x="786848" y="1382774"/>
                    <a:pt x="691387" y="1382774"/>
                  </a:cubicBezTo>
                  <a:cubicBezTo>
                    <a:pt x="309545" y="1382774"/>
                    <a:pt x="0" y="1073229"/>
                    <a:pt x="0" y="691387"/>
                  </a:cubicBezTo>
                  <a:cubicBezTo>
                    <a:pt x="0" y="309545"/>
                    <a:pt x="309545" y="0"/>
                    <a:pt x="691387" y="0"/>
                  </a:cubicBezTo>
                  <a:close/>
                </a:path>
              </a:pathLst>
            </a:custGeom>
            <a:solidFill>
              <a:srgbClr val="C095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4671AC-B8E3-4C95-BE06-7AF7704471DE}"/>
                </a:ext>
              </a:extLst>
            </p:cNvPr>
            <p:cNvSpPr/>
            <p:nvPr/>
          </p:nvSpPr>
          <p:spPr>
            <a:xfrm rot="5400000">
              <a:off x="5433189" y="7778445"/>
              <a:ext cx="2717458" cy="3260298"/>
            </a:xfrm>
            <a:custGeom>
              <a:avLst/>
              <a:gdLst>
                <a:gd name="connsiteX0" fmla="*/ 0 w 1382775"/>
                <a:gd name="connsiteY0" fmla="*/ 995287 h 1686674"/>
                <a:gd name="connsiteX1" fmla="*/ 422268 w 1382775"/>
                <a:gd name="connsiteY1" fmla="*/ 358232 h 1686674"/>
                <a:gd name="connsiteX2" fmla="*/ 512092 w 1382775"/>
                <a:gd name="connsiteY2" fmla="*/ 330350 h 1686674"/>
                <a:gd name="connsiteX3" fmla="*/ 703695 w 1382775"/>
                <a:gd name="connsiteY3" fmla="*/ 0 h 1686674"/>
                <a:gd name="connsiteX4" fmla="*/ 900702 w 1382775"/>
                <a:gd name="connsiteY4" fmla="*/ 339668 h 1686674"/>
                <a:gd name="connsiteX5" fmla="*/ 960507 w 1382775"/>
                <a:gd name="connsiteY5" fmla="*/ 358232 h 1686674"/>
                <a:gd name="connsiteX6" fmla="*/ 1382775 w 1382775"/>
                <a:gd name="connsiteY6" fmla="*/ 995287 h 1686674"/>
                <a:gd name="connsiteX7" fmla="*/ 691388 w 1382775"/>
                <a:gd name="connsiteY7" fmla="*/ 1686674 h 1686674"/>
                <a:gd name="connsiteX8" fmla="*/ 0 w 1382775"/>
                <a:gd name="connsiteY8" fmla="*/ 995287 h 168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775" h="1686674">
                  <a:moveTo>
                    <a:pt x="0" y="995287"/>
                  </a:moveTo>
                  <a:cubicBezTo>
                    <a:pt x="0" y="708905"/>
                    <a:pt x="174119" y="463191"/>
                    <a:pt x="422268" y="358232"/>
                  </a:cubicBezTo>
                  <a:lnTo>
                    <a:pt x="512092" y="330350"/>
                  </a:lnTo>
                  <a:lnTo>
                    <a:pt x="703695" y="0"/>
                  </a:lnTo>
                  <a:lnTo>
                    <a:pt x="900702" y="339668"/>
                  </a:lnTo>
                  <a:lnTo>
                    <a:pt x="960507" y="358232"/>
                  </a:lnTo>
                  <a:cubicBezTo>
                    <a:pt x="1208656" y="463191"/>
                    <a:pt x="1382775" y="708905"/>
                    <a:pt x="1382775" y="995287"/>
                  </a:cubicBezTo>
                  <a:cubicBezTo>
                    <a:pt x="1382775" y="1377129"/>
                    <a:pt x="1073230" y="1686674"/>
                    <a:pt x="691388" y="1686674"/>
                  </a:cubicBezTo>
                  <a:cubicBezTo>
                    <a:pt x="309545" y="1686674"/>
                    <a:pt x="0" y="1377129"/>
                    <a:pt x="0" y="995287"/>
                  </a:cubicBezTo>
                  <a:close/>
                </a:path>
              </a:pathLst>
            </a:custGeom>
            <a:solidFill>
              <a:srgbClr val="153D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9E6AD5-93F5-412D-A64D-453079C51852}"/>
                </a:ext>
              </a:extLst>
            </p:cNvPr>
            <p:cNvSpPr/>
            <p:nvPr/>
          </p:nvSpPr>
          <p:spPr>
            <a:xfrm>
              <a:off x="8659859" y="9011493"/>
              <a:ext cx="772494" cy="772494"/>
            </a:xfrm>
            <a:prstGeom prst="ellipse">
              <a:avLst/>
            </a:prstGeom>
            <a:solidFill>
              <a:srgbClr val="153D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EA75967-D8C5-47D4-93B6-028C894D6F22}"/>
                </a:ext>
              </a:extLst>
            </p:cNvPr>
            <p:cNvSpPr/>
            <p:nvPr/>
          </p:nvSpPr>
          <p:spPr>
            <a:xfrm>
              <a:off x="9281587" y="6966433"/>
              <a:ext cx="772494" cy="772494"/>
            </a:xfrm>
            <a:prstGeom prst="ellipse">
              <a:avLst/>
            </a:prstGeom>
            <a:solidFill>
              <a:srgbClr val="C095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925FBA-7776-432F-B928-C906614B58F9}"/>
                </a:ext>
              </a:extLst>
            </p:cNvPr>
            <p:cNvSpPr/>
            <p:nvPr/>
          </p:nvSpPr>
          <p:spPr>
            <a:xfrm>
              <a:off x="11678139" y="6115091"/>
              <a:ext cx="772494" cy="7724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3DE405-F59C-4A2B-BAFC-AE41F61A2E0C}"/>
                </a:ext>
              </a:extLst>
            </p:cNvPr>
            <p:cNvSpPr/>
            <p:nvPr/>
          </p:nvSpPr>
          <p:spPr>
            <a:xfrm>
              <a:off x="13935997" y="7007817"/>
              <a:ext cx="772494" cy="772494"/>
            </a:xfrm>
            <a:prstGeom prst="ellipse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279D1A-B462-45F1-9A16-7EA956F0BBED}"/>
                </a:ext>
              </a:extLst>
            </p:cNvPr>
            <p:cNvSpPr/>
            <p:nvPr/>
          </p:nvSpPr>
          <p:spPr>
            <a:xfrm>
              <a:off x="14510687" y="9111501"/>
              <a:ext cx="772494" cy="772494"/>
            </a:xfrm>
            <a:prstGeom prst="ellipse">
              <a:avLst/>
            </a:prstGeom>
            <a:solidFill>
              <a:srgbClr val="6E7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07701A2-9031-4D98-A8FB-46CCAAFF51A7}"/>
                </a:ext>
              </a:extLst>
            </p:cNvPr>
            <p:cNvSpPr/>
            <p:nvPr/>
          </p:nvSpPr>
          <p:spPr>
            <a:xfrm>
              <a:off x="10961017" y="2946399"/>
              <a:ext cx="2119562" cy="2154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7184C5-E3CB-4B25-8D0E-564D40B9919F}"/>
                </a:ext>
              </a:extLst>
            </p:cNvPr>
            <p:cNvSpPr/>
            <p:nvPr/>
          </p:nvSpPr>
          <p:spPr>
            <a:xfrm>
              <a:off x="15250327" y="4752015"/>
              <a:ext cx="2119562" cy="2154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E65CE64-F8E9-45F8-BF19-D027A865590F}"/>
                </a:ext>
              </a:extLst>
            </p:cNvPr>
            <p:cNvSpPr/>
            <p:nvPr/>
          </p:nvSpPr>
          <p:spPr>
            <a:xfrm>
              <a:off x="5415383" y="8322701"/>
              <a:ext cx="2119562" cy="2154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5E4CBD-8E24-496C-8031-0F958EE8484E}"/>
                </a:ext>
              </a:extLst>
            </p:cNvPr>
            <p:cNvSpPr txBox="1"/>
            <p:nvPr/>
          </p:nvSpPr>
          <p:spPr>
            <a:xfrm>
              <a:off x="938703" y="4420009"/>
              <a:ext cx="5250166" cy="15727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GB" sz="4000" b="0" dirty="0"/>
                <a:t>Registered accounting firms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6E41B3-6200-4537-A434-40298CC38BA6}"/>
                </a:ext>
              </a:extLst>
            </p:cNvPr>
            <p:cNvSpPr txBox="1"/>
            <p:nvPr/>
          </p:nvSpPr>
          <p:spPr>
            <a:xfrm>
              <a:off x="17764255" y="4989013"/>
              <a:ext cx="4736630" cy="157273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GB" sz="4000" b="0" dirty="0"/>
                <a:t>Registered law firms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419E103-A333-41A5-825C-112D7D05F597}"/>
                </a:ext>
              </a:extLst>
            </p:cNvPr>
            <p:cNvSpPr txBox="1"/>
            <p:nvPr/>
          </p:nvSpPr>
          <p:spPr>
            <a:xfrm>
              <a:off x="17666075" y="8518230"/>
              <a:ext cx="5006588" cy="157273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20000"/>
                </a:lnSpc>
                <a:spcBef>
                  <a:spcPts val="0"/>
                </a:spcBef>
              </a:pPr>
              <a:r>
                <a:rPr lang="en-GB" sz="4000" b="0" dirty="0"/>
                <a:t>Registered lawyers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BCEBF9-5662-44F6-B052-9C81CD73284D}"/>
                </a:ext>
              </a:extLst>
            </p:cNvPr>
            <p:cNvSpPr txBox="1"/>
            <p:nvPr/>
          </p:nvSpPr>
          <p:spPr>
            <a:xfrm>
              <a:off x="-44497" y="8578823"/>
              <a:ext cx="5543450" cy="15727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GB" sz="4000" b="0" dirty="0"/>
                <a:t>Service-based</a:t>
              </a:r>
              <a:r>
                <a:rPr lang="en-GB" sz="4000" dirty="0"/>
                <a:t> </a:t>
              </a:r>
              <a:r>
                <a:rPr lang="en-GB" sz="4000" b="0" dirty="0"/>
                <a:t>economy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CC705B1-46E0-4995-9F22-BCA134A00D73}"/>
                </a:ext>
              </a:extLst>
            </p:cNvPr>
            <p:cNvSpPr/>
            <p:nvPr/>
          </p:nvSpPr>
          <p:spPr>
            <a:xfrm>
              <a:off x="5227618" y="8877378"/>
              <a:ext cx="26721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spc="-300" dirty="0">
                  <a:solidFill>
                    <a:srgbClr val="153D66"/>
                  </a:solidFill>
                  <a:latin typeface="Avenir LT 45 Book"/>
                  <a:cs typeface="Arial" panose="020B0604020202020204" pitchFamily="34" charset="0"/>
                </a:rPr>
                <a:t>8</a:t>
              </a:r>
              <a:r>
                <a:rPr lang="el-GR" sz="4800" spc="-300" dirty="0">
                  <a:solidFill>
                    <a:srgbClr val="153D66"/>
                  </a:solidFill>
                  <a:latin typeface="Avenir LT 45 Book"/>
                  <a:cs typeface="Arial" panose="020B0604020202020204" pitchFamily="34" charset="0"/>
                </a:rPr>
                <a:t>0</a:t>
              </a:r>
              <a:r>
                <a:rPr lang="en-US" sz="4800" spc="-300" baseline="30000" dirty="0">
                  <a:solidFill>
                    <a:srgbClr val="153D66"/>
                  </a:solidFill>
                  <a:latin typeface="Avenir LT 45 Book"/>
                  <a:cs typeface="Arial" panose="020B0604020202020204" pitchFamily="34" charset="0"/>
                </a:rPr>
                <a:t>%</a:t>
              </a:r>
              <a:endParaRPr lang="en-US" sz="4800" baseline="30000" dirty="0">
                <a:solidFill>
                  <a:srgbClr val="153D66"/>
                </a:solidFill>
                <a:latin typeface="Avenir LT 45 Book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2417402-9A83-4EC1-BE72-D84D7B279E26}"/>
                </a:ext>
              </a:extLst>
            </p:cNvPr>
            <p:cNvSpPr/>
            <p:nvPr/>
          </p:nvSpPr>
          <p:spPr>
            <a:xfrm>
              <a:off x="6663735" y="4544915"/>
              <a:ext cx="2119562" cy="2154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D221A5-9666-4A30-BF9B-6B159B69E39D}"/>
                </a:ext>
              </a:extLst>
            </p:cNvPr>
            <p:cNvSpPr/>
            <p:nvPr/>
          </p:nvSpPr>
          <p:spPr>
            <a:xfrm>
              <a:off x="6432244" y="4992549"/>
              <a:ext cx="26721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spc="-300" dirty="0">
                  <a:solidFill>
                    <a:srgbClr val="153D66"/>
                  </a:solidFill>
                  <a:latin typeface="Avenir LT 45 Book"/>
                  <a:cs typeface="Arial" panose="020B0604020202020204" pitchFamily="34" charset="0"/>
                </a:rPr>
                <a:t>700+</a:t>
              </a:r>
              <a:endParaRPr lang="en-US" sz="4800" baseline="30000" dirty="0">
                <a:solidFill>
                  <a:srgbClr val="153D66"/>
                </a:solidFill>
                <a:latin typeface="Avenir LT 45 Book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7DDA246-A098-47A5-91F0-E66EE5C621B4}"/>
                </a:ext>
              </a:extLst>
            </p:cNvPr>
            <p:cNvSpPr/>
            <p:nvPr/>
          </p:nvSpPr>
          <p:spPr>
            <a:xfrm>
              <a:off x="10761216" y="3350773"/>
              <a:ext cx="2672148" cy="1358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spc="-300" dirty="0">
                  <a:solidFill>
                    <a:srgbClr val="153D66"/>
                  </a:solidFill>
                  <a:latin typeface="Avenir LT 45 Book"/>
                  <a:cs typeface="Arial" panose="020B0604020202020204" pitchFamily="34" charset="0"/>
                </a:rPr>
                <a:t>3900</a:t>
              </a:r>
              <a:r>
                <a:rPr lang="en-GB" sz="6400" spc="-300" dirty="0">
                  <a:solidFill>
                    <a:srgbClr val="153D66"/>
                  </a:solidFill>
                  <a:latin typeface="Avenir LT 45 Book"/>
                  <a:cs typeface="Arial" panose="020B0604020202020204" pitchFamily="34" charset="0"/>
                </a:rPr>
                <a:t>+</a:t>
              </a:r>
              <a:endParaRPr lang="en-US" sz="6400" baseline="30000" dirty="0">
                <a:solidFill>
                  <a:srgbClr val="153D66"/>
                </a:solidFill>
                <a:latin typeface="Avenir LT 45 Book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E6D70A-E4B0-46D3-9D06-DDEA241F1161}"/>
                </a:ext>
              </a:extLst>
            </p:cNvPr>
            <p:cNvSpPr/>
            <p:nvPr/>
          </p:nvSpPr>
          <p:spPr>
            <a:xfrm>
              <a:off x="16212900" y="8714444"/>
              <a:ext cx="2672148" cy="1048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spc="-300" dirty="0">
                  <a:solidFill>
                    <a:srgbClr val="153D66"/>
                  </a:solidFill>
                  <a:latin typeface="Avenir LT 45 Book"/>
                  <a:cs typeface="Arial" panose="020B0604020202020204" pitchFamily="34" charset="0"/>
                </a:rPr>
                <a:t>2700+</a:t>
              </a:r>
              <a:endParaRPr lang="en-US" sz="4800" baseline="30000" dirty="0">
                <a:solidFill>
                  <a:srgbClr val="153D66"/>
                </a:solidFill>
                <a:latin typeface="Avenir LT 45 Book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6DD4F49-1DF7-4E40-AA33-315EBED19F31}"/>
                </a:ext>
              </a:extLst>
            </p:cNvPr>
            <p:cNvSpPr/>
            <p:nvPr/>
          </p:nvSpPr>
          <p:spPr>
            <a:xfrm>
              <a:off x="15079450" y="5206379"/>
              <a:ext cx="26721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spc="-300" dirty="0">
                  <a:solidFill>
                    <a:srgbClr val="153D66"/>
                  </a:solidFill>
                  <a:latin typeface="Avenir LT 45 Book"/>
                  <a:cs typeface="Arial" panose="020B0604020202020204" pitchFamily="34" charset="0"/>
                </a:rPr>
                <a:t>160+</a:t>
              </a:r>
              <a:endParaRPr lang="en-US" sz="4800" baseline="30000" dirty="0">
                <a:solidFill>
                  <a:srgbClr val="153D66"/>
                </a:solidFill>
                <a:latin typeface="Avenir LT 45 Book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D6502DE-C109-434B-99A1-7514371C42B4}"/>
                </a:ext>
              </a:extLst>
            </p:cNvPr>
            <p:cNvSpPr txBox="1"/>
            <p:nvPr/>
          </p:nvSpPr>
          <p:spPr>
            <a:xfrm>
              <a:off x="13032963" y="2277879"/>
              <a:ext cx="5709443" cy="157273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GB" sz="4000" b="0" dirty="0"/>
                <a:t>Registered accountants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A4C5D2-62F5-45FE-A20F-80081C0313C3}"/>
              </a:ext>
            </a:extLst>
          </p:cNvPr>
          <p:cNvGrpSpPr/>
          <p:nvPr/>
        </p:nvGrpSpPr>
        <p:grpSpPr>
          <a:xfrm>
            <a:off x="8890583" y="10302226"/>
            <a:ext cx="15700723" cy="3687373"/>
            <a:chOff x="8683277" y="10349426"/>
            <a:chExt cx="15700723" cy="3687373"/>
          </a:xfrm>
        </p:grpSpPr>
        <p:pic>
          <p:nvPicPr>
            <p:cNvPr id="64" name="Image" descr="Image">
              <a:extLst>
                <a:ext uri="{FF2B5EF4-FFF2-40B4-BE49-F238E27FC236}">
                  <a16:creationId xmlns:a16="http://schemas.microsoft.com/office/drawing/2014/main" id="{75202A1F-BDD8-4E21-8F2B-B09BB53B0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5" name="ΥΠΟΥΡΓΕΙΟ ΟΙΚΟΝΟΜΙΚΩΝ">
              <a:extLst>
                <a:ext uri="{FF2B5EF4-FFF2-40B4-BE49-F238E27FC236}">
                  <a16:creationId xmlns:a16="http://schemas.microsoft.com/office/drawing/2014/main" id="{93A71E73-7742-4065-A4E7-565F26E84E40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66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A9C022C4-F1D3-4879-BE4E-0EB79B6E7A3F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7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473E-07C1-4283-A4A5-0FF415F5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836" y="0"/>
            <a:ext cx="21005800" cy="2286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Trebuchet MS" panose="020B0603020202020204" pitchFamily="34" charset="0"/>
              </a:rPr>
              <a:t>Low cost of doing business</a:t>
            </a:r>
            <a:endParaRPr lang="en-CY" sz="6000" dirty="0">
              <a:latin typeface="Trebuchet MS" panose="020B0603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F63890-A1ED-4504-BF8B-74C37FA6A665}"/>
              </a:ext>
            </a:extLst>
          </p:cNvPr>
          <p:cNvGrpSpPr/>
          <p:nvPr/>
        </p:nvGrpSpPr>
        <p:grpSpPr>
          <a:xfrm>
            <a:off x="1833454" y="2328669"/>
            <a:ext cx="20717091" cy="9058662"/>
            <a:chOff x="111394" y="2603929"/>
            <a:chExt cx="22417321" cy="944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1A7431-7291-4229-9BCA-04A3FEEAF918}"/>
                </a:ext>
              </a:extLst>
            </p:cNvPr>
            <p:cNvSpPr txBox="1"/>
            <p:nvPr/>
          </p:nvSpPr>
          <p:spPr>
            <a:xfrm>
              <a:off x="111394" y="2603929"/>
              <a:ext cx="11440610" cy="137762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571500" indent="-571500" defTabSz="1828800" hangingPunct="1">
                <a:lnSpc>
                  <a:spcPct val="120000"/>
                </a:lnSpc>
                <a:buClr>
                  <a:srgbClr val="153D66"/>
                </a:buClr>
                <a:buFontTx/>
                <a:buChar char="⁄"/>
              </a:pPr>
              <a:r>
                <a:rPr lang="en-GB" sz="3600" b="0" kern="1200" dirty="0">
                  <a:solidFill>
                    <a:srgbClr val="153D66"/>
                  </a:solidFill>
                  <a:latin typeface="Avenir LT 45 Book"/>
                  <a:ea typeface="+mn-ea"/>
                  <a:cs typeface="+mn-cs"/>
                </a:rPr>
                <a:t>Average hourly rate are below EU average </a:t>
              </a:r>
            </a:p>
            <a:p>
              <a:pPr marL="571500" indent="-571500" defTabSz="1828800" hangingPunct="1">
                <a:lnSpc>
                  <a:spcPct val="120000"/>
                </a:lnSpc>
                <a:buClr>
                  <a:srgbClr val="153D66"/>
                </a:buClr>
                <a:buFontTx/>
                <a:buChar char="⁄"/>
              </a:pPr>
              <a:r>
                <a:rPr lang="en-GB" sz="3600" b="0" kern="1200" dirty="0">
                  <a:solidFill>
                    <a:srgbClr val="153D66"/>
                  </a:solidFill>
                  <a:latin typeface="Avenir LT 45 Book"/>
                  <a:ea typeface="+mn-ea"/>
                  <a:cs typeface="+mn-cs"/>
                </a:rPr>
                <a:t>Non-wage labour costs are below EU average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2DB48A-2904-4F77-9C39-F31D293F2144}"/>
                </a:ext>
              </a:extLst>
            </p:cNvPr>
            <p:cNvSpPr txBox="1"/>
            <p:nvPr/>
          </p:nvSpPr>
          <p:spPr>
            <a:xfrm>
              <a:off x="1136041" y="10611280"/>
              <a:ext cx="10671309" cy="143614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571500" indent="-571500" defTabSz="1828800" hangingPunct="1">
                <a:lnSpc>
                  <a:spcPct val="120000"/>
                </a:lnSpc>
                <a:buClr>
                  <a:srgbClr val="153D66"/>
                </a:buClr>
                <a:buFontTx/>
                <a:buChar char="⁄"/>
              </a:pPr>
              <a:r>
                <a:rPr lang="en-GB" sz="3600" b="0" kern="1200" dirty="0">
                  <a:solidFill>
                    <a:srgbClr val="153D66"/>
                  </a:solidFill>
                  <a:latin typeface="Avenir LT 45 Book"/>
                  <a:ea typeface="+mn-ea"/>
                  <a:cs typeface="+mn-cs"/>
                </a:rPr>
                <a:t>Among the lowest office rental rates in Europe</a:t>
              </a:r>
            </a:p>
            <a:p>
              <a:pPr marL="571500" indent="-571500" defTabSz="1828800" hangingPunct="1">
                <a:lnSpc>
                  <a:spcPct val="120000"/>
                </a:lnSpc>
                <a:buClr>
                  <a:srgbClr val="153D66"/>
                </a:buClr>
                <a:buFontTx/>
                <a:buChar char="⁄"/>
              </a:pPr>
              <a:r>
                <a:rPr lang="en-GB" sz="3600" b="0" kern="1200" dirty="0">
                  <a:solidFill>
                    <a:srgbClr val="153D66"/>
                  </a:solidFill>
                  <a:latin typeface="Avenir LT 45 Book"/>
                  <a:ea typeface="+mn-ea"/>
                  <a:cs typeface="+mn-cs"/>
                </a:rPr>
                <a:t>Competitive residential property prices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45C10E-E15C-4AA4-995B-5AD0642E00CE}"/>
                </a:ext>
              </a:extLst>
            </p:cNvPr>
            <p:cNvSpPr txBox="1"/>
            <p:nvPr/>
          </p:nvSpPr>
          <p:spPr>
            <a:xfrm>
              <a:off x="11665151" y="2762026"/>
              <a:ext cx="7804086" cy="137762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571500" indent="-571500" defTabSz="1828800" hangingPunct="1">
                <a:lnSpc>
                  <a:spcPct val="120000"/>
                </a:lnSpc>
                <a:buClr>
                  <a:srgbClr val="153D66"/>
                </a:buClr>
                <a:buFontTx/>
                <a:buChar char="⁄"/>
              </a:pPr>
              <a:r>
                <a:rPr lang="en-GB" sz="3600" b="0" kern="1200" dirty="0">
                  <a:solidFill>
                    <a:srgbClr val="153D66"/>
                  </a:solidFill>
                  <a:latin typeface="Avenir LT 45 Book"/>
                  <a:ea typeface="+mn-ea"/>
                  <a:cs typeface="+mn-cs"/>
                </a:rPr>
                <a:t>Highly affordable critical business support services of the highest quality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7BBE498-443A-43AC-BE81-DC01393194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73221" y="4408964"/>
              <a:ext cx="2" cy="1030452"/>
            </a:xfrm>
            <a:prstGeom prst="straightConnector1">
              <a:avLst/>
            </a:prstGeom>
            <a:ln w="38100">
              <a:solidFill>
                <a:srgbClr val="163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979DE68-EB7B-4087-ADF5-DA289F51E715}"/>
                </a:ext>
              </a:extLst>
            </p:cNvPr>
            <p:cNvCxnSpPr>
              <a:cxnSpLocks/>
            </p:cNvCxnSpPr>
            <p:nvPr/>
          </p:nvCxnSpPr>
          <p:spPr>
            <a:xfrm>
              <a:off x="9630710" y="9511958"/>
              <a:ext cx="0" cy="1086408"/>
            </a:xfrm>
            <a:prstGeom prst="straightConnector1">
              <a:avLst/>
            </a:prstGeom>
            <a:ln w="38100">
              <a:solidFill>
                <a:srgbClr val="C095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B220D4C-1080-4C80-A301-E23830A9F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80562" y="4408965"/>
              <a:ext cx="0" cy="1030454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78763B-BCDC-4A02-9C81-6E57C8CFB3EF}"/>
                </a:ext>
              </a:extLst>
            </p:cNvPr>
            <p:cNvGrpSpPr/>
            <p:nvPr/>
          </p:nvGrpSpPr>
          <p:grpSpPr>
            <a:xfrm>
              <a:off x="2857158" y="4084204"/>
              <a:ext cx="18952088" cy="6572108"/>
              <a:chOff x="2641828" y="1923858"/>
              <a:chExt cx="6489271" cy="2541050"/>
            </a:xfrm>
          </p:grpSpPr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20AD6F83-C403-4461-8A7B-100DF7ECF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828" y="2393091"/>
                <a:ext cx="1984798" cy="2071817"/>
              </a:xfrm>
              <a:custGeom>
                <a:avLst/>
                <a:gdLst>
                  <a:gd name="T0" fmla="*/ 3128 w 3427"/>
                  <a:gd name="T1" fmla="*/ 1726 h 3429"/>
                  <a:gd name="T2" fmla="*/ 3299 w 3427"/>
                  <a:gd name="T3" fmla="*/ 1697 h 3429"/>
                  <a:gd name="T4" fmla="*/ 3422 w 3427"/>
                  <a:gd name="T5" fmla="*/ 1494 h 3429"/>
                  <a:gd name="T6" fmla="*/ 3388 w 3427"/>
                  <a:gd name="T7" fmla="*/ 1241 h 3429"/>
                  <a:gd name="T8" fmla="*/ 3269 w 3427"/>
                  <a:gd name="T9" fmla="*/ 1069 h 3429"/>
                  <a:gd name="T10" fmla="*/ 3082 w 3427"/>
                  <a:gd name="T11" fmla="*/ 978 h 3429"/>
                  <a:gd name="T12" fmla="*/ 2973 w 3427"/>
                  <a:gd name="T13" fmla="*/ 993 h 3429"/>
                  <a:gd name="T14" fmla="*/ 2728 w 3427"/>
                  <a:gd name="T15" fmla="*/ 1092 h 3429"/>
                  <a:gd name="T16" fmla="*/ 2531 w 3427"/>
                  <a:gd name="T17" fmla="*/ 1074 h 3429"/>
                  <a:gd name="T18" fmla="*/ 2451 w 3427"/>
                  <a:gd name="T19" fmla="*/ 919 h 3429"/>
                  <a:gd name="T20" fmla="*/ 2482 w 3427"/>
                  <a:gd name="T21" fmla="*/ 547 h 3429"/>
                  <a:gd name="T22" fmla="*/ 2481 w 3427"/>
                  <a:gd name="T23" fmla="*/ 95 h 3429"/>
                  <a:gd name="T24" fmla="*/ 1885 w 3427"/>
                  <a:gd name="T25" fmla="*/ 2 h 3429"/>
                  <a:gd name="T26" fmla="*/ 1704 w 3427"/>
                  <a:gd name="T27" fmla="*/ 41 h 3429"/>
                  <a:gd name="T28" fmla="*/ 1682 w 3427"/>
                  <a:gd name="T29" fmla="*/ 137 h 3429"/>
                  <a:gd name="T30" fmla="*/ 1775 w 3427"/>
                  <a:gd name="T31" fmla="*/ 373 h 3429"/>
                  <a:gd name="T32" fmla="*/ 1805 w 3427"/>
                  <a:gd name="T33" fmla="*/ 593 h 3429"/>
                  <a:gd name="T34" fmla="*/ 1619 w 3427"/>
                  <a:gd name="T35" fmla="*/ 864 h 3429"/>
                  <a:gd name="T36" fmla="*/ 1412 w 3427"/>
                  <a:gd name="T37" fmla="*/ 961 h 3429"/>
                  <a:gd name="T38" fmla="*/ 1272 w 3427"/>
                  <a:gd name="T39" fmla="*/ 979 h 3429"/>
                  <a:gd name="T40" fmla="*/ 1073 w 3427"/>
                  <a:gd name="T41" fmla="*/ 936 h 3429"/>
                  <a:gd name="T42" fmla="*/ 924 w 3427"/>
                  <a:gd name="T43" fmla="*/ 795 h 3429"/>
                  <a:gd name="T44" fmla="*/ 890 w 3427"/>
                  <a:gd name="T45" fmla="*/ 619 h 3429"/>
                  <a:gd name="T46" fmla="*/ 923 w 3427"/>
                  <a:gd name="T47" fmla="*/ 245 h 3429"/>
                  <a:gd name="T48" fmla="*/ 876 w 3427"/>
                  <a:gd name="T49" fmla="*/ 73 h 3429"/>
                  <a:gd name="T50" fmla="*/ 726 w 3427"/>
                  <a:gd name="T51" fmla="*/ 12 h 3429"/>
                  <a:gd name="T52" fmla="*/ 120 w 3427"/>
                  <a:gd name="T53" fmla="*/ 118 h 3429"/>
                  <a:gd name="T54" fmla="*/ 13 w 3427"/>
                  <a:gd name="T55" fmla="*/ 730 h 3429"/>
                  <a:gd name="T56" fmla="*/ 13 w 3427"/>
                  <a:gd name="T57" fmla="*/ 946 h 3429"/>
                  <a:gd name="T58" fmla="*/ 78 w 3427"/>
                  <a:gd name="T59" fmla="*/ 1021 h 3429"/>
                  <a:gd name="T60" fmla="*/ 254 w 3427"/>
                  <a:gd name="T61" fmla="*/ 974 h 3429"/>
                  <a:gd name="T62" fmla="*/ 436 w 3427"/>
                  <a:gd name="T63" fmla="*/ 903 h 3429"/>
                  <a:gd name="T64" fmla="*/ 617 w 3427"/>
                  <a:gd name="T65" fmla="*/ 903 h 3429"/>
                  <a:gd name="T66" fmla="*/ 838 w 3427"/>
                  <a:gd name="T67" fmla="*/ 1049 h 3429"/>
                  <a:gd name="T68" fmla="*/ 952 w 3427"/>
                  <a:gd name="T69" fmla="*/ 1254 h 3429"/>
                  <a:gd name="T70" fmla="*/ 950 w 3427"/>
                  <a:gd name="T71" fmla="*/ 1598 h 3429"/>
                  <a:gd name="T72" fmla="*/ 773 w 3427"/>
                  <a:gd name="T73" fmla="*/ 1790 h 3429"/>
                  <a:gd name="T74" fmla="*/ 524 w 3427"/>
                  <a:gd name="T75" fmla="*/ 1811 h 3429"/>
                  <a:gd name="T76" fmla="*/ 179 w 3427"/>
                  <a:gd name="T77" fmla="*/ 1782 h 3429"/>
                  <a:gd name="T78" fmla="*/ 45 w 3427"/>
                  <a:gd name="T79" fmla="*/ 1858 h 3429"/>
                  <a:gd name="T80" fmla="*/ 16 w 3427"/>
                  <a:gd name="T81" fmla="*/ 2005 h 3429"/>
                  <a:gd name="T82" fmla="*/ 257 w 3427"/>
                  <a:gd name="T83" fmla="*/ 2535 h 3429"/>
                  <a:gd name="T84" fmla="*/ 732 w 3427"/>
                  <a:gd name="T85" fmla="*/ 2462 h 3429"/>
                  <a:gd name="T86" fmla="*/ 921 w 3427"/>
                  <a:gd name="T87" fmla="*/ 2532 h 3429"/>
                  <a:gd name="T88" fmla="*/ 1007 w 3427"/>
                  <a:gd name="T89" fmla="*/ 2709 h 3429"/>
                  <a:gd name="T90" fmla="*/ 977 w 3427"/>
                  <a:gd name="T91" fmla="*/ 3055 h 3429"/>
                  <a:gd name="T92" fmla="*/ 1000 w 3427"/>
                  <a:gd name="T93" fmla="*/ 3293 h 3429"/>
                  <a:gd name="T94" fmla="*/ 1116 w 3427"/>
                  <a:gd name="T95" fmla="*/ 3398 h 3429"/>
                  <a:gd name="T96" fmla="*/ 1271 w 3427"/>
                  <a:gd name="T97" fmla="*/ 3429 h 3429"/>
                  <a:gd name="T98" fmla="*/ 1496 w 3427"/>
                  <a:gd name="T99" fmla="*/ 3374 h 3429"/>
                  <a:gd name="T100" fmla="*/ 1696 w 3427"/>
                  <a:gd name="T101" fmla="*/ 3179 h 3429"/>
                  <a:gd name="T102" fmla="*/ 1708 w 3427"/>
                  <a:gd name="T103" fmla="*/ 2977 h 3429"/>
                  <a:gd name="T104" fmla="*/ 1609 w 3427"/>
                  <a:gd name="T105" fmla="*/ 2730 h 3429"/>
                  <a:gd name="T106" fmla="*/ 1607 w 3427"/>
                  <a:gd name="T107" fmla="*/ 2565 h 3429"/>
                  <a:gd name="T108" fmla="*/ 1737 w 3427"/>
                  <a:gd name="T109" fmla="*/ 2464 h 3429"/>
                  <a:gd name="T110" fmla="*/ 1892 w 3427"/>
                  <a:gd name="T111" fmla="*/ 2453 h 3429"/>
                  <a:gd name="T112" fmla="*/ 2476 w 3427"/>
                  <a:gd name="T113" fmla="*/ 2542 h 3429"/>
                  <a:gd name="T114" fmla="*/ 2463 w 3427"/>
                  <a:gd name="T115" fmla="*/ 2016 h 3429"/>
                  <a:gd name="T116" fmla="*/ 2507 w 3427"/>
                  <a:gd name="T117" fmla="*/ 1808 h 3429"/>
                  <a:gd name="T118" fmla="*/ 2653 w 3427"/>
                  <a:gd name="T119" fmla="*/ 1706 h 3429"/>
                  <a:gd name="T120" fmla="*/ 2823 w 3427"/>
                  <a:gd name="T121" fmla="*/ 1698 h 3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27" h="3429">
                    <a:moveTo>
                      <a:pt x="2823" y="1698"/>
                    </a:moveTo>
                    <a:lnTo>
                      <a:pt x="2906" y="1711"/>
                    </a:lnTo>
                    <a:lnTo>
                      <a:pt x="3060" y="1724"/>
                    </a:lnTo>
                    <a:lnTo>
                      <a:pt x="3128" y="1726"/>
                    </a:lnTo>
                    <a:lnTo>
                      <a:pt x="3192" y="1724"/>
                    </a:lnTo>
                    <a:lnTo>
                      <a:pt x="3261" y="1714"/>
                    </a:lnTo>
                    <a:lnTo>
                      <a:pt x="3272" y="1710"/>
                    </a:lnTo>
                    <a:lnTo>
                      <a:pt x="3299" y="1697"/>
                    </a:lnTo>
                    <a:lnTo>
                      <a:pt x="3344" y="1661"/>
                    </a:lnTo>
                    <a:lnTo>
                      <a:pt x="3381" y="1614"/>
                    </a:lnTo>
                    <a:lnTo>
                      <a:pt x="3407" y="1557"/>
                    </a:lnTo>
                    <a:lnTo>
                      <a:pt x="3422" y="1494"/>
                    </a:lnTo>
                    <a:lnTo>
                      <a:pt x="3427" y="1425"/>
                    </a:lnTo>
                    <a:lnTo>
                      <a:pt x="3420" y="1352"/>
                    </a:lnTo>
                    <a:lnTo>
                      <a:pt x="3401" y="1278"/>
                    </a:lnTo>
                    <a:lnTo>
                      <a:pt x="3388" y="1241"/>
                    </a:lnTo>
                    <a:lnTo>
                      <a:pt x="3375" y="1212"/>
                    </a:lnTo>
                    <a:lnTo>
                      <a:pt x="3344" y="1159"/>
                    </a:lnTo>
                    <a:lnTo>
                      <a:pt x="3308" y="1110"/>
                    </a:lnTo>
                    <a:lnTo>
                      <a:pt x="3269" y="1069"/>
                    </a:lnTo>
                    <a:lnTo>
                      <a:pt x="3224" y="1034"/>
                    </a:lnTo>
                    <a:lnTo>
                      <a:pt x="3179" y="1007"/>
                    </a:lnTo>
                    <a:lnTo>
                      <a:pt x="3131" y="987"/>
                    </a:lnTo>
                    <a:lnTo>
                      <a:pt x="3082" y="978"/>
                    </a:lnTo>
                    <a:lnTo>
                      <a:pt x="3057" y="977"/>
                    </a:lnTo>
                    <a:lnTo>
                      <a:pt x="3036" y="978"/>
                    </a:lnTo>
                    <a:lnTo>
                      <a:pt x="2994" y="986"/>
                    </a:lnTo>
                    <a:lnTo>
                      <a:pt x="2973" y="993"/>
                    </a:lnTo>
                    <a:lnTo>
                      <a:pt x="2941" y="1007"/>
                    </a:lnTo>
                    <a:lnTo>
                      <a:pt x="2896" y="1024"/>
                    </a:lnTo>
                    <a:lnTo>
                      <a:pt x="2819" y="1054"/>
                    </a:lnTo>
                    <a:lnTo>
                      <a:pt x="2728" y="1092"/>
                    </a:lnTo>
                    <a:lnTo>
                      <a:pt x="2697" y="1104"/>
                    </a:lnTo>
                    <a:lnTo>
                      <a:pt x="2635" y="1111"/>
                    </a:lnTo>
                    <a:lnTo>
                      <a:pt x="2579" y="1102"/>
                    </a:lnTo>
                    <a:lnTo>
                      <a:pt x="2531" y="1074"/>
                    </a:lnTo>
                    <a:lnTo>
                      <a:pt x="2510" y="1054"/>
                    </a:lnTo>
                    <a:lnTo>
                      <a:pt x="2492" y="1033"/>
                    </a:lnTo>
                    <a:lnTo>
                      <a:pt x="2467" y="981"/>
                    </a:lnTo>
                    <a:lnTo>
                      <a:pt x="2451" y="919"/>
                    </a:lnTo>
                    <a:lnTo>
                      <a:pt x="2447" y="847"/>
                    </a:lnTo>
                    <a:lnTo>
                      <a:pt x="2450" y="809"/>
                    </a:lnTo>
                    <a:lnTo>
                      <a:pt x="2459" y="722"/>
                    </a:lnTo>
                    <a:lnTo>
                      <a:pt x="2482" y="547"/>
                    </a:lnTo>
                    <a:lnTo>
                      <a:pt x="2511" y="373"/>
                    </a:lnTo>
                    <a:lnTo>
                      <a:pt x="2545" y="200"/>
                    </a:lnTo>
                    <a:lnTo>
                      <a:pt x="2565" y="114"/>
                    </a:lnTo>
                    <a:lnTo>
                      <a:pt x="2481" y="95"/>
                    </a:lnTo>
                    <a:lnTo>
                      <a:pt x="2312" y="62"/>
                    </a:lnTo>
                    <a:lnTo>
                      <a:pt x="2142" y="34"/>
                    </a:lnTo>
                    <a:lnTo>
                      <a:pt x="1971" y="11"/>
                    </a:lnTo>
                    <a:lnTo>
                      <a:pt x="1885" y="2"/>
                    </a:lnTo>
                    <a:lnTo>
                      <a:pt x="1851" y="0"/>
                    </a:lnTo>
                    <a:lnTo>
                      <a:pt x="1791" y="4"/>
                    </a:lnTo>
                    <a:lnTo>
                      <a:pt x="1741" y="18"/>
                    </a:lnTo>
                    <a:lnTo>
                      <a:pt x="1704" y="41"/>
                    </a:lnTo>
                    <a:lnTo>
                      <a:pt x="1691" y="57"/>
                    </a:lnTo>
                    <a:lnTo>
                      <a:pt x="1684" y="70"/>
                    </a:lnTo>
                    <a:lnTo>
                      <a:pt x="1678" y="97"/>
                    </a:lnTo>
                    <a:lnTo>
                      <a:pt x="1682" y="137"/>
                    </a:lnTo>
                    <a:lnTo>
                      <a:pt x="1690" y="160"/>
                    </a:lnTo>
                    <a:lnTo>
                      <a:pt x="1727" y="252"/>
                    </a:lnTo>
                    <a:lnTo>
                      <a:pt x="1757" y="328"/>
                    </a:lnTo>
                    <a:lnTo>
                      <a:pt x="1775" y="373"/>
                    </a:lnTo>
                    <a:lnTo>
                      <a:pt x="1789" y="406"/>
                    </a:lnTo>
                    <a:lnTo>
                      <a:pt x="1802" y="443"/>
                    </a:lnTo>
                    <a:lnTo>
                      <a:pt x="1812" y="517"/>
                    </a:lnTo>
                    <a:lnTo>
                      <a:pt x="1805" y="593"/>
                    </a:lnTo>
                    <a:lnTo>
                      <a:pt x="1780" y="668"/>
                    </a:lnTo>
                    <a:lnTo>
                      <a:pt x="1741" y="739"/>
                    </a:lnTo>
                    <a:lnTo>
                      <a:pt x="1686" y="806"/>
                    </a:lnTo>
                    <a:lnTo>
                      <a:pt x="1619" y="864"/>
                    </a:lnTo>
                    <a:lnTo>
                      <a:pt x="1539" y="913"/>
                    </a:lnTo>
                    <a:lnTo>
                      <a:pt x="1495" y="933"/>
                    </a:lnTo>
                    <a:lnTo>
                      <a:pt x="1467" y="945"/>
                    </a:lnTo>
                    <a:lnTo>
                      <a:pt x="1412" y="961"/>
                    </a:lnTo>
                    <a:lnTo>
                      <a:pt x="1356" y="973"/>
                    </a:lnTo>
                    <a:lnTo>
                      <a:pt x="1300" y="979"/>
                    </a:lnTo>
                    <a:lnTo>
                      <a:pt x="1272" y="979"/>
                    </a:lnTo>
                    <a:lnTo>
                      <a:pt x="1272" y="979"/>
                    </a:lnTo>
                    <a:lnTo>
                      <a:pt x="1241" y="979"/>
                    </a:lnTo>
                    <a:lnTo>
                      <a:pt x="1181" y="971"/>
                    </a:lnTo>
                    <a:lnTo>
                      <a:pt x="1125" y="957"/>
                    </a:lnTo>
                    <a:lnTo>
                      <a:pt x="1073" y="936"/>
                    </a:lnTo>
                    <a:lnTo>
                      <a:pt x="1028" y="909"/>
                    </a:lnTo>
                    <a:lnTo>
                      <a:pt x="986" y="877"/>
                    </a:lnTo>
                    <a:lnTo>
                      <a:pt x="952" y="839"/>
                    </a:lnTo>
                    <a:lnTo>
                      <a:pt x="924" y="795"/>
                    </a:lnTo>
                    <a:lnTo>
                      <a:pt x="914" y="771"/>
                    </a:lnTo>
                    <a:lnTo>
                      <a:pt x="906" y="753"/>
                    </a:lnTo>
                    <a:lnTo>
                      <a:pt x="896" y="706"/>
                    </a:lnTo>
                    <a:lnTo>
                      <a:pt x="890" y="619"/>
                    </a:lnTo>
                    <a:lnTo>
                      <a:pt x="894" y="483"/>
                    </a:lnTo>
                    <a:lnTo>
                      <a:pt x="909" y="341"/>
                    </a:lnTo>
                    <a:lnTo>
                      <a:pt x="919" y="276"/>
                    </a:lnTo>
                    <a:lnTo>
                      <a:pt x="923" y="245"/>
                    </a:lnTo>
                    <a:lnTo>
                      <a:pt x="922" y="188"/>
                    </a:lnTo>
                    <a:lnTo>
                      <a:pt x="912" y="136"/>
                    </a:lnTo>
                    <a:lnTo>
                      <a:pt x="891" y="91"/>
                    </a:lnTo>
                    <a:lnTo>
                      <a:pt x="876" y="73"/>
                    </a:lnTo>
                    <a:lnTo>
                      <a:pt x="861" y="56"/>
                    </a:lnTo>
                    <a:lnTo>
                      <a:pt x="823" y="31"/>
                    </a:lnTo>
                    <a:lnTo>
                      <a:pt x="777" y="17"/>
                    </a:lnTo>
                    <a:lnTo>
                      <a:pt x="726" y="12"/>
                    </a:lnTo>
                    <a:lnTo>
                      <a:pt x="698" y="16"/>
                    </a:lnTo>
                    <a:lnTo>
                      <a:pt x="554" y="34"/>
                    </a:lnTo>
                    <a:lnTo>
                      <a:pt x="264" y="86"/>
                    </a:lnTo>
                    <a:lnTo>
                      <a:pt x="120" y="118"/>
                    </a:lnTo>
                    <a:lnTo>
                      <a:pt x="100" y="204"/>
                    </a:lnTo>
                    <a:lnTo>
                      <a:pt x="65" y="378"/>
                    </a:lnTo>
                    <a:lnTo>
                      <a:pt x="36" y="554"/>
                    </a:lnTo>
                    <a:lnTo>
                      <a:pt x="13" y="730"/>
                    </a:lnTo>
                    <a:lnTo>
                      <a:pt x="4" y="818"/>
                    </a:lnTo>
                    <a:lnTo>
                      <a:pt x="0" y="847"/>
                    </a:lnTo>
                    <a:lnTo>
                      <a:pt x="3" y="899"/>
                    </a:lnTo>
                    <a:lnTo>
                      <a:pt x="13" y="946"/>
                    </a:lnTo>
                    <a:lnTo>
                      <a:pt x="30" y="982"/>
                    </a:lnTo>
                    <a:lnTo>
                      <a:pt x="41" y="996"/>
                    </a:lnTo>
                    <a:lnTo>
                      <a:pt x="52" y="1007"/>
                    </a:lnTo>
                    <a:lnTo>
                      <a:pt x="78" y="1021"/>
                    </a:lnTo>
                    <a:lnTo>
                      <a:pt x="109" y="1025"/>
                    </a:lnTo>
                    <a:lnTo>
                      <a:pt x="143" y="1019"/>
                    </a:lnTo>
                    <a:lnTo>
                      <a:pt x="161" y="1013"/>
                    </a:lnTo>
                    <a:lnTo>
                      <a:pt x="254" y="974"/>
                    </a:lnTo>
                    <a:lnTo>
                      <a:pt x="332" y="943"/>
                    </a:lnTo>
                    <a:lnTo>
                      <a:pt x="376" y="927"/>
                    </a:lnTo>
                    <a:lnTo>
                      <a:pt x="408" y="913"/>
                    </a:lnTo>
                    <a:lnTo>
                      <a:pt x="436" y="903"/>
                    </a:lnTo>
                    <a:lnTo>
                      <a:pt x="494" y="892"/>
                    </a:lnTo>
                    <a:lnTo>
                      <a:pt x="525" y="891"/>
                    </a:lnTo>
                    <a:lnTo>
                      <a:pt x="556" y="892"/>
                    </a:lnTo>
                    <a:lnTo>
                      <a:pt x="617" y="903"/>
                    </a:lnTo>
                    <a:lnTo>
                      <a:pt x="677" y="926"/>
                    </a:lnTo>
                    <a:lnTo>
                      <a:pt x="734" y="958"/>
                    </a:lnTo>
                    <a:lnTo>
                      <a:pt x="788" y="999"/>
                    </a:lnTo>
                    <a:lnTo>
                      <a:pt x="838" y="1049"/>
                    </a:lnTo>
                    <a:lnTo>
                      <a:pt x="882" y="1107"/>
                    </a:lnTo>
                    <a:lnTo>
                      <a:pt x="919" y="1173"/>
                    </a:lnTo>
                    <a:lnTo>
                      <a:pt x="934" y="1208"/>
                    </a:lnTo>
                    <a:lnTo>
                      <a:pt x="952" y="1254"/>
                    </a:lnTo>
                    <a:lnTo>
                      <a:pt x="974" y="1344"/>
                    </a:lnTo>
                    <a:lnTo>
                      <a:pt x="980" y="1434"/>
                    </a:lnTo>
                    <a:lnTo>
                      <a:pt x="972" y="1519"/>
                    </a:lnTo>
                    <a:lnTo>
                      <a:pt x="950" y="1598"/>
                    </a:lnTo>
                    <a:lnTo>
                      <a:pt x="915" y="1668"/>
                    </a:lnTo>
                    <a:lnTo>
                      <a:pt x="867" y="1727"/>
                    </a:lnTo>
                    <a:lnTo>
                      <a:pt x="807" y="1773"/>
                    </a:lnTo>
                    <a:lnTo>
                      <a:pt x="773" y="1790"/>
                    </a:lnTo>
                    <a:lnTo>
                      <a:pt x="742" y="1800"/>
                    </a:lnTo>
                    <a:lnTo>
                      <a:pt x="653" y="1811"/>
                    </a:lnTo>
                    <a:lnTo>
                      <a:pt x="595" y="1812"/>
                    </a:lnTo>
                    <a:lnTo>
                      <a:pt x="524" y="1811"/>
                    </a:lnTo>
                    <a:lnTo>
                      <a:pt x="362" y="1797"/>
                    </a:lnTo>
                    <a:lnTo>
                      <a:pt x="277" y="1784"/>
                    </a:lnTo>
                    <a:lnTo>
                      <a:pt x="243" y="1779"/>
                    </a:lnTo>
                    <a:lnTo>
                      <a:pt x="179" y="1782"/>
                    </a:lnTo>
                    <a:lnTo>
                      <a:pt x="122" y="1797"/>
                    </a:lnTo>
                    <a:lnTo>
                      <a:pt x="75" y="1824"/>
                    </a:lnTo>
                    <a:lnTo>
                      <a:pt x="58" y="1842"/>
                    </a:lnTo>
                    <a:lnTo>
                      <a:pt x="45" y="1858"/>
                    </a:lnTo>
                    <a:lnTo>
                      <a:pt x="26" y="1893"/>
                    </a:lnTo>
                    <a:lnTo>
                      <a:pt x="16" y="1935"/>
                    </a:lnTo>
                    <a:lnTo>
                      <a:pt x="14" y="1980"/>
                    </a:lnTo>
                    <a:lnTo>
                      <a:pt x="16" y="2005"/>
                    </a:lnTo>
                    <a:lnTo>
                      <a:pt x="35" y="2145"/>
                    </a:lnTo>
                    <a:lnTo>
                      <a:pt x="84" y="2427"/>
                    </a:lnTo>
                    <a:lnTo>
                      <a:pt x="116" y="2566"/>
                    </a:lnTo>
                    <a:lnTo>
                      <a:pt x="257" y="2535"/>
                    </a:lnTo>
                    <a:lnTo>
                      <a:pt x="543" y="2484"/>
                    </a:lnTo>
                    <a:lnTo>
                      <a:pt x="687" y="2466"/>
                    </a:lnTo>
                    <a:lnTo>
                      <a:pt x="710" y="2464"/>
                    </a:lnTo>
                    <a:lnTo>
                      <a:pt x="732" y="2462"/>
                    </a:lnTo>
                    <a:lnTo>
                      <a:pt x="764" y="2464"/>
                    </a:lnTo>
                    <a:lnTo>
                      <a:pt x="824" y="2475"/>
                    </a:lnTo>
                    <a:lnTo>
                      <a:pt x="875" y="2498"/>
                    </a:lnTo>
                    <a:lnTo>
                      <a:pt x="921" y="2532"/>
                    </a:lnTo>
                    <a:lnTo>
                      <a:pt x="941" y="2553"/>
                    </a:lnTo>
                    <a:lnTo>
                      <a:pt x="961" y="2579"/>
                    </a:lnTo>
                    <a:lnTo>
                      <a:pt x="990" y="2640"/>
                    </a:lnTo>
                    <a:lnTo>
                      <a:pt x="1007" y="2709"/>
                    </a:lnTo>
                    <a:lnTo>
                      <a:pt x="1008" y="2785"/>
                    </a:lnTo>
                    <a:lnTo>
                      <a:pt x="1003" y="2825"/>
                    </a:lnTo>
                    <a:lnTo>
                      <a:pt x="990" y="2908"/>
                    </a:lnTo>
                    <a:lnTo>
                      <a:pt x="977" y="3055"/>
                    </a:lnTo>
                    <a:lnTo>
                      <a:pt x="976" y="3171"/>
                    </a:lnTo>
                    <a:lnTo>
                      <a:pt x="984" y="3252"/>
                    </a:lnTo>
                    <a:lnTo>
                      <a:pt x="992" y="3275"/>
                    </a:lnTo>
                    <a:lnTo>
                      <a:pt x="1000" y="3293"/>
                    </a:lnTo>
                    <a:lnTo>
                      <a:pt x="1022" y="3325"/>
                    </a:lnTo>
                    <a:lnTo>
                      <a:pt x="1047" y="3353"/>
                    </a:lnTo>
                    <a:lnTo>
                      <a:pt x="1080" y="3377"/>
                    </a:lnTo>
                    <a:lnTo>
                      <a:pt x="1116" y="3398"/>
                    </a:lnTo>
                    <a:lnTo>
                      <a:pt x="1156" y="3413"/>
                    </a:lnTo>
                    <a:lnTo>
                      <a:pt x="1200" y="3424"/>
                    </a:lnTo>
                    <a:lnTo>
                      <a:pt x="1247" y="3429"/>
                    </a:lnTo>
                    <a:lnTo>
                      <a:pt x="1271" y="3429"/>
                    </a:lnTo>
                    <a:lnTo>
                      <a:pt x="1319" y="3428"/>
                    </a:lnTo>
                    <a:lnTo>
                      <a:pt x="1414" y="3408"/>
                    </a:lnTo>
                    <a:lnTo>
                      <a:pt x="1460" y="3390"/>
                    </a:lnTo>
                    <a:lnTo>
                      <a:pt x="1496" y="3374"/>
                    </a:lnTo>
                    <a:lnTo>
                      <a:pt x="1562" y="3334"/>
                    </a:lnTo>
                    <a:lnTo>
                      <a:pt x="1618" y="3288"/>
                    </a:lnTo>
                    <a:lnTo>
                      <a:pt x="1663" y="3235"/>
                    </a:lnTo>
                    <a:lnTo>
                      <a:pt x="1696" y="3179"/>
                    </a:lnTo>
                    <a:lnTo>
                      <a:pt x="1718" y="3120"/>
                    </a:lnTo>
                    <a:lnTo>
                      <a:pt x="1725" y="3062"/>
                    </a:lnTo>
                    <a:lnTo>
                      <a:pt x="1718" y="3004"/>
                    </a:lnTo>
                    <a:lnTo>
                      <a:pt x="1708" y="2977"/>
                    </a:lnTo>
                    <a:lnTo>
                      <a:pt x="1694" y="2944"/>
                    </a:lnTo>
                    <a:lnTo>
                      <a:pt x="1678" y="2899"/>
                    </a:lnTo>
                    <a:lnTo>
                      <a:pt x="1648" y="2822"/>
                    </a:lnTo>
                    <a:lnTo>
                      <a:pt x="1609" y="2730"/>
                    </a:lnTo>
                    <a:lnTo>
                      <a:pt x="1600" y="2705"/>
                    </a:lnTo>
                    <a:lnTo>
                      <a:pt x="1591" y="2655"/>
                    </a:lnTo>
                    <a:lnTo>
                      <a:pt x="1593" y="2609"/>
                    </a:lnTo>
                    <a:lnTo>
                      <a:pt x="1607" y="2565"/>
                    </a:lnTo>
                    <a:lnTo>
                      <a:pt x="1619" y="2545"/>
                    </a:lnTo>
                    <a:lnTo>
                      <a:pt x="1635" y="2524"/>
                    </a:lnTo>
                    <a:lnTo>
                      <a:pt x="1680" y="2488"/>
                    </a:lnTo>
                    <a:lnTo>
                      <a:pt x="1737" y="2464"/>
                    </a:lnTo>
                    <a:lnTo>
                      <a:pt x="1804" y="2451"/>
                    </a:lnTo>
                    <a:lnTo>
                      <a:pt x="1841" y="2450"/>
                    </a:lnTo>
                    <a:lnTo>
                      <a:pt x="1866" y="2450"/>
                    </a:lnTo>
                    <a:lnTo>
                      <a:pt x="1892" y="2453"/>
                    </a:lnTo>
                    <a:lnTo>
                      <a:pt x="1975" y="2461"/>
                    </a:lnTo>
                    <a:lnTo>
                      <a:pt x="2142" y="2483"/>
                    </a:lnTo>
                    <a:lnTo>
                      <a:pt x="2309" y="2510"/>
                    </a:lnTo>
                    <a:lnTo>
                      <a:pt x="2476" y="2542"/>
                    </a:lnTo>
                    <a:lnTo>
                      <a:pt x="2559" y="2561"/>
                    </a:lnTo>
                    <a:lnTo>
                      <a:pt x="2529" y="2425"/>
                    </a:lnTo>
                    <a:lnTo>
                      <a:pt x="2481" y="2152"/>
                    </a:lnTo>
                    <a:lnTo>
                      <a:pt x="2463" y="2016"/>
                    </a:lnTo>
                    <a:lnTo>
                      <a:pt x="2460" y="1981"/>
                    </a:lnTo>
                    <a:lnTo>
                      <a:pt x="2464" y="1917"/>
                    </a:lnTo>
                    <a:lnTo>
                      <a:pt x="2480" y="1859"/>
                    </a:lnTo>
                    <a:lnTo>
                      <a:pt x="2507" y="1808"/>
                    </a:lnTo>
                    <a:lnTo>
                      <a:pt x="2526" y="1785"/>
                    </a:lnTo>
                    <a:lnTo>
                      <a:pt x="2546" y="1764"/>
                    </a:lnTo>
                    <a:lnTo>
                      <a:pt x="2596" y="1729"/>
                    </a:lnTo>
                    <a:lnTo>
                      <a:pt x="2653" y="1706"/>
                    </a:lnTo>
                    <a:lnTo>
                      <a:pt x="2718" y="1694"/>
                    </a:lnTo>
                    <a:lnTo>
                      <a:pt x="2753" y="1693"/>
                    </a:lnTo>
                    <a:lnTo>
                      <a:pt x="2788" y="1694"/>
                    </a:lnTo>
                    <a:lnTo>
                      <a:pt x="2823" y="1698"/>
                    </a:lnTo>
                    <a:close/>
                  </a:path>
                </a:pathLst>
              </a:custGeom>
              <a:solidFill>
                <a:srgbClr val="163057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en-US" sz="4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7A4B29E5-2746-4EEF-8FE8-61D1506BE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8310" y="2380510"/>
                <a:ext cx="1987118" cy="2071817"/>
              </a:xfrm>
              <a:custGeom>
                <a:avLst/>
                <a:gdLst>
                  <a:gd name="T0" fmla="*/ 3127 w 3426"/>
                  <a:gd name="T1" fmla="*/ 1726 h 3430"/>
                  <a:gd name="T2" fmla="*/ 3298 w 3426"/>
                  <a:gd name="T3" fmla="*/ 1697 h 3430"/>
                  <a:gd name="T4" fmla="*/ 3422 w 3426"/>
                  <a:gd name="T5" fmla="*/ 1495 h 3430"/>
                  <a:gd name="T6" fmla="*/ 3386 w 3426"/>
                  <a:gd name="T7" fmla="*/ 1242 h 3430"/>
                  <a:gd name="T8" fmla="*/ 3267 w 3426"/>
                  <a:gd name="T9" fmla="*/ 1069 h 3430"/>
                  <a:gd name="T10" fmla="*/ 3081 w 3426"/>
                  <a:gd name="T11" fmla="*/ 979 h 3430"/>
                  <a:gd name="T12" fmla="*/ 2973 w 3426"/>
                  <a:gd name="T13" fmla="*/ 994 h 3430"/>
                  <a:gd name="T14" fmla="*/ 2726 w 3426"/>
                  <a:gd name="T15" fmla="*/ 1093 h 3430"/>
                  <a:gd name="T16" fmla="*/ 2530 w 3426"/>
                  <a:gd name="T17" fmla="*/ 1075 h 3430"/>
                  <a:gd name="T18" fmla="*/ 2450 w 3426"/>
                  <a:gd name="T19" fmla="*/ 918 h 3430"/>
                  <a:gd name="T20" fmla="*/ 2480 w 3426"/>
                  <a:gd name="T21" fmla="*/ 548 h 3430"/>
                  <a:gd name="T22" fmla="*/ 2479 w 3426"/>
                  <a:gd name="T23" fmla="*/ 95 h 3430"/>
                  <a:gd name="T24" fmla="*/ 1883 w 3426"/>
                  <a:gd name="T25" fmla="*/ 3 h 3430"/>
                  <a:gd name="T26" fmla="*/ 1702 w 3426"/>
                  <a:gd name="T27" fmla="*/ 42 h 3430"/>
                  <a:gd name="T28" fmla="*/ 1680 w 3426"/>
                  <a:gd name="T29" fmla="*/ 138 h 3430"/>
                  <a:gd name="T30" fmla="*/ 1774 w 3426"/>
                  <a:gd name="T31" fmla="*/ 374 h 3430"/>
                  <a:gd name="T32" fmla="*/ 1804 w 3426"/>
                  <a:gd name="T33" fmla="*/ 593 h 3430"/>
                  <a:gd name="T34" fmla="*/ 1618 w 3426"/>
                  <a:gd name="T35" fmla="*/ 865 h 3430"/>
                  <a:gd name="T36" fmla="*/ 1412 w 3426"/>
                  <a:gd name="T37" fmla="*/ 962 h 3430"/>
                  <a:gd name="T38" fmla="*/ 1272 w 3426"/>
                  <a:gd name="T39" fmla="*/ 980 h 3430"/>
                  <a:gd name="T40" fmla="*/ 1073 w 3426"/>
                  <a:gd name="T41" fmla="*/ 937 h 3430"/>
                  <a:gd name="T42" fmla="*/ 922 w 3426"/>
                  <a:gd name="T43" fmla="*/ 796 h 3430"/>
                  <a:gd name="T44" fmla="*/ 888 w 3426"/>
                  <a:gd name="T45" fmla="*/ 620 h 3430"/>
                  <a:gd name="T46" fmla="*/ 921 w 3426"/>
                  <a:gd name="T47" fmla="*/ 246 h 3430"/>
                  <a:gd name="T48" fmla="*/ 875 w 3426"/>
                  <a:gd name="T49" fmla="*/ 73 h 3430"/>
                  <a:gd name="T50" fmla="*/ 724 w 3426"/>
                  <a:gd name="T51" fmla="*/ 13 h 3430"/>
                  <a:gd name="T52" fmla="*/ 118 w 3426"/>
                  <a:gd name="T53" fmla="*/ 119 h 3430"/>
                  <a:gd name="T54" fmla="*/ 11 w 3426"/>
                  <a:gd name="T55" fmla="*/ 730 h 3430"/>
                  <a:gd name="T56" fmla="*/ 11 w 3426"/>
                  <a:gd name="T57" fmla="*/ 945 h 3430"/>
                  <a:gd name="T58" fmla="*/ 78 w 3426"/>
                  <a:gd name="T59" fmla="*/ 1021 h 3430"/>
                  <a:gd name="T60" fmla="*/ 253 w 3426"/>
                  <a:gd name="T61" fmla="*/ 974 h 3430"/>
                  <a:gd name="T62" fmla="*/ 434 w 3426"/>
                  <a:gd name="T63" fmla="*/ 904 h 3430"/>
                  <a:gd name="T64" fmla="*/ 616 w 3426"/>
                  <a:gd name="T65" fmla="*/ 904 h 3430"/>
                  <a:gd name="T66" fmla="*/ 836 w 3426"/>
                  <a:gd name="T67" fmla="*/ 1050 h 3430"/>
                  <a:gd name="T68" fmla="*/ 950 w 3426"/>
                  <a:gd name="T69" fmla="*/ 1253 h 3430"/>
                  <a:gd name="T70" fmla="*/ 949 w 3426"/>
                  <a:gd name="T71" fmla="*/ 1599 h 3430"/>
                  <a:gd name="T72" fmla="*/ 771 w 3426"/>
                  <a:gd name="T73" fmla="*/ 1789 h 3430"/>
                  <a:gd name="T74" fmla="*/ 523 w 3426"/>
                  <a:gd name="T75" fmla="*/ 1811 h 3430"/>
                  <a:gd name="T76" fmla="*/ 177 w 3426"/>
                  <a:gd name="T77" fmla="*/ 1782 h 3430"/>
                  <a:gd name="T78" fmla="*/ 43 w 3426"/>
                  <a:gd name="T79" fmla="*/ 1859 h 3430"/>
                  <a:gd name="T80" fmla="*/ 14 w 3426"/>
                  <a:gd name="T81" fmla="*/ 2005 h 3430"/>
                  <a:gd name="T82" fmla="*/ 256 w 3426"/>
                  <a:gd name="T83" fmla="*/ 2536 h 3430"/>
                  <a:gd name="T84" fmla="*/ 731 w 3426"/>
                  <a:gd name="T85" fmla="*/ 2463 h 3430"/>
                  <a:gd name="T86" fmla="*/ 920 w 3426"/>
                  <a:gd name="T87" fmla="*/ 2532 h 3430"/>
                  <a:gd name="T88" fmla="*/ 1005 w 3426"/>
                  <a:gd name="T89" fmla="*/ 2710 h 3430"/>
                  <a:gd name="T90" fmla="*/ 976 w 3426"/>
                  <a:gd name="T91" fmla="*/ 3054 h 3430"/>
                  <a:gd name="T92" fmla="*/ 999 w 3426"/>
                  <a:gd name="T93" fmla="*/ 3293 h 3430"/>
                  <a:gd name="T94" fmla="*/ 1114 w 3426"/>
                  <a:gd name="T95" fmla="*/ 3398 h 3430"/>
                  <a:gd name="T96" fmla="*/ 1271 w 3426"/>
                  <a:gd name="T97" fmla="*/ 3430 h 3430"/>
                  <a:gd name="T98" fmla="*/ 1496 w 3426"/>
                  <a:gd name="T99" fmla="*/ 3375 h 3430"/>
                  <a:gd name="T100" fmla="*/ 1696 w 3426"/>
                  <a:gd name="T101" fmla="*/ 3179 h 3430"/>
                  <a:gd name="T102" fmla="*/ 1707 w 3426"/>
                  <a:gd name="T103" fmla="*/ 2977 h 3430"/>
                  <a:gd name="T104" fmla="*/ 1608 w 3426"/>
                  <a:gd name="T105" fmla="*/ 2731 h 3430"/>
                  <a:gd name="T106" fmla="*/ 1606 w 3426"/>
                  <a:gd name="T107" fmla="*/ 2566 h 3430"/>
                  <a:gd name="T108" fmla="*/ 1735 w 3426"/>
                  <a:gd name="T109" fmla="*/ 2464 h 3430"/>
                  <a:gd name="T110" fmla="*/ 1891 w 3426"/>
                  <a:gd name="T111" fmla="*/ 2453 h 3430"/>
                  <a:gd name="T112" fmla="*/ 2474 w 3426"/>
                  <a:gd name="T113" fmla="*/ 2543 h 3430"/>
                  <a:gd name="T114" fmla="*/ 2462 w 3426"/>
                  <a:gd name="T115" fmla="*/ 2015 h 3430"/>
                  <a:gd name="T116" fmla="*/ 2506 w 3426"/>
                  <a:gd name="T117" fmla="*/ 1808 h 3430"/>
                  <a:gd name="T118" fmla="*/ 2652 w 3426"/>
                  <a:gd name="T119" fmla="*/ 1706 h 3430"/>
                  <a:gd name="T120" fmla="*/ 2822 w 3426"/>
                  <a:gd name="T121" fmla="*/ 1699 h 3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26" h="3430">
                    <a:moveTo>
                      <a:pt x="2822" y="1699"/>
                    </a:moveTo>
                    <a:lnTo>
                      <a:pt x="2904" y="1712"/>
                    </a:lnTo>
                    <a:lnTo>
                      <a:pt x="3059" y="1725"/>
                    </a:lnTo>
                    <a:lnTo>
                      <a:pt x="3127" y="1726"/>
                    </a:lnTo>
                    <a:lnTo>
                      <a:pt x="3190" y="1725"/>
                    </a:lnTo>
                    <a:lnTo>
                      <a:pt x="3259" y="1715"/>
                    </a:lnTo>
                    <a:lnTo>
                      <a:pt x="3271" y="1710"/>
                    </a:lnTo>
                    <a:lnTo>
                      <a:pt x="3298" y="1697"/>
                    </a:lnTo>
                    <a:lnTo>
                      <a:pt x="3344" y="1662"/>
                    </a:lnTo>
                    <a:lnTo>
                      <a:pt x="3379" y="1614"/>
                    </a:lnTo>
                    <a:lnTo>
                      <a:pt x="3406" y="1558"/>
                    </a:lnTo>
                    <a:lnTo>
                      <a:pt x="3422" y="1495"/>
                    </a:lnTo>
                    <a:lnTo>
                      <a:pt x="3426" y="1425"/>
                    </a:lnTo>
                    <a:lnTo>
                      <a:pt x="3420" y="1353"/>
                    </a:lnTo>
                    <a:lnTo>
                      <a:pt x="3401" y="1278"/>
                    </a:lnTo>
                    <a:lnTo>
                      <a:pt x="3386" y="1242"/>
                    </a:lnTo>
                    <a:lnTo>
                      <a:pt x="3374" y="1213"/>
                    </a:lnTo>
                    <a:lnTo>
                      <a:pt x="3343" y="1159"/>
                    </a:lnTo>
                    <a:lnTo>
                      <a:pt x="3308" y="1111"/>
                    </a:lnTo>
                    <a:lnTo>
                      <a:pt x="3267" y="1069"/>
                    </a:lnTo>
                    <a:lnTo>
                      <a:pt x="3224" y="1035"/>
                    </a:lnTo>
                    <a:lnTo>
                      <a:pt x="3177" y="1007"/>
                    </a:lnTo>
                    <a:lnTo>
                      <a:pt x="3129" y="988"/>
                    </a:lnTo>
                    <a:lnTo>
                      <a:pt x="3081" y="979"/>
                    </a:lnTo>
                    <a:lnTo>
                      <a:pt x="3057" y="978"/>
                    </a:lnTo>
                    <a:lnTo>
                      <a:pt x="3035" y="979"/>
                    </a:lnTo>
                    <a:lnTo>
                      <a:pt x="2992" y="986"/>
                    </a:lnTo>
                    <a:lnTo>
                      <a:pt x="2973" y="994"/>
                    </a:lnTo>
                    <a:lnTo>
                      <a:pt x="2940" y="1008"/>
                    </a:lnTo>
                    <a:lnTo>
                      <a:pt x="2895" y="1024"/>
                    </a:lnTo>
                    <a:lnTo>
                      <a:pt x="2818" y="1054"/>
                    </a:lnTo>
                    <a:lnTo>
                      <a:pt x="2726" y="1093"/>
                    </a:lnTo>
                    <a:lnTo>
                      <a:pt x="2695" y="1104"/>
                    </a:lnTo>
                    <a:lnTo>
                      <a:pt x="2635" y="1112"/>
                    </a:lnTo>
                    <a:lnTo>
                      <a:pt x="2579" y="1102"/>
                    </a:lnTo>
                    <a:lnTo>
                      <a:pt x="2530" y="1075"/>
                    </a:lnTo>
                    <a:lnTo>
                      <a:pt x="2509" y="1054"/>
                    </a:lnTo>
                    <a:lnTo>
                      <a:pt x="2492" y="1034"/>
                    </a:lnTo>
                    <a:lnTo>
                      <a:pt x="2465" y="981"/>
                    </a:lnTo>
                    <a:lnTo>
                      <a:pt x="2450" y="918"/>
                    </a:lnTo>
                    <a:lnTo>
                      <a:pt x="2446" y="848"/>
                    </a:lnTo>
                    <a:lnTo>
                      <a:pt x="2448" y="810"/>
                    </a:lnTo>
                    <a:lnTo>
                      <a:pt x="2458" y="722"/>
                    </a:lnTo>
                    <a:lnTo>
                      <a:pt x="2480" y="548"/>
                    </a:lnTo>
                    <a:lnTo>
                      <a:pt x="2509" y="374"/>
                    </a:lnTo>
                    <a:lnTo>
                      <a:pt x="2544" y="201"/>
                    </a:lnTo>
                    <a:lnTo>
                      <a:pt x="2563" y="115"/>
                    </a:lnTo>
                    <a:lnTo>
                      <a:pt x="2479" y="95"/>
                    </a:lnTo>
                    <a:lnTo>
                      <a:pt x="2310" y="62"/>
                    </a:lnTo>
                    <a:lnTo>
                      <a:pt x="2140" y="34"/>
                    </a:lnTo>
                    <a:lnTo>
                      <a:pt x="1969" y="11"/>
                    </a:lnTo>
                    <a:lnTo>
                      <a:pt x="1883" y="3"/>
                    </a:lnTo>
                    <a:lnTo>
                      <a:pt x="1850" y="0"/>
                    </a:lnTo>
                    <a:lnTo>
                      <a:pt x="1789" y="4"/>
                    </a:lnTo>
                    <a:lnTo>
                      <a:pt x="1739" y="18"/>
                    </a:lnTo>
                    <a:lnTo>
                      <a:pt x="1702" y="42"/>
                    </a:lnTo>
                    <a:lnTo>
                      <a:pt x="1691" y="58"/>
                    </a:lnTo>
                    <a:lnTo>
                      <a:pt x="1682" y="71"/>
                    </a:lnTo>
                    <a:lnTo>
                      <a:pt x="1676" y="98"/>
                    </a:lnTo>
                    <a:lnTo>
                      <a:pt x="1680" y="138"/>
                    </a:lnTo>
                    <a:lnTo>
                      <a:pt x="1688" y="161"/>
                    </a:lnTo>
                    <a:lnTo>
                      <a:pt x="1727" y="253"/>
                    </a:lnTo>
                    <a:lnTo>
                      <a:pt x="1757" y="330"/>
                    </a:lnTo>
                    <a:lnTo>
                      <a:pt x="1774" y="374"/>
                    </a:lnTo>
                    <a:lnTo>
                      <a:pt x="1788" y="407"/>
                    </a:lnTo>
                    <a:lnTo>
                      <a:pt x="1800" y="444"/>
                    </a:lnTo>
                    <a:lnTo>
                      <a:pt x="1811" y="517"/>
                    </a:lnTo>
                    <a:lnTo>
                      <a:pt x="1804" y="593"/>
                    </a:lnTo>
                    <a:lnTo>
                      <a:pt x="1780" y="668"/>
                    </a:lnTo>
                    <a:lnTo>
                      <a:pt x="1739" y="739"/>
                    </a:lnTo>
                    <a:lnTo>
                      <a:pt x="1685" y="805"/>
                    </a:lnTo>
                    <a:lnTo>
                      <a:pt x="1618" y="865"/>
                    </a:lnTo>
                    <a:lnTo>
                      <a:pt x="1538" y="914"/>
                    </a:lnTo>
                    <a:lnTo>
                      <a:pt x="1494" y="934"/>
                    </a:lnTo>
                    <a:lnTo>
                      <a:pt x="1467" y="944"/>
                    </a:lnTo>
                    <a:lnTo>
                      <a:pt x="1412" y="962"/>
                    </a:lnTo>
                    <a:lnTo>
                      <a:pt x="1356" y="973"/>
                    </a:lnTo>
                    <a:lnTo>
                      <a:pt x="1300" y="980"/>
                    </a:lnTo>
                    <a:lnTo>
                      <a:pt x="1272" y="980"/>
                    </a:lnTo>
                    <a:lnTo>
                      <a:pt x="1272" y="980"/>
                    </a:lnTo>
                    <a:lnTo>
                      <a:pt x="1241" y="979"/>
                    </a:lnTo>
                    <a:lnTo>
                      <a:pt x="1181" y="971"/>
                    </a:lnTo>
                    <a:lnTo>
                      <a:pt x="1125" y="958"/>
                    </a:lnTo>
                    <a:lnTo>
                      <a:pt x="1073" y="937"/>
                    </a:lnTo>
                    <a:lnTo>
                      <a:pt x="1026" y="910"/>
                    </a:lnTo>
                    <a:lnTo>
                      <a:pt x="985" y="877"/>
                    </a:lnTo>
                    <a:lnTo>
                      <a:pt x="950" y="839"/>
                    </a:lnTo>
                    <a:lnTo>
                      <a:pt x="922" y="796"/>
                    </a:lnTo>
                    <a:lnTo>
                      <a:pt x="912" y="772"/>
                    </a:lnTo>
                    <a:lnTo>
                      <a:pt x="905" y="754"/>
                    </a:lnTo>
                    <a:lnTo>
                      <a:pt x="895" y="707"/>
                    </a:lnTo>
                    <a:lnTo>
                      <a:pt x="888" y="620"/>
                    </a:lnTo>
                    <a:lnTo>
                      <a:pt x="893" y="483"/>
                    </a:lnTo>
                    <a:lnTo>
                      <a:pt x="908" y="342"/>
                    </a:lnTo>
                    <a:lnTo>
                      <a:pt x="917" y="277"/>
                    </a:lnTo>
                    <a:lnTo>
                      <a:pt x="921" y="246"/>
                    </a:lnTo>
                    <a:lnTo>
                      <a:pt x="921" y="187"/>
                    </a:lnTo>
                    <a:lnTo>
                      <a:pt x="910" y="137"/>
                    </a:lnTo>
                    <a:lnTo>
                      <a:pt x="889" y="92"/>
                    </a:lnTo>
                    <a:lnTo>
                      <a:pt x="875" y="73"/>
                    </a:lnTo>
                    <a:lnTo>
                      <a:pt x="859" y="57"/>
                    </a:lnTo>
                    <a:lnTo>
                      <a:pt x="822" y="32"/>
                    </a:lnTo>
                    <a:lnTo>
                      <a:pt x="776" y="17"/>
                    </a:lnTo>
                    <a:lnTo>
                      <a:pt x="724" y="13"/>
                    </a:lnTo>
                    <a:lnTo>
                      <a:pt x="696" y="16"/>
                    </a:lnTo>
                    <a:lnTo>
                      <a:pt x="552" y="35"/>
                    </a:lnTo>
                    <a:lnTo>
                      <a:pt x="262" y="86"/>
                    </a:lnTo>
                    <a:lnTo>
                      <a:pt x="118" y="119"/>
                    </a:lnTo>
                    <a:lnTo>
                      <a:pt x="98" y="205"/>
                    </a:lnTo>
                    <a:lnTo>
                      <a:pt x="64" y="378"/>
                    </a:lnTo>
                    <a:lnTo>
                      <a:pt x="35" y="553"/>
                    </a:lnTo>
                    <a:lnTo>
                      <a:pt x="11" y="730"/>
                    </a:lnTo>
                    <a:lnTo>
                      <a:pt x="2" y="818"/>
                    </a:lnTo>
                    <a:lnTo>
                      <a:pt x="0" y="847"/>
                    </a:lnTo>
                    <a:lnTo>
                      <a:pt x="2" y="900"/>
                    </a:lnTo>
                    <a:lnTo>
                      <a:pt x="11" y="945"/>
                    </a:lnTo>
                    <a:lnTo>
                      <a:pt x="29" y="983"/>
                    </a:lnTo>
                    <a:lnTo>
                      <a:pt x="40" y="996"/>
                    </a:lnTo>
                    <a:lnTo>
                      <a:pt x="52" y="1008"/>
                    </a:lnTo>
                    <a:lnTo>
                      <a:pt x="78" y="1021"/>
                    </a:lnTo>
                    <a:lnTo>
                      <a:pt x="108" y="1025"/>
                    </a:lnTo>
                    <a:lnTo>
                      <a:pt x="142" y="1020"/>
                    </a:lnTo>
                    <a:lnTo>
                      <a:pt x="160" y="1013"/>
                    </a:lnTo>
                    <a:lnTo>
                      <a:pt x="253" y="974"/>
                    </a:lnTo>
                    <a:lnTo>
                      <a:pt x="331" y="944"/>
                    </a:lnTo>
                    <a:lnTo>
                      <a:pt x="374" y="927"/>
                    </a:lnTo>
                    <a:lnTo>
                      <a:pt x="406" y="914"/>
                    </a:lnTo>
                    <a:lnTo>
                      <a:pt x="434" y="904"/>
                    </a:lnTo>
                    <a:lnTo>
                      <a:pt x="493" y="892"/>
                    </a:lnTo>
                    <a:lnTo>
                      <a:pt x="523" y="890"/>
                    </a:lnTo>
                    <a:lnTo>
                      <a:pt x="554" y="892"/>
                    </a:lnTo>
                    <a:lnTo>
                      <a:pt x="616" y="904"/>
                    </a:lnTo>
                    <a:lnTo>
                      <a:pt x="676" y="926"/>
                    </a:lnTo>
                    <a:lnTo>
                      <a:pt x="734" y="958"/>
                    </a:lnTo>
                    <a:lnTo>
                      <a:pt x="788" y="1000"/>
                    </a:lnTo>
                    <a:lnTo>
                      <a:pt x="836" y="1050"/>
                    </a:lnTo>
                    <a:lnTo>
                      <a:pt x="880" y="1108"/>
                    </a:lnTo>
                    <a:lnTo>
                      <a:pt x="917" y="1174"/>
                    </a:lnTo>
                    <a:lnTo>
                      <a:pt x="933" y="1208"/>
                    </a:lnTo>
                    <a:lnTo>
                      <a:pt x="950" y="1253"/>
                    </a:lnTo>
                    <a:lnTo>
                      <a:pt x="972" y="1345"/>
                    </a:lnTo>
                    <a:lnTo>
                      <a:pt x="979" y="1434"/>
                    </a:lnTo>
                    <a:lnTo>
                      <a:pt x="971" y="1520"/>
                    </a:lnTo>
                    <a:lnTo>
                      <a:pt x="949" y="1599"/>
                    </a:lnTo>
                    <a:lnTo>
                      <a:pt x="914" y="1669"/>
                    </a:lnTo>
                    <a:lnTo>
                      <a:pt x="865" y="1728"/>
                    </a:lnTo>
                    <a:lnTo>
                      <a:pt x="806" y="1774"/>
                    </a:lnTo>
                    <a:lnTo>
                      <a:pt x="771" y="1789"/>
                    </a:lnTo>
                    <a:lnTo>
                      <a:pt x="741" y="1801"/>
                    </a:lnTo>
                    <a:lnTo>
                      <a:pt x="652" y="1812"/>
                    </a:lnTo>
                    <a:lnTo>
                      <a:pt x="594" y="1813"/>
                    </a:lnTo>
                    <a:lnTo>
                      <a:pt x="523" y="1811"/>
                    </a:lnTo>
                    <a:lnTo>
                      <a:pt x="362" y="1798"/>
                    </a:lnTo>
                    <a:lnTo>
                      <a:pt x="276" y="1784"/>
                    </a:lnTo>
                    <a:lnTo>
                      <a:pt x="241" y="1780"/>
                    </a:lnTo>
                    <a:lnTo>
                      <a:pt x="177" y="1782"/>
                    </a:lnTo>
                    <a:lnTo>
                      <a:pt x="121" y="1798"/>
                    </a:lnTo>
                    <a:lnTo>
                      <a:pt x="75" y="1825"/>
                    </a:lnTo>
                    <a:lnTo>
                      <a:pt x="56" y="1843"/>
                    </a:lnTo>
                    <a:lnTo>
                      <a:pt x="43" y="1859"/>
                    </a:lnTo>
                    <a:lnTo>
                      <a:pt x="25" y="1894"/>
                    </a:lnTo>
                    <a:lnTo>
                      <a:pt x="14" y="1935"/>
                    </a:lnTo>
                    <a:lnTo>
                      <a:pt x="12" y="1981"/>
                    </a:lnTo>
                    <a:lnTo>
                      <a:pt x="14" y="2005"/>
                    </a:lnTo>
                    <a:lnTo>
                      <a:pt x="33" y="2146"/>
                    </a:lnTo>
                    <a:lnTo>
                      <a:pt x="83" y="2427"/>
                    </a:lnTo>
                    <a:lnTo>
                      <a:pt x="114" y="2567"/>
                    </a:lnTo>
                    <a:lnTo>
                      <a:pt x="256" y="2536"/>
                    </a:lnTo>
                    <a:lnTo>
                      <a:pt x="542" y="2485"/>
                    </a:lnTo>
                    <a:lnTo>
                      <a:pt x="685" y="2466"/>
                    </a:lnTo>
                    <a:lnTo>
                      <a:pt x="709" y="2464"/>
                    </a:lnTo>
                    <a:lnTo>
                      <a:pt x="731" y="2463"/>
                    </a:lnTo>
                    <a:lnTo>
                      <a:pt x="763" y="2464"/>
                    </a:lnTo>
                    <a:lnTo>
                      <a:pt x="822" y="2476"/>
                    </a:lnTo>
                    <a:lnTo>
                      <a:pt x="875" y="2499"/>
                    </a:lnTo>
                    <a:lnTo>
                      <a:pt x="920" y="2532"/>
                    </a:lnTo>
                    <a:lnTo>
                      <a:pt x="939" y="2554"/>
                    </a:lnTo>
                    <a:lnTo>
                      <a:pt x="960" y="2579"/>
                    </a:lnTo>
                    <a:lnTo>
                      <a:pt x="990" y="2641"/>
                    </a:lnTo>
                    <a:lnTo>
                      <a:pt x="1005" y="2710"/>
                    </a:lnTo>
                    <a:lnTo>
                      <a:pt x="1007" y="2786"/>
                    </a:lnTo>
                    <a:lnTo>
                      <a:pt x="1002" y="2826"/>
                    </a:lnTo>
                    <a:lnTo>
                      <a:pt x="990" y="2909"/>
                    </a:lnTo>
                    <a:lnTo>
                      <a:pt x="976" y="3054"/>
                    </a:lnTo>
                    <a:lnTo>
                      <a:pt x="974" y="3170"/>
                    </a:lnTo>
                    <a:lnTo>
                      <a:pt x="984" y="3252"/>
                    </a:lnTo>
                    <a:lnTo>
                      <a:pt x="991" y="3275"/>
                    </a:lnTo>
                    <a:lnTo>
                      <a:pt x="999" y="3293"/>
                    </a:lnTo>
                    <a:lnTo>
                      <a:pt x="1020" y="3325"/>
                    </a:lnTo>
                    <a:lnTo>
                      <a:pt x="1047" y="3354"/>
                    </a:lnTo>
                    <a:lnTo>
                      <a:pt x="1078" y="3378"/>
                    </a:lnTo>
                    <a:lnTo>
                      <a:pt x="1114" y="3398"/>
                    </a:lnTo>
                    <a:lnTo>
                      <a:pt x="1155" y="3413"/>
                    </a:lnTo>
                    <a:lnTo>
                      <a:pt x="1199" y="3423"/>
                    </a:lnTo>
                    <a:lnTo>
                      <a:pt x="1246" y="3430"/>
                    </a:lnTo>
                    <a:lnTo>
                      <a:pt x="1271" y="3430"/>
                    </a:lnTo>
                    <a:lnTo>
                      <a:pt x="1317" y="3428"/>
                    </a:lnTo>
                    <a:lnTo>
                      <a:pt x="1413" y="3408"/>
                    </a:lnTo>
                    <a:lnTo>
                      <a:pt x="1459" y="3390"/>
                    </a:lnTo>
                    <a:lnTo>
                      <a:pt x="1496" y="3375"/>
                    </a:lnTo>
                    <a:lnTo>
                      <a:pt x="1561" y="3334"/>
                    </a:lnTo>
                    <a:lnTo>
                      <a:pt x="1617" y="3288"/>
                    </a:lnTo>
                    <a:lnTo>
                      <a:pt x="1662" y="3236"/>
                    </a:lnTo>
                    <a:lnTo>
                      <a:pt x="1696" y="3179"/>
                    </a:lnTo>
                    <a:lnTo>
                      <a:pt x="1716" y="3121"/>
                    </a:lnTo>
                    <a:lnTo>
                      <a:pt x="1724" y="3062"/>
                    </a:lnTo>
                    <a:lnTo>
                      <a:pt x="1716" y="3005"/>
                    </a:lnTo>
                    <a:lnTo>
                      <a:pt x="1707" y="2977"/>
                    </a:lnTo>
                    <a:lnTo>
                      <a:pt x="1694" y="2944"/>
                    </a:lnTo>
                    <a:lnTo>
                      <a:pt x="1676" y="2900"/>
                    </a:lnTo>
                    <a:lnTo>
                      <a:pt x="1646" y="2823"/>
                    </a:lnTo>
                    <a:lnTo>
                      <a:pt x="1608" y="2731"/>
                    </a:lnTo>
                    <a:lnTo>
                      <a:pt x="1598" y="2705"/>
                    </a:lnTo>
                    <a:lnTo>
                      <a:pt x="1589" y="2656"/>
                    </a:lnTo>
                    <a:lnTo>
                      <a:pt x="1591" y="2610"/>
                    </a:lnTo>
                    <a:lnTo>
                      <a:pt x="1606" y="2566"/>
                    </a:lnTo>
                    <a:lnTo>
                      <a:pt x="1617" y="2546"/>
                    </a:lnTo>
                    <a:lnTo>
                      <a:pt x="1635" y="2525"/>
                    </a:lnTo>
                    <a:lnTo>
                      <a:pt x="1678" y="2488"/>
                    </a:lnTo>
                    <a:lnTo>
                      <a:pt x="1735" y="2464"/>
                    </a:lnTo>
                    <a:lnTo>
                      <a:pt x="1802" y="2452"/>
                    </a:lnTo>
                    <a:lnTo>
                      <a:pt x="1841" y="2451"/>
                    </a:lnTo>
                    <a:lnTo>
                      <a:pt x="1866" y="2451"/>
                    </a:lnTo>
                    <a:lnTo>
                      <a:pt x="1891" y="2453"/>
                    </a:lnTo>
                    <a:lnTo>
                      <a:pt x="1975" y="2461"/>
                    </a:lnTo>
                    <a:lnTo>
                      <a:pt x="2140" y="2483"/>
                    </a:lnTo>
                    <a:lnTo>
                      <a:pt x="2307" y="2510"/>
                    </a:lnTo>
                    <a:lnTo>
                      <a:pt x="2474" y="2543"/>
                    </a:lnTo>
                    <a:lnTo>
                      <a:pt x="2557" y="2561"/>
                    </a:lnTo>
                    <a:lnTo>
                      <a:pt x="2528" y="2426"/>
                    </a:lnTo>
                    <a:lnTo>
                      <a:pt x="2480" y="2152"/>
                    </a:lnTo>
                    <a:lnTo>
                      <a:pt x="2462" y="2015"/>
                    </a:lnTo>
                    <a:lnTo>
                      <a:pt x="2459" y="1982"/>
                    </a:lnTo>
                    <a:lnTo>
                      <a:pt x="2463" y="1918"/>
                    </a:lnTo>
                    <a:lnTo>
                      <a:pt x="2478" y="1860"/>
                    </a:lnTo>
                    <a:lnTo>
                      <a:pt x="2506" y="1808"/>
                    </a:lnTo>
                    <a:lnTo>
                      <a:pt x="2524" y="1785"/>
                    </a:lnTo>
                    <a:lnTo>
                      <a:pt x="2545" y="1765"/>
                    </a:lnTo>
                    <a:lnTo>
                      <a:pt x="2594" y="1730"/>
                    </a:lnTo>
                    <a:lnTo>
                      <a:pt x="2652" y="1706"/>
                    </a:lnTo>
                    <a:lnTo>
                      <a:pt x="2717" y="1694"/>
                    </a:lnTo>
                    <a:lnTo>
                      <a:pt x="2752" y="1693"/>
                    </a:lnTo>
                    <a:lnTo>
                      <a:pt x="2786" y="1694"/>
                    </a:lnTo>
                    <a:lnTo>
                      <a:pt x="2822" y="169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en-US" sz="4000" b="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0BAC7353-5476-4ADF-8FE8-A6CFE4DB6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179" y="1960048"/>
                <a:ext cx="1987118" cy="2066987"/>
              </a:xfrm>
              <a:custGeom>
                <a:avLst/>
                <a:gdLst>
                  <a:gd name="T0" fmla="*/ 3131 w 3429"/>
                  <a:gd name="T1" fmla="*/ 2451 h 3427"/>
                  <a:gd name="T2" fmla="*/ 3302 w 3429"/>
                  <a:gd name="T3" fmla="*/ 2422 h 3427"/>
                  <a:gd name="T4" fmla="*/ 3425 w 3429"/>
                  <a:gd name="T5" fmla="*/ 2220 h 3427"/>
                  <a:gd name="T6" fmla="*/ 3390 w 3429"/>
                  <a:gd name="T7" fmla="*/ 1967 h 3427"/>
                  <a:gd name="T8" fmla="*/ 3271 w 3429"/>
                  <a:gd name="T9" fmla="*/ 1794 h 3427"/>
                  <a:gd name="T10" fmla="*/ 3084 w 3429"/>
                  <a:gd name="T11" fmla="*/ 1703 h 3427"/>
                  <a:gd name="T12" fmla="*/ 2976 w 3429"/>
                  <a:gd name="T13" fmla="*/ 1719 h 3427"/>
                  <a:gd name="T14" fmla="*/ 2729 w 3429"/>
                  <a:gd name="T15" fmla="*/ 1817 h 3427"/>
                  <a:gd name="T16" fmla="*/ 2534 w 3429"/>
                  <a:gd name="T17" fmla="*/ 1800 h 3427"/>
                  <a:gd name="T18" fmla="*/ 2454 w 3429"/>
                  <a:gd name="T19" fmla="*/ 1643 h 3427"/>
                  <a:gd name="T20" fmla="*/ 2483 w 3429"/>
                  <a:gd name="T21" fmla="*/ 1284 h 3427"/>
                  <a:gd name="T22" fmla="*/ 2426 w 3429"/>
                  <a:gd name="T23" fmla="*/ 898 h 3427"/>
                  <a:gd name="T24" fmla="*/ 1903 w 3429"/>
                  <a:gd name="T25" fmla="*/ 960 h 3427"/>
                  <a:gd name="T26" fmla="*/ 1741 w 3429"/>
                  <a:gd name="T27" fmla="*/ 850 h 3427"/>
                  <a:gd name="T28" fmla="*/ 1699 w 3429"/>
                  <a:gd name="T29" fmla="*/ 603 h 3427"/>
                  <a:gd name="T30" fmla="*/ 1717 w 3429"/>
                  <a:gd name="T31" fmla="*/ 177 h 3427"/>
                  <a:gd name="T32" fmla="*/ 1654 w 3429"/>
                  <a:gd name="T33" fmla="*/ 76 h 3427"/>
                  <a:gd name="T34" fmla="*/ 1502 w 3429"/>
                  <a:gd name="T35" fmla="*/ 5 h 3427"/>
                  <a:gd name="T36" fmla="*/ 1288 w 3429"/>
                  <a:gd name="T37" fmla="*/ 21 h 3427"/>
                  <a:gd name="T38" fmla="*/ 1083 w 3429"/>
                  <a:gd name="T39" fmla="*/ 142 h 3427"/>
                  <a:gd name="T40" fmla="*/ 977 w 3429"/>
                  <a:gd name="T41" fmla="*/ 367 h 3427"/>
                  <a:gd name="T42" fmla="*/ 1024 w 3429"/>
                  <a:gd name="T43" fmla="*/ 530 h 3427"/>
                  <a:gd name="T44" fmla="*/ 1111 w 3429"/>
                  <a:gd name="T45" fmla="*/ 773 h 3427"/>
                  <a:gd name="T46" fmla="*/ 1067 w 3429"/>
                  <a:gd name="T47" fmla="*/ 905 h 3427"/>
                  <a:gd name="T48" fmla="*/ 859 w 3429"/>
                  <a:gd name="T49" fmla="*/ 979 h 3427"/>
                  <a:gd name="T50" fmla="*/ 548 w 3429"/>
                  <a:gd name="T51" fmla="*/ 944 h 3427"/>
                  <a:gd name="T52" fmla="*/ 95 w 3429"/>
                  <a:gd name="T53" fmla="*/ 945 h 3427"/>
                  <a:gd name="T54" fmla="*/ 2 w 3429"/>
                  <a:gd name="T55" fmla="*/ 1542 h 3427"/>
                  <a:gd name="T56" fmla="*/ 29 w 3429"/>
                  <a:gd name="T57" fmla="*/ 1706 h 3427"/>
                  <a:gd name="T58" fmla="*/ 108 w 3429"/>
                  <a:gd name="T59" fmla="*/ 1749 h 3427"/>
                  <a:gd name="T60" fmla="*/ 329 w 3429"/>
                  <a:gd name="T61" fmla="*/ 1669 h 3427"/>
                  <a:gd name="T62" fmla="*/ 494 w 3429"/>
                  <a:gd name="T63" fmla="*/ 1615 h 3427"/>
                  <a:gd name="T64" fmla="*/ 677 w 3429"/>
                  <a:gd name="T65" fmla="*/ 1649 h 3427"/>
                  <a:gd name="T66" fmla="*/ 881 w 3429"/>
                  <a:gd name="T67" fmla="*/ 1832 h 3427"/>
                  <a:gd name="T68" fmla="*/ 973 w 3429"/>
                  <a:gd name="T69" fmla="*/ 2068 h 3427"/>
                  <a:gd name="T70" fmla="*/ 914 w 3429"/>
                  <a:gd name="T71" fmla="*/ 2393 h 3427"/>
                  <a:gd name="T72" fmla="*/ 741 w 3429"/>
                  <a:gd name="T73" fmla="*/ 2524 h 3427"/>
                  <a:gd name="T74" fmla="*/ 362 w 3429"/>
                  <a:gd name="T75" fmla="*/ 2520 h 3427"/>
                  <a:gd name="T76" fmla="*/ 121 w 3429"/>
                  <a:gd name="T77" fmla="*/ 2521 h 3427"/>
                  <a:gd name="T78" fmla="*/ 26 w 3429"/>
                  <a:gd name="T79" fmla="*/ 2618 h 3427"/>
                  <a:gd name="T80" fmla="*/ 34 w 3429"/>
                  <a:gd name="T81" fmla="*/ 2874 h 3427"/>
                  <a:gd name="T82" fmla="*/ 378 w 3429"/>
                  <a:gd name="T83" fmla="*/ 3362 h 3427"/>
                  <a:gd name="T84" fmla="*/ 852 w 3429"/>
                  <a:gd name="T85" fmla="*/ 3427 h 3427"/>
                  <a:gd name="T86" fmla="*/ 1012 w 3429"/>
                  <a:gd name="T87" fmla="*/ 3369 h 3427"/>
                  <a:gd name="T88" fmla="*/ 1013 w 3429"/>
                  <a:gd name="T89" fmla="*/ 3266 h 3427"/>
                  <a:gd name="T90" fmla="*/ 914 w 3429"/>
                  <a:gd name="T91" fmla="*/ 3019 h 3427"/>
                  <a:gd name="T92" fmla="*/ 923 w 3429"/>
                  <a:gd name="T93" fmla="*/ 2759 h 3427"/>
                  <a:gd name="T94" fmla="*/ 1163 w 3429"/>
                  <a:gd name="T95" fmla="*/ 2512 h 3427"/>
                  <a:gd name="T96" fmla="*/ 1347 w 3429"/>
                  <a:gd name="T97" fmla="*/ 2453 h 3427"/>
                  <a:gd name="T98" fmla="*/ 1521 w 3429"/>
                  <a:gd name="T99" fmla="*/ 2455 h 3427"/>
                  <a:gd name="T100" fmla="*/ 1717 w 3429"/>
                  <a:gd name="T101" fmla="*/ 2549 h 3427"/>
                  <a:gd name="T102" fmla="*/ 1796 w 3429"/>
                  <a:gd name="T103" fmla="*/ 2673 h 3427"/>
                  <a:gd name="T104" fmla="*/ 1793 w 3429"/>
                  <a:gd name="T105" fmla="*/ 3084 h 3427"/>
                  <a:gd name="T106" fmla="*/ 1791 w 3429"/>
                  <a:gd name="T107" fmla="*/ 3291 h 3427"/>
                  <a:gd name="T108" fmla="*/ 1880 w 3429"/>
                  <a:gd name="T109" fmla="*/ 3394 h 3427"/>
                  <a:gd name="T110" fmla="*/ 2146 w 3429"/>
                  <a:gd name="T111" fmla="*/ 3392 h 3427"/>
                  <a:gd name="T112" fmla="*/ 2485 w 3429"/>
                  <a:gd name="T113" fmla="*/ 2884 h 3427"/>
                  <a:gd name="T114" fmla="*/ 2482 w 3429"/>
                  <a:gd name="T115" fmla="*/ 2585 h 3427"/>
                  <a:gd name="T116" fmla="*/ 2598 w 3429"/>
                  <a:gd name="T117" fmla="*/ 2455 h 3427"/>
                  <a:gd name="T118" fmla="*/ 2790 w 3429"/>
                  <a:gd name="T119" fmla="*/ 2419 h 3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29" h="3427">
                    <a:moveTo>
                      <a:pt x="2826" y="2424"/>
                    </a:moveTo>
                    <a:lnTo>
                      <a:pt x="2908" y="2436"/>
                    </a:lnTo>
                    <a:lnTo>
                      <a:pt x="3063" y="2450"/>
                    </a:lnTo>
                    <a:lnTo>
                      <a:pt x="3131" y="2451"/>
                    </a:lnTo>
                    <a:lnTo>
                      <a:pt x="3194" y="2450"/>
                    </a:lnTo>
                    <a:lnTo>
                      <a:pt x="3262" y="2440"/>
                    </a:lnTo>
                    <a:lnTo>
                      <a:pt x="3275" y="2434"/>
                    </a:lnTo>
                    <a:lnTo>
                      <a:pt x="3302" y="2422"/>
                    </a:lnTo>
                    <a:lnTo>
                      <a:pt x="3347" y="2387"/>
                    </a:lnTo>
                    <a:lnTo>
                      <a:pt x="3382" y="2339"/>
                    </a:lnTo>
                    <a:lnTo>
                      <a:pt x="3409" y="2283"/>
                    </a:lnTo>
                    <a:lnTo>
                      <a:pt x="3425" y="2220"/>
                    </a:lnTo>
                    <a:lnTo>
                      <a:pt x="3429" y="2150"/>
                    </a:lnTo>
                    <a:lnTo>
                      <a:pt x="3423" y="2078"/>
                    </a:lnTo>
                    <a:lnTo>
                      <a:pt x="3404" y="2003"/>
                    </a:lnTo>
                    <a:lnTo>
                      <a:pt x="3390" y="1967"/>
                    </a:lnTo>
                    <a:lnTo>
                      <a:pt x="3377" y="1938"/>
                    </a:lnTo>
                    <a:lnTo>
                      <a:pt x="3346" y="1884"/>
                    </a:lnTo>
                    <a:lnTo>
                      <a:pt x="3311" y="1836"/>
                    </a:lnTo>
                    <a:lnTo>
                      <a:pt x="3271" y="1794"/>
                    </a:lnTo>
                    <a:lnTo>
                      <a:pt x="3227" y="1759"/>
                    </a:lnTo>
                    <a:lnTo>
                      <a:pt x="3180" y="1731"/>
                    </a:lnTo>
                    <a:lnTo>
                      <a:pt x="3133" y="1713"/>
                    </a:lnTo>
                    <a:lnTo>
                      <a:pt x="3084" y="1703"/>
                    </a:lnTo>
                    <a:lnTo>
                      <a:pt x="3060" y="1702"/>
                    </a:lnTo>
                    <a:lnTo>
                      <a:pt x="3038" y="1702"/>
                    </a:lnTo>
                    <a:lnTo>
                      <a:pt x="2996" y="1711"/>
                    </a:lnTo>
                    <a:lnTo>
                      <a:pt x="2976" y="1719"/>
                    </a:lnTo>
                    <a:lnTo>
                      <a:pt x="2944" y="1731"/>
                    </a:lnTo>
                    <a:lnTo>
                      <a:pt x="2900" y="1749"/>
                    </a:lnTo>
                    <a:lnTo>
                      <a:pt x="2823" y="1779"/>
                    </a:lnTo>
                    <a:lnTo>
                      <a:pt x="2729" y="1817"/>
                    </a:lnTo>
                    <a:lnTo>
                      <a:pt x="2698" y="1829"/>
                    </a:lnTo>
                    <a:lnTo>
                      <a:pt x="2638" y="1837"/>
                    </a:lnTo>
                    <a:lnTo>
                      <a:pt x="2582" y="1827"/>
                    </a:lnTo>
                    <a:lnTo>
                      <a:pt x="2534" y="1800"/>
                    </a:lnTo>
                    <a:lnTo>
                      <a:pt x="2513" y="1779"/>
                    </a:lnTo>
                    <a:lnTo>
                      <a:pt x="2495" y="1757"/>
                    </a:lnTo>
                    <a:lnTo>
                      <a:pt x="2469" y="1705"/>
                    </a:lnTo>
                    <a:lnTo>
                      <a:pt x="2454" y="1643"/>
                    </a:lnTo>
                    <a:lnTo>
                      <a:pt x="2450" y="1573"/>
                    </a:lnTo>
                    <a:lnTo>
                      <a:pt x="2453" y="1534"/>
                    </a:lnTo>
                    <a:lnTo>
                      <a:pt x="2461" y="1451"/>
                    </a:lnTo>
                    <a:lnTo>
                      <a:pt x="2483" y="1284"/>
                    </a:lnTo>
                    <a:lnTo>
                      <a:pt x="2510" y="1118"/>
                    </a:lnTo>
                    <a:lnTo>
                      <a:pt x="2542" y="951"/>
                    </a:lnTo>
                    <a:lnTo>
                      <a:pt x="2560" y="868"/>
                    </a:lnTo>
                    <a:lnTo>
                      <a:pt x="2426" y="898"/>
                    </a:lnTo>
                    <a:lnTo>
                      <a:pt x="2152" y="945"/>
                    </a:lnTo>
                    <a:lnTo>
                      <a:pt x="2015" y="963"/>
                    </a:lnTo>
                    <a:lnTo>
                      <a:pt x="1976" y="966"/>
                    </a:lnTo>
                    <a:lnTo>
                      <a:pt x="1903" y="960"/>
                    </a:lnTo>
                    <a:lnTo>
                      <a:pt x="1839" y="938"/>
                    </a:lnTo>
                    <a:lnTo>
                      <a:pt x="1784" y="901"/>
                    </a:lnTo>
                    <a:lnTo>
                      <a:pt x="1761" y="876"/>
                    </a:lnTo>
                    <a:lnTo>
                      <a:pt x="1741" y="850"/>
                    </a:lnTo>
                    <a:lnTo>
                      <a:pt x="1710" y="789"/>
                    </a:lnTo>
                    <a:lnTo>
                      <a:pt x="1695" y="719"/>
                    </a:lnTo>
                    <a:lnTo>
                      <a:pt x="1694" y="644"/>
                    </a:lnTo>
                    <a:lnTo>
                      <a:pt x="1699" y="603"/>
                    </a:lnTo>
                    <a:lnTo>
                      <a:pt x="1712" y="520"/>
                    </a:lnTo>
                    <a:lnTo>
                      <a:pt x="1724" y="375"/>
                    </a:lnTo>
                    <a:lnTo>
                      <a:pt x="1726" y="258"/>
                    </a:lnTo>
                    <a:lnTo>
                      <a:pt x="1717" y="177"/>
                    </a:lnTo>
                    <a:lnTo>
                      <a:pt x="1709" y="153"/>
                    </a:lnTo>
                    <a:lnTo>
                      <a:pt x="1701" y="137"/>
                    </a:lnTo>
                    <a:lnTo>
                      <a:pt x="1680" y="105"/>
                    </a:lnTo>
                    <a:lnTo>
                      <a:pt x="1654" y="76"/>
                    </a:lnTo>
                    <a:lnTo>
                      <a:pt x="1622" y="52"/>
                    </a:lnTo>
                    <a:lnTo>
                      <a:pt x="1586" y="31"/>
                    </a:lnTo>
                    <a:lnTo>
                      <a:pt x="1546" y="16"/>
                    </a:lnTo>
                    <a:lnTo>
                      <a:pt x="1502" y="5"/>
                    </a:lnTo>
                    <a:lnTo>
                      <a:pt x="1454" y="0"/>
                    </a:lnTo>
                    <a:lnTo>
                      <a:pt x="1430" y="0"/>
                    </a:lnTo>
                    <a:lnTo>
                      <a:pt x="1383" y="1"/>
                    </a:lnTo>
                    <a:lnTo>
                      <a:pt x="1288" y="21"/>
                    </a:lnTo>
                    <a:lnTo>
                      <a:pt x="1241" y="38"/>
                    </a:lnTo>
                    <a:lnTo>
                      <a:pt x="1205" y="55"/>
                    </a:lnTo>
                    <a:lnTo>
                      <a:pt x="1139" y="94"/>
                    </a:lnTo>
                    <a:lnTo>
                      <a:pt x="1083" y="142"/>
                    </a:lnTo>
                    <a:lnTo>
                      <a:pt x="1039" y="194"/>
                    </a:lnTo>
                    <a:lnTo>
                      <a:pt x="1005" y="250"/>
                    </a:lnTo>
                    <a:lnTo>
                      <a:pt x="984" y="309"/>
                    </a:lnTo>
                    <a:lnTo>
                      <a:pt x="977" y="367"/>
                    </a:lnTo>
                    <a:lnTo>
                      <a:pt x="984" y="425"/>
                    </a:lnTo>
                    <a:lnTo>
                      <a:pt x="994" y="453"/>
                    </a:lnTo>
                    <a:lnTo>
                      <a:pt x="1007" y="485"/>
                    </a:lnTo>
                    <a:lnTo>
                      <a:pt x="1024" y="530"/>
                    </a:lnTo>
                    <a:lnTo>
                      <a:pt x="1054" y="606"/>
                    </a:lnTo>
                    <a:lnTo>
                      <a:pt x="1093" y="699"/>
                    </a:lnTo>
                    <a:lnTo>
                      <a:pt x="1102" y="725"/>
                    </a:lnTo>
                    <a:lnTo>
                      <a:pt x="1111" y="773"/>
                    </a:lnTo>
                    <a:lnTo>
                      <a:pt x="1109" y="820"/>
                    </a:lnTo>
                    <a:lnTo>
                      <a:pt x="1095" y="864"/>
                    </a:lnTo>
                    <a:lnTo>
                      <a:pt x="1083" y="883"/>
                    </a:lnTo>
                    <a:lnTo>
                      <a:pt x="1067" y="905"/>
                    </a:lnTo>
                    <a:lnTo>
                      <a:pt x="1022" y="941"/>
                    </a:lnTo>
                    <a:lnTo>
                      <a:pt x="965" y="965"/>
                    </a:lnTo>
                    <a:lnTo>
                      <a:pt x="897" y="978"/>
                    </a:lnTo>
                    <a:lnTo>
                      <a:pt x="859" y="979"/>
                    </a:lnTo>
                    <a:lnTo>
                      <a:pt x="835" y="979"/>
                    </a:lnTo>
                    <a:lnTo>
                      <a:pt x="810" y="977"/>
                    </a:lnTo>
                    <a:lnTo>
                      <a:pt x="723" y="967"/>
                    </a:lnTo>
                    <a:lnTo>
                      <a:pt x="548" y="944"/>
                    </a:lnTo>
                    <a:lnTo>
                      <a:pt x="374" y="915"/>
                    </a:lnTo>
                    <a:lnTo>
                      <a:pt x="200" y="881"/>
                    </a:lnTo>
                    <a:lnTo>
                      <a:pt x="114" y="861"/>
                    </a:lnTo>
                    <a:lnTo>
                      <a:pt x="95" y="945"/>
                    </a:lnTo>
                    <a:lnTo>
                      <a:pt x="62" y="1114"/>
                    </a:lnTo>
                    <a:lnTo>
                      <a:pt x="34" y="1284"/>
                    </a:lnTo>
                    <a:lnTo>
                      <a:pt x="12" y="1456"/>
                    </a:lnTo>
                    <a:lnTo>
                      <a:pt x="2" y="1542"/>
                    </a:lnTo>
                    <a:lnTo>
                      <a:pt x="0" y="1571"/>
                    </a:lnTo>
                    <a:lnTo>
                      <a:pt x="2" y="1624"/>
                    </a:lnTo>
                    <a:lnTo>
                      <a:pt x="13" y="1669"/>
                    </a:lnTo>
                    <a:lnTo>
                      <a:pt x="29" y="1706"/>
                    </a:lnTo>
                    <a:lnTo>
                      <a:pt x="41" y="1720"/>
                    </a:lnTo>
                    <a:lnTo>
                      <a:pt x="52" y="1731"/>
                    </a:lnTo>
                    <a:lnTo>
                      <a:pt x="78" y="1745"/>
                    </a:lnTo>
                    <a:lnTo>
                      <a:pt x="108" y="1749"/>
                    </a:lnTo>
                    <a:lnTo>
                      <a:pt x="142" y="1744"/>
                    </a:lnTo>
                    <a:lnTo>
                      <a:pt x="161" y="1737"/>
                    </a:lnTo>
                    <a:lnTo>
                      <a:pt x="252" y="1699"/>
                    </a:lnTo>
                    <a:lnTo>
                      <a:pt x="329" y="1669"/>
                    </a:lnTo>
                    <a:lnTo>
                      <a:pt x="374" y="1652"/>
                    </a:lnTo>
                    <a:lnTo>
                      <a:pt x="407" y="1638"/>
                    </a:lnTo>
                    <a:lnTo>
                      <a:pt x="435" y="1628"/>
                    </a:lnTo>
                    <a:lnTo>
                      <a:pt x="494" y="1615"/>
                    </a:lnTo>
                    <a:lnTo>
                      <a:pt x="524" y="1614"/>
                    </a:lnTo>
                    <a:lnTo>
                      <a:pt x="555" y="1615"/>
                    </a:lnTo>
                    <a:lnTo>
                      <a:pt x="617" y="1627"/>
                    </a:lnTo>
                    <a:lnTo>
                      <a:pt x="677" y="1649"/>
                    </a:lnTo>
                    <a:lnTo>
                      <a:pt x="734" y="1682"/>
                    </a:lnTo>
                    <a:lnTo>
                      <a:pt x="788" y="1724"/>
                    </a:lnTo>
                    <a:lnTo>
                      <a:pt x="838" y="1774"/>
                    </a:lnTo>
                    <a:lnTo>
                      <a:pt x="881" y="1832"/>
                    </a:lnTo>
                    <a:lnTo>
                      <a:pt x="919" y="1897"/>
                    </a:lnTo>
                    <a:lnTo>
                      <a:pt x="934" y="1931"/>
                    </a:lnTo>
                    <a:lnTo>
                      <a:pt x="952" y="1977"/>
                    </a:lnTo>
                    <a:lnTo>
                      <a:pt x="973" y="2068"/>
                    </a:lnTo>
                    <a:lnTo>
                      <a:pt x="980" y="2158"/>
                    </a:lnTo>
                    <a:lnTo>
                      <a:pt x="971" y="2244"/>
                    </a:lnTo>
                    <a:lnTo>
                      <a:pt x="950" y="2322"/>
                    </a:lnTo>
                    <a:lnTo>
                      <a:pt x="914" y="2393"/>
                    </a:lnTo>
                    <a:lnTo>
                      <a:pt x="867" y="2451"/>
                    </a:lnTo>
                    <a:lnTo>
                      <a:pt x="807" y="2497"/>
                    </a:lnTo>
                    <a:lnTo>
                      <a:pt x="772" y="2513"/>
                    </a:lnTo>
                    <a:lnTo>
                      <a:pt x="741" y="2524"/>
                    </a:lnTo>
                    <a:lnTo>
                      <a:pt x="653" y="2536"/>
                    </a:lnTo>
                    <a:lnTo>
                      <a:pt x="595" y="2537"/>
                    </a:lnTo>
                    <a:lnTo>
                      <a:pt x="525" y="2535"/>
                    </a:lnTo>
                    <a:lnTo>
                      <a:pt x="362" y="2520"/>
                    </a:lnTo>
                    <a:lnTo>
                      <a:pt x="277" y="2508"/>
                    </a:lnTo>
                    <a:lnTo>
                      <a:pt x="242" y="2504"/>
                    </a:lnTo>
                    <a:lnTo>
                      <a:pt x="178" y="2506"/>
                    </a:lnTo>
                    <a:lnTo>
                      <a:pt x="121" y="2521"/>
                    </a:lnTo>
                    <a:lnTo>
                      <a:pt x="75" y="2548"/>
                    </a:lnTo>
                    <a:lnTo>
                      <a:pt x="57" y="2567"/>
                    </a:lnTo>
                    <a:lnTo>
                      <a:pt x="45" y="2582"/>
                    </a:lnTo>
                    <a:lnTo>
                      <a:pt x="26" y="2618"/>
                    </a:lnTo>
                    <a:lnTo>
                      <a:pt x="16" y="2658"/>
                    </a:lnTo>
                    <a:lnTo>
                      <a:pt x="14" y="2704"/>
                    </a:lnTo>
                    <a:lnTo>
                      <a:pt x="16" y="2729"/>
                    </a:lnTo>
                    <a:lnTo>
                      <a:pt x="34" y="2874"/>
                    </a:lnTo>
                    <a:lnTo>
                      <a:pt x="86" y="3163"/>
                    </a:lnTo>
                    <a:lnTo>
                      <a:pt x="118" y="3307"/>
                    </a:lnTo>
                    <a:lnTo>
                      <a:pt x="204" y="3327"/>
                    </a:lnTo>
                    <a:lnTo>
                      <a:pt x="378" y="3362"/>
                    </a:lnTo>
                    <a:lnTo>
                      <a:pt x="554" y="3391"/>
                    </a:lnTo>
                    <a:lnTo>
                      <a:pt x="730" y="3414"/>
                    </a:lnTo>
                    <a:lnTo>
                      <a:pt x="818" y="3423"/>
                    </a:lnTo>
                    <a:lnTo>
                      <a:pt x="852" y="3427"/>
                    </a:lnTo>
                    <a:lnTo>
                      <a:pt x="912" y="3422"/>
                    </a:lnTo>
                    <a:lnTo>
                      <a:pt x="962" y="3408"/>
                    </a:lnTo>
                    <a:lnTo>
                      <a:pt x="999" y="3384"/>
                    </a:lnTo>
                    <a:lnTo>
                      <a:pt x="1012" y="3369"/>
                    </a:lnTo>
                    <a:lnTo>
                      <a:pt x="1019" y="3355"/>
                    </a:lnTo>
                    <a:lnTo>
                      <a:pt x="1025" y="3328"/>
                    </a:lnTo>
                    <a:lnTo>
                      <a:pt x="1021" y="3289"/>
                    </a:lnTo>
                    <a:lnTo>
                      <a:pt x="1013" y="3266"/>
                    </a:lnTo>
                    <a:lnTo>
                      <a:pt x="973" y="3172"/>
                    </a:lnTo>
                    <a:lnTo>
                      <a:pt x="943" y="3094"/>
                    </a:lnTo>
                    <a:lnTo>
                      <a:pt x="927" y="3050"/>
                    </a:lnTo>
                    <a:lnTo>
                      <a:pt x="914" y="3019"/>
                    </a:lnTo>
                    <a:lnTo>
                      <a:pt x="901" y="2983"/>
                    </a:lnTo>
                    <a:lnTo>
                      <a:pt x="891" y="2909"/>
                    </a:lnTo>
                    <a:lnTo>
                      <a:pt x="898" y="2834"/>
                    </a:lnTo>
                    <a:lnTo>
                      <a:pt x="923" y="2759"/>
                    </a:lnTo>
                    <a:lnTo>
                      <a:pt x="962" y="2687"/>
                    </a:lnTo>
                    <a:lnTo>
                      <a:pt x="1016" y="2621"/>
                    </a:lnTo>
                    <a:lnTo>
                      <a:pt x="1084" y="2562"/>
                    </a:lnTo>
                    <a:lnTo>
                      <a:pt x="1163" y="2512"/>
                    </a:lnTo>
                    <a:lnTo>
                      <a:pt x="1208" y="2492"/>
                    </a:lnTo>
                    <a:lnTo>
                      <a:pt x="1235" y="2482"/>
                    </a:lnTo>
                    <a:lnTo>
                      <a:pt x="1291" y="2464"/>
                    </a:lnTo>
                    <a:lnTo>
                      <a:pt x="1347" y="2453"/>
                    </a:lnTo>
                    <a:lnTo>
                      <a:pt x="1403" y="2447"/>
                    </a:lnTo>
                    <a:lnTo>
                      <a:pt x="1430" y="2447"/>
                    </a:lnTo>
                    <a:lnTo>
                      <a:pt x="1461" y="2448"/>
                    </a:lnTo>
                    <a:lnTo>
                      <a:pt x="1521" y="2455"/>
                    </a:lnTo>
                    <a:lnTo>
                      <a:pt x="1577" y="2469"/>
                    </a:lnTo>
                    <a:lnTo>
                      <a:pt x="1629" y="2489"/>
                    </a:lnTo>
                    <a:lnTo>
                      <a:pt x="1675" y="2516"/>
                    </a:lnTo>
                    <a:lnTo>
                      <a:pt x="1717" y="2549"/>
                    </a:lnTo>
                    <a:lnTo>
                      <a:pt x="1751" y="2588"/>
                    </a:lnTo>
                    <a:lnTo>
                      <a:pt x="1779" y="2630"/>
                    </a:lnTo>
                    <a:lnTo>
                      <a:pt x="1789" y="2654"/>
                    </a:lnTo>
                    <a:lnTo>
                      <a:pt x="1796" y="2673"/>
                    </a:lnTo>
                    <a:lnTo>
                      <a:pt x="1806" y="2721"/>
                    </a:lnTo>
                    <a:lnTo>
                      <a:pt x="1813" y="2808"/>
                    </a:lnTo>
                    <a:lnTo>
                      <a:pt x="1809" y="2943"/>
                    </a:lnTo>
                    <a:lnTo>
                      <a:pt x="1793" y="3084"/>
                    </a:lnTo>
                    <a:lnTo>
                      <a:pt x="1784" y="3150"/>
                    </a:lnTo>
                    <a:lnTo>
                      <a:pt x="1780" y="3181"/>
                    </a:lnTo>
                    <a:lnTo>
                      <a:pt x="1781" y="3239"/>
                    </a:lnTo>
                    <a:lnTo>
                      <a:pt x="1791" y="3291"/>
                    </a:lnTo>
                    <a:lnTo>
                      <a:pt x="1812" y="3334"/>
                    </a:lnTo>
                    <a:lnTo>
                      <a:pt x="1827" y="3354"/>
                    </a:lnTo>
                    <a:lnTo>
                      <a:pt x="1842" y="3371"/>
                    </a:lnTo>
                    <a:lnTo>
                      <a:pt x="1880" y="3394"/>
                    </a:lnTo>
                    <a:lnTo>
                      <a:pt x="1925" y="3409"/>
                    </a:lnTo>
                    <a:lnTo>
                      <a:pt x="1977" y="3413"/>
                    </a:lnTo>
                    <a:lnTo>
                      <a:pt x="2005" y="3411"/>
                    </a:lnTo>
                    <a:lnTo>
                      <a:pt x="2146" y="3392"/>
                    </a:lnTo>
                    <a:lnTo>
                      <a:pt x="2427" y="3343"/>
                    </a:lnTo>
                    <a:lnTo>
                      <a:pt x="2567" y="3312"/>
                    </a:lnTo>
                    <a:lnTo>
                      <a:pt x="2536" y="3171"/>
                    </a:lnTo>
                    <a:lnTo>
                      <a:pt x="2485" y="2884"/>
                    </a:lnTo>
                    <a:lnTo>
                      <a:pt x="2466" y="2740"/>
                    </a:lnTo>
                    <a:lnTo>
                      <a:pt x="2462" y="2706"/>
                    </a:lnTo>
                    <a:lnTo>
                      <a:pt x="2466" y="2643"/>
                    </a:lnTo>
                    <a:lnTo>
                      <a:pt x="2482" y="2585"/>
                    </a:lnTo>
                    <a:lnTo>
                      <a:pt x="2510" y="2533"/>
                    </a:lnTo>
                    <a:lnTo>
                      <a:pt x="2528" y="2510"/>
                    </a:lnTo>
                    <a:lnTo>
                      <a:pt x="2548" y="2489"/>
                    </a:lnTo>
                    <a:lnTo>
                      <a:pt x="2598" y="2455"/>
                    </a:lnTo>
                    <a:lnTo>
                      <a:pt x="2656" y="2431"/>
                    </a:lnTo>
                    <a:lnTo>
                      <a:pt x="2720" y="2419"/>
                    </a:lnTo>
                    <a:lnTo>
                      <a:pt x="2755" y="2418"/>
                    </a:lnTo>
                    <a:lnTo>
                      <a:pt x="2790" y="2419"/>
                    </a:lnTo>
                    <a:lnTo>
                      <a:pt x="2826" y="2424"/>
                    </a:lnTo>
                    <a:close/>
                  </a:path>
                </a:pathLst>
              </a:custGeom>
              <a:solidFill>
                <a:srgbClr val="C09564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en-US" sz="4000" b="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577B8D99-4C0B-4A85-B0A3-A7F057D96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981" y="1923858"/>
                <a:ext cx="1987118" cy="2066987"/>
              </a:xfrm>
              <a:custGeom>
                <a:avLst/>
                <a:gdLst>
                  <a:gd name="T0" fmla="*/ 3131 w 3429"/>
                  <a:gd name="T1" fmla="*/ 2451 h 3427"/>
                  <a:gd name="T2" fmla="*/ 3302 w 3429"/>
                  <a:gd name="T3" fmla="*/ 2422 h 3427"/>
                  <a:gd name="T4" fmla="*/ 3425 w 3429"/>
                  <a:gd name="T5" fmla="*/ 2220 h 3427"/>
                  <a:gd name="T6" fmla="*/ 3390 w 3429"/>
                  <a:gd name="T7" fmla="*/ 1967 h 3427"/>
                  <a:gd name="T8" fmla="*/ 3271 w 3429"/>
                  <a:gd name="T9" fmla="*/ 1794 h 3427"/>
                  <a:gd name="T10" fmla="*/ 3084 w 3429"/>
                  <a:gd name="T11" fmla="*/ 1703 h 3427"/>
                  <a:gd name="T12" fmla="*/ 2976 w 3429"/>
                  <a:gd name="T13" fmla="*/ 1719 h 3427"/>
                  <a:gd name="T14" fmla="*/ 2729 w 3429"/>
                  <a:gd name="T15" fmla="*/ 1817 h 3427"/>
                  <a:gd name="T16" fmla="*/ 2534 w 3429"/>
                  <a:gd name="T17" fmla="*/ 1800 h 3427"/>
                  <a:gd name="T18" fmla="*/ 2454 w 3429"/>
                  <a:gd name="T19" fmla="*/ 1643 h 3427"/>
                  <a:gd name="T20" fmla="*/ 2483 w 3429"/>
                  <a:gd name="T21" fmla="*/ 1284 h 3427"/>
                  <a:gd name="T22" fmla="*/ 2426 w 3429"/>
                  <a:gd name="T23" fmla="*/ 898 h 3427"/>
                  <a:gd name="T24" fmla="*/ 1903 w 3429"/>
                  <a:gd name="T25" fmla="*/ 960 h 3427"/>
                  <a:gd name="T26" fmla="*/ 1741 w 3429"/>
                  <a:gd name="T27" fmla="*/ 850 h 3427"/>
                  <a:gd name="T28" fmla="*/ 1699 w 3429"/>
                  <a:gd name="T29" fmla="*/ 603 h 3427"/>
                  <a:gd name="T30" fmla="*/ 1717 w 3429"/>
                  <a:gd name="T31" fmla="*/ 177 h 3427"/>
                  <a:gd name="T32" fmla="*/ 1654 w 3429"/>
                  <a:gd name="T33" fmla="*/ 76 h 3427"/>
                  <a:gd name="T34" fmla="*/ 1502 w 3429"/>
                  <a:gd name="T35" fmla="*/ 5 h 3427"/>
                  <a:gd name="T36" fmla="*/ 1288 w 3429"/>
                  <a:gd name="T37" fmla="*/ 21 h 3427"/>
                  <a:gd name="T38" fmla="*/ 1083 w 3429"/>
                  <a:gd name="T39" fmla="*/ 142 h 3427"/>
                  <a:gd name="T40" fmla="*/ 977 w 3429"/>
                  <a:gd name="T41" fmla="*/ 367 h 3427"/>
                  <a:gd name="T42" fmla="*/ 1024 w 3429"/>
                  <a:gd name="T43" fmla="*/ 530 h 3427"/>
                  <a:gd name="T44" fmla="*/ 1111 w 3429"/>
                  <a:gd name="T45" fmla="*/ 773 h 3427"/>
                  <a:gd name="T46" fmla="*/ 1067 w 3429"/>
                  <a:gd name="T47" fmla="*/ 905 h 3427"/>
                  <a:gd name="T48" fmla="*/ 859 w 3429"/>
                  <a:gd name="T49" fmla="*/ 979 h 3427"/>
                  <a:gd name="T50" fmla="*/ 548 w 3429"/>
                  <a:gd name="T51" fmla="*/ 944 h 3427"/>
                  <a:gd name="T52" fmla="*/ 95 w 3429"/>
                  <a:gd name="T53" fmla="*/ 945 h 3427"/>
                  <a:gd name="T54" fmla="*/ 2 w 3429"/>
                  <a:gd name="T55" fmla="*/ 1542 h 3427"/>
                  <a:gd name="T56" fmla="*/ 29 w 3429"/>
                  <a:gd name="T57" fmla="*/ 1706 h 3427"/>
                  <a:gd name="T58" fmla="*/ 108 w 3429"/>
                  <a:gd name="T59" fmla="*/ 1749 h 3427"/>
                  <a:gd name="T60" fmla="*/ 329 w 3429"/>
                  <a:gd name="T61" fmla="*/ 1669 h 3427"/>
                  <a:gd name="T62" fmla="*/ 494 w 3429"/>
                  <a:gd name="T63" fmla="*/ 1615 h 3427"/>
                  <a:gd name="T64" fmla="*/ 677 w 3429"/>
                  <a:gd name="T65" fmla="*/ 1649 h 3427"/>
                  <a:gd name="T66" fmla="*/ 881 w 3429"/>
                  <a:gd name="T67" fmla="*/ 1832 h 3427"/>
                  <a:gd name="T68" fmla="*/ 973 w 3429"/>
                  <a:gd name="T69" fmla="*/ 2068 h 3427"/>
                  <a:gd name="T70" fmla="*/ 914 w 3429"/>
                  <a:gd name="T71" fmla="*/ 2393 h 3427"/>
                  <a:gd name="T72" fmla="*/ 741 w 3429"/>
                  <a:gd name="T73" fmla="*/ 2524 h 3427"/>
                  <a:gd name="T74" fmla="*/ 362 w 3429"/>
                  <a:gd name="T75" fmla="*/ 2520 h 3427"/>
                  <a:gd name="T76" fmla="*/ 121 w 3429"/>
                  <a:gd name="T77" fmla="*/ 2521 h 3427"/>
                  <a:gd name="T78" fmla="*/ 26 w 3429"/>
                  <a:gd name="T79" fmla="*/ 2618 h 3427"/>
                  <a:gd name="T80" fmla="*/ 34 w 3429"/>
                  <a:gd name="T81" fmla="*/ 2874 h 3427"/>
                  <a:gd name="T82" fmla="*/ 378 w 3429"/>
                  <a:gd name="T83" fmla="*/ 3362 h 3427"/>
                  <a:gd name="T84" fmla="*/ 852 w 3429"/>
                  <a:gd name="T85" fmla="*/ 3427 h 3427"/>
                  <a:gd name="T86" fmla="*/ 1012 w 3429"/>
                  <a:gd name="T87" fmla="*/ 3369 h 3427"/>
                  <a:gd name="T88" fmla="*/ 1013 w 3429"/>
                  <a:gd name="T89" fmla="*/ 3266 h 3427"/>
                  <a:gd name="T90" fmla="*/ 914 w 3429"/>
                  <a:gd name="T91" fmla="*/ 3019 h 3427"/>
                  <a:gd name="T92" fmla="*/ 923 w 3429"/>
                  <a:gd name="T93" fmla="*/ 2759 h 3427"/>
                  <a:gd name="T94" fmla="*/ 1163 w 3429"/>
                  <a:gd name="T95" fmla="*/ 2512 h 3427"/>
                  <a:gd name="T96" fmla="*/ 1347 w 3429"/>
                  <a:gd name="T97" fmla="*/ 2453 h 3427"/>
                  <a:gd name="T98" fmla="*/ 1521 w 3429"/>
                  <a:gd name="T99" fmla="*/ 2455 h 3427"/>
                  <a:gd name="T100" fmla="*/ 1717 w 3429"/>
                  <a:gd name="T101" fmla="*/ 2549 h 3427"/>
                  <a:gd name="T102" fmla="*/ 1796 w 3429"/>
                  <a:gd name="T103" fmla="*/ 2673 h 3427"/>
                  <a:gd name="T104" fmla="*/ 1793 w 3429"/>
                  <a:gd name="T105" fmla="*/ 3084 h 3427"/>
                  <a:gd name="T106" fmla="*/ 1791 w 3429"/>
                  <a:gd name="T107" fmla="*/ 3291 h 3427"/>
                  <a:gd name="T108" fmla="*/ 1880 w 3429"/>
                  <a:gd name="T109" fmla="*/ 3394 h 3427"/>
                  <a:gd name="T110" fmla="*/ 2146 w 3429"/>
                  <a:gd name="T111" fmla="*/ 3392 h 3427"/>
                  <a:gd name="T112" fmla="*/ 2485 w 3429"/>
                  <a:gd name="T113" fmla="*/ 2884 h 3427"/>
                  <a:gd name="T114" fmla="*/ 2482 w 3429"/>
                  <a:gd name="T115" fmla="*/ 2585 h 3427"/>
                  <a:gd name="T116" fmla="*/ 2598 w 3429"/>
                  <a:gd name="T117" fmla="*/ 2455 h 3427"/>
                  <a:gd name="T118" fmla="*/ 2790 w 3429"/>
                  <a:gd name="T119" fmla="*/ 2419 h 3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29" h="3427">
                    <a:moveTo>
                      <a:pt x="2826" y="2424"/>
                    </a:moveTo>
                    <a:lnTo>
                      <a:pt x="2908" y="2436"/>
                    </a:lnTo>
                    <a:lnTo>
                      <a:pt x="3063" y="2450"/>
                    </a:lnTo>
                    <a:lnTo>
                      <a:pt x="3131" y="2451"/>
                    </a:lnTo>
                    <a:lnTo>
                      <a:pt x="3194" y="2450"/>
                    </a:lnTo>
                    <a:lnTo>
                      <a:pt x="3262" y="2440"/>
                    </a:lnTo>
                    <a:lnTo>
                      <a:pt x="3275" y="2434"/>
                    </a:lnTo>
                    <a:lnTo>
                      <a:pt x="3302" y="2422"/>
                    </a:lnTo>
                    <a:lnTo>
                      <a:pt x="3347" y="2387"/>
                    </a:lnTo>
                    <a:lnTo>
                      <a:pt x="3382" y="2339"/>
                    </a:lnTo>
                    <a:lnTo>
                      <a:pt x="3409" y="2283"/>
                    </a:lnTo>
                    <a:lnTo>
                      <a:pt x="3425" y="2220"/>
                    </a:lnTo>
                    <a:lnTo>
                      <a:pt x="3429" y="2150"/>
                    </a:lnTo>
                    <a:lnTo>
                      <a:pt x="3423" y="2078"/>
                    </a:lnTo>
                    <a:lnTo>
                      <a:pt x="3404" y="2003"/>
                    </a:lnTo>
                    <a:lnTo>
                      <a:pt x="3390" y="1967"/>
                    </a:lnTo>
                    <a:lnTo>
                      <a:pt x="3377" y="1938"/>
                    </a:lnTo>
                    <a:lnTo>
                      <a:pt x="3346" y="1884"/>
                    </a:lnTo>
                    <a:lnTo>
                      <a:pt x="3311" y="1836"/>
                    </a:lnTo>
                    <a:lnTo>
                      <a:pt x="3271" y="1794"/>
                    </a:lnTo>
                    <a:lnTo>
                      <a:pt x="3227" y="1759"/>
                    </a:lnTo>
                    <a:lnTo>
                      <a:pt x="3180" y="1731"/>
                    </a:lnTo>
                    <a:lnTo>
                      <a:pt x="3133" y="1713"/>
                    </a:lnTo>
                    <a:lnTo>
                      <a:pt x="3084" y="1703"/>
                    </a:lnTo>
                    <a:lnTo>
                      <a:pt x="3060" y="1702"/>
                    </a:lnTo>
                    <a:lnTo>
                      <a:pt x="3038" y="1702"/>
                    </a:lnTo>
                    <a:lnTo>
                      <a:pt x="2996" y="1711"/>
                    </a:lnTo>
                    <a:lnTo>
                      <a:pt x="2976" y="1719"/>
                    </a:lnTo>
                    <a:lnTo>
                      <a:pt x="2944" y="1731"/>
                    </a:lnTo>
                    <a:lnTo>
                      <a:pt x="2900" y="1749"/>
                    </a:lnTo>
                    <a:lnTo>
                      <a:pt x="2823" y="1779"/>
                    </a:lnTo>
                    <a:lnTo>
                      <a:pt x="2729" y="1817"/>
                    </a:lnTo>
                    <a:lnTo>
                      <a:pt x="2698" y="1829"/>
                    </a:lnTo>
                    <a:lnTo>
                      <a:pt x="2638" y="1837"/>
                    </a:lnTo>
                    <a:lnTo>
                      <a:pt x="2582" y="1827"/>
                    </a:lnTo>
                    <a:lnTo>
                      <a:pt x="2534" y="1800"/>
                    </a:lnTo>
                    <a:lnTo>
                      <a:pt x="2513" y="1779"/>
                    </a:lnTo>
                    <a:lnTo>
                      <a:pt x="2495" y="1757"/>
                    </a:lnTo>
                    <a:lnTo>
                      <a:pt x="2469" y="1705"/>
                    </a:lnTo>
                    <a:lnTo>
                      <a:pt x="2454" y="1643"/>
                    </a:lnTo>
                    <a:lnTo>
                      <a:pt x="2450" y="1573"/>
                    </a:lnTo>
                    <a:lnTo>
                      <a:pt x="2453" y="1534"/>
                    </a:lnTo>
                    <a:lnTo>
                      <a:pt x="2461" y="1451"/>
                    </a:lnTo>
                    <a:lnTo>
                      <a:pt x="2483" y="1284"/>
                    </a:lnTo>
                    <a:lnTo>
                      <a:pt x="2510" y="1118"/>
                    </a:lnTo>
                    <a:lnTo>
                      <a:pt x="2542" y="951"/>
                    </a:lnTo>
                    <a:lnTo>
                      <a:pt x="2560" y="868"/>
                    </a:lnTo>
                    <a:lnTo>
                      <a:pt x="2426" y="898"/>
                    </a:lnTo>
                    <a:lnTo>
                      <a:pt x="2152" y="945"/>
                    </a:lnTo>
                    <a:lnTo>
                      <a:pt x="2015" y="963"/>
                    </a:lnTo>
                    <a:lnTo>
                      <a:pt x="1976" y="966"/>
                    </a:lnTo>
                    <a:lnTo>
                      <a:pt x="1903" y="960"/>
                    </a:lnTo>
                    <a:lnTo>
                      <a:pt x="1839" y="938"/>
                    </a:lnTo>
                    <a:lnTo>
                      <a:pt x="1784" y="901"/>
                    </a:lnTo>
                    <a:lnTo>
                      <a:pt x="1761" y="876"/>
                    </a:lnTo>
                    <a:lnTo>
                      <a:pt x="1741" y="850"/>
                    </a:lnTo>
                    <a:lnTo>
                      <a:pt x="1710" y="789"/>
                    </a:lnTo>
                    <a:lnTo>
                      <a:pt x="1695" y="719"/>
                    </a:lnTo>
                    <a:lnTo>
                      <a:pt x="1694" y="644"/>
                    </a:lnTo>
                    <a:lnTo>
                      <a:pt x="1699" y="603"/>
                    </a:lnTo>
                    <a:lnTo>
                      <a:pt x="1712" y="520"/>
                    </a:lnTo>
                    <a:lnTo>
                      <a:pt x="1724" y="375"/>
                    </a:lnTo>
                    <a:lnTo>
                      <a:pt x="1726" y="258"/>
                    </a:lnTo>
                    <a:lnTo>
                      <a:pt x="1717" y="177"/>
                    </a:lnTo>
                    <a:lnTo>
                      <a:pt x="1709" y="153"/>
                    </a:lnTo>
                    <a:lnTo>
                      <a:pt x="1701" y="137"/>
                    </a:lnTo>
                    <a:lnTo>
                      <a:pt x="1680" y="105"/>
                    </a:lnTo>
                    <a:lnTo>
                      <a:pt x="1654" y="76"/>
                    </a:lnTo>
                    <a:lnTo>
                      <a:pt x="1622" y="52"/>
                    </a:lnTo>
                    <a:lnTo>
                      <a:pt x="1586" y="31"/>
                    </a:lnTo>
                    <a:lnTo>
                      <a:pt x="1546" y="16"/>
                    </a:lnTo>
                    <a:lnTo>
                      <a:pt x="1502" y="5"/>
                    </a:lnTo>
                    <a:lnTo>
                      <a:pt x="1454" y="0"/>
                    </a:lnTo>
                    <a:lnTo>
                      <a:pt x="1430" y="0"/>
                    </a:lnTo>
                    <a:lnTo>
                      <a:pt x="1383" y="1"/>
                    </a:lnTo>
                    <a:lnTo>
                      <a:pt x="1288" y="21"/>
                    </a:lnTo>
                    <a:lnTo>
                      <a:pt x="1241" y="38"/>
                    </a:lnTo>
                    <a:lnTo>
                      <a:pt x="1205" y="55"/>
                    </a:lnTo>
                    <a:lnTo>
                      <a:pt x="1139" y="94"/>
                    </a:lnTo>
                    <a:lnTo>
                      <a:pt x="1083" y="142"/>
                    </a:lnTo>
                    <a:lnTo>
                      <a:pt x="1039" y="194"/>
                    </a:lnTo>
                    <a:lnTo>
                      <a:pt x="1005" y="250"/>
                    </a:lnTo>
                    <a:lnTo>
                      <a:pt x="984" y="309"/>
                    </a:lnTo>
                    <a:lnTo>
                      <a:pt x="977" y="367"/>
                    </a:lnTo>
                    <a:lnTo>
                      <a:pt x="984" y="425"/>
                    </a:lnTo>
                    <a:lnTo>
                      <a:pt x="994" y="453"/>
                    </a:lnTo>
                    <a:lnTo>
                      <a:pt x="1007" y="485"/>
                    </a:lnTo>
                    <a:lnTo>
                      <a:pt x="1024" y="530"/>
                    </a:lnTo>
                    <a:lnTo>
                      <a:pt x="1054" y="606"/>
                    </a:lnTo>
                    <a:lnTo>
                      <a:pt x="1093" y="699"/>
                    </a:lnTo>
                    <a:lnTo>
                      <a:pt x="1102" y="725"/>
                    </a:lnTo>
                    <a:lnTo>
                      <a:pt x="1111" y="773"/>
                    </a:lnTo>
                    <a:lnTo>
                      <a:pt x="1109" y="820"/>
                    </a:lnTo>
                    <a:lnTo>
                      <a:pt x="1095" y="864"/>
                    </a:lnTo>
                    <a:lnTo>
                      <a:pt x="1083" y="883"/>
                    </a:lnTo>
                    <a:lnTo>
                      <a:pt x="1067" y="905"/>
                    </a:lnTo>
                    <a:lnTo>
                      <a:pt x="1022" y="941"/>
                    </a:lnTo>
                    <a:lnTo>
                      <a:pt x="965" y="965"/>
                    </a:lnTo>
                    <a:lnTo>
                      <a:pt x="897" y="978"/>
                    </a:lnTo>
                    <a:lnTo>
                      <a:pt x="859" y="979"/>
                    </a:lnTo>
                    <a:lnTo>
                      <a:pt x="835" y="979"/>
                    </a:lnTo>
                    <a:lnTo>
                      <a:pt x="810" y="977"/>
                    </a:lnTo>
                    <a:lnTo>
                      <a:pt x="723" y="967"/>
                    </a:lnTo>
                    <a:lnTo>
                      <a:pt x="548" y="944"/>
                    </a:lnTo>
                    <a:lnTo>
                      <a:pt x="374" y="915"/>
                    </a:lnTo>
                    <a:lnTo>
                      <a:pt x="200" y="881"/>
                    </a:lnTo>
                    <a:lnTo>
                      <a:pt x="114" y="861"/>
                    </a:lnTo>
                    <a:lnTo>
                      <a:pt x="95" y="945"/>
                    </a:lnTo>
                    <a:lnTo>
                      <a:pt x="62" y="1114"/>
                    </a:lnTo>
                    <a:lnTo>
                      <a:pt x="34" y="1284"/>
                    </a:lnTo>
                    <a:lnTo>
                      <a:pt x="12" y="1456"/>
                    </a:lnTo>
                    <a:lnTo>
                      <a:pt x="2" y="1542"/>
                    </a:lnTo>
                    <a:lnTo>
                      <a:pt x="0" y="1571"/>
                    </a:lnTo>
                    <a:lnTo>
                      <a:pt x="2" y="1624"/>
                    </a:lnTo>
                    <a:lnTo>
                      <a:pt x="13" y="1669"/>
                    </a:lnTo>
                    <a:lnTo>
                      <a:pt x="29" y="1706"/>
                    </a:lnTo>
                    <a:lnTo>
                      <a:pt x="41" y="1720"/>
                    </a:lnTo>
                    <a:lnTo>
                      <a:pt x="52" y="1731"/>
                    </a:lnTo>
                    <a:lnTo>
                      <a:pt x="78" y="1745"/>
                    </a:lnTo>
                    <a:lnTo>
                      <a:pt x="108" y="1749"/>
                    </a:lnTo>
                    <a:lnTo>
                      <a:pt x="142" y="1744"/>
                    </a:lnTo>
                    <a:lnTo>
                      <a:pt x="161" y="1737"/>
                    </a:lnTo>
                    <a:lnTo>
                      <a:pt x="252" y="1699"/>
                    </a:lnTo>
                    <a:lnTo>
                      <a:pt x="329" y="1669"/>
                    </a:lnTo>
                    <a:lnTo>
                      <a:pt x="374" y="1652"/>
                    </a:lnTo>
                    <a:lnTo>
                      <a:pt x="407" y="1638"/>
                    </a:lnTo>
                    <a:lnTo>
                      <a:pt x="435" y="1628"/>
                    </a:lnTo>
                    <a:lnTo>
                      <a:pt x="494" y="1615"/>
                    </a:lnTo>
                    <a:lnTo>
                      <a:pt x="524" y="1614"/>
                    </a:lnTo>
                    <a:lnTo>
                      <a:pt x="555" y="1615"/>
                    </a:lnTo>
                    <a:lnTo>
                      <a:pt x="617" y="1627"/>
                    </a:lnTo>
                    <a:lnTo>
                      <a:pt x="677" y="1649"/>
                    </a:lnTo>
                    <a:lnTo>
                      <a:pt x="734" y="1682"/>
                    </a:lnTo>
                    <a:lnTo>
                      <a:pt x="788" y="1724"/>
                    </a:lnTo>
                    <a:lnTo>
                      <a:pt x="838" y="1774"/>
                    </a:lnTo>
                    <a:lnTo>
                      <a:pt x="881" y="1832"/>
                    </a:lnTo>
                    <a:lnTo>
                      <a:pt x="919" y="1897"/>
                    </a:lnTo>
                    <a:lnTo>
                      <a:pt x="934" y="1931"/>
                    </a:lnTo>
                    <a:lnTo>
                      <a:pt x="952" y="1977"/>
                    </a:lnTo>
                    <a:lnTo>
                      <a:pt x="973" y="2068"/>
                    </a:lnTo>
                    <a:lnTo>
                      <a:pt x="980" y="2158"/>
                    </a:lnTo>
                    <a:lnTo>
                      <a:pt x="971" y="2244"/>
                    </a:lnTo>
                    <a:lnTo>
                      <a:pt x="950" y="2322"/>
                    </a:lnTo>
                    <a:lnTo>
                      <a:pt x="914" y="2393"/>
                    </a:lnTo>
                    <a:lnTo>
                      <a:pt x="867" y="2451"/>
                    </a:lnTo>
                    <a:lnTo>
                      <a:pt x="807" y="2497"/>
                    </a:lnTo>
                    <a:lnTo>
                      <a:pt x="772" y="2513"/>
                    </a:lnTo>
                    <a:lnTo>
                      <a:pt x="741" y="2524"/>
                    </a:lnTo>
                    <a:lnTo>
                      <a:pt x="653" y="2536"/>
                    </a:lnTo>
                    <a:lnTo>
                      <a:pt x="595" y="2537"/>
                    </a:lnTo>
                    <a:lnTo>
                      <a:pt x="525" y="2535"/>
                    </a:lnTo>
                    <a:lnTo>
                      <a:pt x="362" y="2520"/>
                    </a:lnTo>
                    <a:lnTo>
                      <a:pt x="277" y="2508"/>
                    </a:lnTo>
                    <a:lnTo>
                      <a:pt x="242" y="2504"/>
                    </a:lnTo>
                    <a:lnTo>
                      <a:pt x="178" y="2506"/>
                    </a:lnTo>
                    <a:lnTo>
                      <a:pt x="121" y="2521"/>
                    </a:lnTo>
                    <a:lnTo>
                      <a:pt x="75" y="2548"/>
                    </a:lnTo>
                    <a:lnTo>
                      <a:pt x="57" y="2567"/>
                    </a:lnTo>
                    <a:lnTo>
                      <a:pt x="45" y="2582"/>
                    </a:lnTo>
                    <a:lnTo>
                      <a:pt x="26" y="2618"/>
                    </a:lnTo>
                    <a:lnTo>
                      <a:pt x="16" y="2658"/>
                    </a:lnTo>
                    <a:lnTo>
                      <a:pt x="14" y="2704"/>
                    </a:lnTo>
                    <a:lnTo>
                      <a:pt x="16" y="2729"/>
                    </a:lnTo>
                    <a:lnTo>
                      <a:pt x="34" y="2874"/>
                    </a:lnTo>
                    <a:lnTo>
                      <a:pt x="86" y="3163"/>
                    </a:lnTo>
                    <a:lnTo>
                      <a:pt x="118" y="3307"/>
                    </a:lnTo>
                    <a:lnTo>
                      <a:pt x="204" y="3327"/>
                    </a:lnTo>
                    <a:lnTo>
                      <a:pt x="378" y="3362"/>
                    </a:lnTo>
                    <a:lnTo>
                      <a:pt x="554" y="3391"/>
                    </a:lnTo>
                    <a:lnTo>
                      <a:pt x="730" y="3414"/>
                    </a:lnTo>
                    <a:lnTo>
                      <a:pt x="818" y="3423"/>
                    </a:lnTo>
                    <a:lnTo>
                      <a:pt x="852" y="3427"/>
                    </a:lnTo>
                    <a:lnTo>
                      <a:pt x="912" y="3422"/>
                    </a:lnTo>
                    <a:lnTo>
                      <a:pt x="962" y="3408"/>
                    </a:lnTo>
                    <a:lnTo>
                      <a:pt x="999" y="3384"/>
                    </a:lnTo>
                    <a:lnTo>
                      <a:pt x="1012" y="3369"/>
                    </a:lnTo>
                    <a:lnTo>
                      <a:pt x="1019" y="3355"/>
                    </a:lnTo>
                    <a:lnTo>
                      <a:pt x="1025" y="3328"/>
                    </a:lnTo>
                    <a:lnTo>
                      <a:pt x="1021" y="3289"/>
                    </a:lnTo>
                    <a:lnTo>
                      <a:pt x="1013" y="3266"/>
                    </a:lnTo>
                    <a:lnTo>
                      <a:pt x="973" y="3172"/>
                    </a:lnTo>
                    <a:lnTo>
                      <a:pt x="943" y="3094"/>
                    </a:lnTo>
                    <a:lnTo>
                      <a:pt x="927" y="3050"/>
                    </a:lnTo>
                    <a:lnTo>
                      <a:pt x="914" y="3019"/>
                    </a:lnTo>
                    <a:lnTo>
                      <a:pt x="901" y="2983"/>
                    </a:lnTo>
                    <a:lnTo>
                      <a:pt x="891" y="2909"/>
                    </a:lnTo>
                    <a:lnTo>
                      <a:pt x="898" y="2834"/>
                    </a:lnTo>
                    <a:lnTo>
                      <a:pt x="923" y="2759"/>
                    </a:lnTo>
                    <a:lnTo>
                      <a:pt x="962" y="2687"/>
                    </a:lnTo>
                    <a:lnTo>
                      <a:pt x="1016" y="2621"/>
                    </a:lnTo>
                    <a:lnTo>
                      <a:pt x="1084" y="2562"/>
                    </a:lnTo>
                    <a:lnTo>
                      <a:pt x="1163" y="2512"/>
                    </a:lnTo>
                    <a:lnTo>
                      <a:pt x="1208" y="2492"/>
                    </a:lnTo>
                    <a:lnTo>
                      <a:pt x="1235" y="2482"/>
                    </a:lnTo>
                    <a:lnTo>
                      <a:pt x="1291" y="2464"/>
                    </a:lnTo>
                    <a:lnTo>
                      <a:pt x="1347" y="2453"/>
                    </a:lnTo>
                    <a:lnTo>
                      <a:pt x="1403" y="2447"/>
                    </a:lnTo>
                    <a:lnTo>
                      <a:pt x="1430" y="2447"/>
                    </a:lnTo>
                    <a:lnTo>
                      <a:pt x="1461" y="2448"/>
                    </a:lnTo>
                    <a:lnTo>
                      <a:pt x="1521" y="2455"/>
                    </a:lnTo>
                    <a:lnTo>
                      <a:pt x="1577" y="2469"/>
                    </a:lnTo>
                    <a:lnTo>
                      <a:pt x="1629" y="2489"/>
                    </a:lnTo>
                    <a:lnTo>
                      <a:pt x="1675" y="2516"/>
                    </a:lnTo>
                    <a:lnTo>
                      <a:pt x="1717" y="2549"/>
                    </a:lnTo>
                    <a:lnTo>
                      <a:pt x="1751" y="2588"/>
                    </a:lnTo>
                    <a:lnTo>
                      <a:pt x="1779" y="2630"/>
                    </a:lnTo>
                    <a:lnTo>
                      <a:pt x="1789" y="2654"/>
                    </a:lnTo>
                    <a:lnTo>
                      <a:pt x="1796" y="2673"/>
                    </a:lnTo>
                    <a:lnTo>
                      <a:pt x="1806" y="2721"/>
                    </a:lnTo>
                    <a:lnTo>
                      <a:pt x="1813" y="2808"/>
                    </a:lnTo>
                    <a:lnTo>
                      <a:pt x="1809" y="2943"/>
                    </a:lnTo>
                    <a:lnTo>
                      <a:pt x="1793" y="3084"/>
                    </a:lnTo>
                    <a:lnTo>
                      <a:pt x="1784" y="3150"/>
                    </a:lnTo>
                    <a:lnTo>
                      <a:pt x="1780" y="3181"/>
                    </a:lnTo>
                    <a:lnTo>
                      <a:pt x="1781" y="3239"/>
                    </a:lnTo>
                    <a:lnTo>
                      <a:pt x="1791" y="3291"/>
                    </a:lnTo>
                    <a:lnTo>
                      <a:pt x="1812" y="3334"/>
                    </a:lnTo>
                    <a:lnTo>
                      <a:pt x="1827" y="3354"/>
                    </a:lnTo>
                    <a:lnTo>
                      <a:pt x="1842" y="3371"/>
                    </a:lnTo>
                    <a:lnTo>
                      <a:pt x="1880" y="3394"/>
                    </a:lnTo>
                    <a:lnTo>
                      <a:pt x="1925" y="3409"/>
                    </a:lnTo>
                    <a:lnTo>
                      <a:pt x="1977" y="3413"/>
                    </a:lnTo>
                    <a:lnTo>
                      <a:pt x="2005" y="3411"/>
                    </a:lnTo>
                    <a:lnTo>
                      <a:pt x="2146" y="3392"/>
                    </a:lnTo>
                    <a:lnTo>
                      <a:pt x="2427" y="3343"/>
                    </a:lnTo>
                    <a:lnTo>
                      <a:pt x="2567" y="3312"/>
                    </a:lnTo>
                    <a:lnTo>
                      <a:pt x="2536" y="3171"/>
                    </a:lnTo>
                    <a:lnTo>
                      <a:pt x="2485" y="2884"/>
                    </a:lnTo>
                    <a:lnTo>
                      <a:pt x="2466" y="2740"/>
                    </a:lnTo>
                    <a:lnTo>
                      <a:pt x="2462" y="2706"/>
                    </a:lnTo>
                    <a:lnTo>
                      <a:pt x="2466" y="2643"/>
                    </a:lnTo>
                    <a:lnTo>
                      <a:pt x="2482" y="2585"/>
                    </a:lnTo>
                    <a:lnTo>
                      <a:pt x="2510" y="2533"/>
                    </a:lnTo>
                    <a:lnTo>
                      <a:pt x="2528" y="2510"/>
                    </a:lnTo>
                    <a:lnTo>
                      <a:pt x="2548" y="2489"/>
                    </a:lnTo>
                    <a:lnTo>
                      <a:pt x="2598" y="2455"/>
                    </a:lnTo>
                    <a:lnTo>
                      <a:pt x="2656" y="2431"/>
                    </a:lnTo>
                    <a:lnTo>
                      <a:pt x="2720" y="2419"/>
                    </a:lnTo>
                    <a:lnTo>
                      <a:pt x="2755" y="2418"/>
                    </a:lnTo>
                    <a:lnTo>
                      <a:pt x="2790" y="2419"/>
                    </a:lnTo>
                    <a:lnTo>
                      <a:pt x="2826" y="2424"/>
                    </a:lnTo>
                    <a:close/>
                  </a:path>
                </a:pathLst>
              </a:custGeom>
              <a:solidFill>
                <a:srgbClr val="B4C7E7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en-US" sz="4000" b="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A972EB-5BA9-47E2-B89E-3F367D41BC88}"/>
                </a:ext>
              </a:extLst>
            </p:cNvPr>
            <p:cNvSpPr txBox="1"/>
            <p:nvPr/>
          </p:nvSpPr>
          <p:spPr>
            <a:xfrm>
              <a:off x="3646095" y="7067949"/>
              <a:ext cx="5250166" cy="15727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indent="0" defTabSz="1828800" hangingPunct="1">
                <a:spcBef>
                  <a:spcPts val="2000"/>
                </a:spcBef>
                <a:buNone/>
              </a:pPr>
              <a:r>
                <a:rPr lang="en-GB" sz="4000" kern="1200" dirty="0">
                  <a:solidFill>
                    <a:prstClr val="white"/>
                  </a:solidFill>
                  <a:ea typeface="+mn-ea"/>
                  <a:cs typeface="+mn-cs"/>
                </a:rPr>
                <a:t>Labour costs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F1FDAF-EC7F-4565-944E-9CAB7BDBEFB0}"/>
                </a:ext>
              </a:extLst>
            </p:cNvPr>
            <p:cNvSpPr txBox="1"/>
            <p:nvPr/>
          </p:nvSpPr>
          <p:spPr>
            <a:xfrm>
              <a:off x="8147205" y="7067949"/>
              <a:ext cx="5250166" cy="15727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indent="0" defTabSz="1828800" hangingPunct="1">
                <a:spcBef>
                  <a:spcPts val="2000"/>
                </a:spcBef>
                <a:buNone/>
              </a:pPr>
              <a:r>
                <a:rPr lang="en-GB" sz="4000" kern="1200" dirty="0">
                  <a:solidFill>
                    <a:prstClr val="white"/>
                  </a:solidFill>
                  <a:ea typeface="+mn-ea"/>
                  <a:cs typeface="+mn-cs"/>
                </a:rPr>
                <a:t>Property costs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5AC365-7949-41F0-9CE6-51904A1CDED7}"/>
                </a:ext>
              </a:extLst>
            </p:cNvPr>
            <p:cNvSpPr txBox="1"/>
            <p:nvPr/>
          </p:nvSpPr>
          <p:spPr>
            <a:xfrm>
              <a:off x="12646621" y="7072241"/>
              <a:ext cx="5250166" cy="15727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indent="0" defTabSz="1828800" hangingPunct="1">
                <a:spcBef>
                  <a:spcPts val="2000"/>
                </a:spcBef>
                <a:buNone/>
              </a:pPr>
              <a:r>
                <a:rPr lang="en-GB" sz="4000" kern="1200" dirty="0">
                  <a:solidFill>
                    <a:prstClr val="white"/>
                  </a:solidFill>
                  <a:ea typeface="+mn-ea"/>
                  <a:cs typeface="+mn-cs"/>
                </a:rPr>
                <a:t>Business services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8DCD6F-D892-4122-8E43-45478F658E40}"/>
                </a:ext>
              </a:extLst>
            </p:cNvPr>
            <p:cNvSpPr txBox="1"/>
            <p:nvPr/>
          </p:nvSpPr>
          <p:spPr>
            <a:xfrm>
              <a:off x="16711089" y="7067949"/>
              <a:ext cx="5250166" cy="15727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82880" tIns="91440" rIns="182880" bIns="91440" rtlCol="0">
              <a:noAutofit/>
            </a:bodyPr>
            <a:lstStyle>
              <a:defPPr>
                <a:defRPr lang="en-US"/>
              </a:defPPr>
              <a:lvl1pPr marL="228600" indent="-228600" defTabSz="914400">
                <a:lnSpc>
                  <a:spcPct val="90000"/>
                </a:lnSpc>
                <a:spcBef>
                  <a:spcPts val="1000"/>
                </a:spcBef>
                <a:buClr>
                  <a:srgbClr val="1A2E57"/>
                </a:buClr>
                <a:buFont typeface="Calibri" panose="020F0502020204030204" pitchFamily="34" charset="0"/>
                <a:buChar char="⁄"/>
                <a:defRPr sz="2200">
                  <a:solidFill>
                    <a:srgbClr val="16325C"/>
                  </a:solidFill>
                  <a:latin typeface="Avenir LT 45 Book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indent="0" defTabSz="1828800" hangingPunct="1">
                <a:spcBef>
                  <a:spcPts val="2000"/>
                </a:spcBef>
                <a:buNone/>
              </a:pPr>
              <a:r>
                <a:rPr lang="en-GB" sz="4000" kern="1200" dirty="0">
                  <a:solidFill>
                    <a:prstClr val="white"/>
                  </a:solidFill>
                  <a:ea typeface="+mn-ea"/>
                  <a:cs typeface="+mn-cs"/>
                </a:rPr>
                <a:t>Cost of living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20BF4D0-7BE2-44CF-A310-850AF364DAD1}"/>
                </a:ext>
              </a:extLst>
            </p:cNvPr>
            <p:cNvCxnSpPr>
              <a:cxnSpLocks/>
            </p:cNvCxnSpPr>
            <p:nvPr/>
          </p:nvCxnSpPr>
          <p:spPr>
            <a:xfrm>
              <a:off x="18381678" y="9287368"/>
              <a:ext cx="0" cy="1086408"/>
            </a:xfrm>
            <a:prstGeom prst="straightConnector1">
              <a:avLst/>
            </a:prstGeom>
            <a:ln w="38100">
              <a:solidFill>
                <a:srgbClr val="B4C7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5F1AE9-4EE4-4F3D-92A3-332D7BA2DF7F}"/>
                </a:ext>
              </a:extLst>
            </p:cNvPr>
            <p:cNvSpPr txBox="1"/>
            <p:nvPr/>
          </p:nvSpPr>
          <p:spPr>
            <a:xfrm>
              <a:off x="14348029" y="10376980"/>
              <a:ext cx="8180686" cy="137762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571500" indent="-571500" defTabSz="1828800" hangingPunct="1">
                <a:lnSpc>
                  <a:spcPct val="120000"/>
                </a:lnSpc>
                <a:buClr>
                  <a:srgbClr val="153D66"/>
                </a:buClr>
                <a:buFontTx/>
                <a:buChar char="⁄"/>
              </a:pPr>
              <a:r>
                <a:rPr lang="en-GB" sz="3600" b="0" kern="1200" dirty="0">
                  <a:solidFill>
                    <a:srgbClr val="153D66"/>
                  </a:solidFill>
                  <a:latin typeface="Avenir LT 45 Book"/>
                  <a:ea typeface="+mn-ea"/>
                  <a:cs typeface="+mn-cs"/>
                </a:rPr>
                <a:t>The lowest cost of living amongst Western EU countries 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8FCDFF-BC8A-483E-BF46-1E152F7E2E1F}"/>
              </a:ext>
            </a:extLst>
          </p:cNvPr>
          <p:cNvGrpSpPr/>
          <p:nvPr/>
        </p:nvGrpSpPr>
        <p:grpSpPr>
          <a:xfrm>
            <a:off x="10516732" y="10780013"/>
            <a:ext cx="13867268" cy="3193688"/>
            <a:chOff x="8683277" y="10349426"/>
            <a:chExt cx="15700723" cy="3687373"/>
          </a:xfrm>
        </p:grpSpPr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2937B391-9A54-4D81-9872-41274FD34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" name="ΥΠΟΥΡΓΕΙΟ ΟΙΚΟΝΟΜΙΚΩΝ">
              <a:extLst>
                <a:ext uri="{FF2B5EF4-FFF2-40B4-BE49-F238E27FC236}">
                  <a16:creationId xmlns:a16="http://schemas.microsoft.com/office/drawing/2014/main" id="{11FC4905-E66F-4318-A146-EF143EE6C36E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25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F8ADC196-7166-4801-A7F0-1EE29E8AA354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0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D679-01C5-4154-B0ED-659E25C6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618" y="-27509"/>
            <a:ext cx="21005800" cy="2286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Trebuchet MS" panose="020B0603020202020204" pitchFamily="34" charset="0"/>
              </a:rPr>
              <a:t>Access to high-quality talent</a:t>
            </a:r>
            <a:endParaRPr lang="en-CY" sz="6000" dirty="0">
              <a:latin typeface="Trebuchet MS" panose="020B0603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0DA8C4-B3C4-4EDA-AFA9-C41CE9088E6B}"/>
              </a:ext>
            </a:extLst>
          </p:cNvPr>
          <p:cNvGrpSpPr/>
          <p:nvPr/>
        </p:nvGrpSpPr>
        <p:grpSpPr>
          <a:xfrm>
            <a:off x="2463800" y="2315511"/>
            <a:ext cx="13284200" cy="10718800"/>
            <a:chOff x="1172426" y="935211"/>
            <a:chExt cx="9718388" cy="5927159"/>
          </a:xfrm>
        </p:grpSpPr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C782505A-75CC-4DAC-9F18-81E6AA513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858" y="2094033"/>
              <a:ext cx="5485712" cy="4768337"/>
            </a:xfrm>
            <a:custGeom>
              <a:avLst/>
              <a:gdLst>
                <a:gd name="connsiteX0" fmla="*/ 4437063 w 4437063"/>
                <a:gd name="connsiteY0" fmla="*/ 1081703 h 4810125"/>
                <a:gd name="connsiteX1" fmla="*/ 4429592 w 4437063"/>
                <a:gd name="connsiteY1" fmla="*/ 1082685 h 4810125"/>
                <a:gd name="connsiteX2" fmla="*/ 4431507 w 4437063"/>
                <a:gd name="connsiteY2" fmla="*/ 1082099 h 4810125"/>
                <a:gd name="connsiteX3" fmla="*/ 717614 w 4437063"/>
                <a:gd name="connsiteY3" fmla="*/ 207531 h 4810125"/>
                <a:gd name="connsiteX4" fmla="*/ 721403 w 4437063"/>
                <a:gd name="connsiteY4" fmla="*/ 232026 h 4810125"/>
                <a:gd name="connsiteX5" fmla="*/ 718408 w 4437063"/>
                <a:gd name="connsiteY5" fmla="*/ 217055 h 4810125"/>
                <a:gd name="connsiteX6" fmla="*/ 1031570 w 4437063"/>
                <a:gd name="connsiteY6" fmla="*/ 111900 h 4810125"/>
                <a:gd name="connsiteX7" fmla="*/ 1043178 w 4437063"/>
                <a:gd name="connsiteY7" fmla="*/ 113447 h 4810125"/>
                <a:gd name="connsiteX8" fmla="*/ 1020457 w 4437063"/>
                <a:gd name="connsiteY8" fmla="*/ 113884 h 4810125"/>
                <a:gd name="connsiteX9" fmla="*/ 1016885 w 4437063"/>
                <a:gd name="connsiteY9" fmla="*/ 113884 h 4810125"/>
                <a:gd name="connsiteX10" fmla="*/ 1018075 w 4437063"/>
                <a:gd name="connsiteY10" fmla="*/ 113091 h 4810125"/>
                <a:gd name="connsiteX11" fmla="*/ 2559676 w 4437063"/>
                <a:gd name="connsiteY11" fmla="*/ 0 h 4810125"/>
                <a:gd name="connsiteX12" fmla="*/ 2574759 w 4437063"/>
                <a:gd name="connsiteY12" fmla="*/ 1190 h 4810125"/>
                <a:gd name="connsiteX13" fmla="*/ 2563248 w 4437063"/>
                <a:gd name="connsiteY13" fmla="*/ 1587 h 4810125"/>
                <a:gd name="connsiteX14" fmla="*/ 2494583 w 4437063"/>
                <a:gd name="connsiteY14" fmla="*/ 11904 h 4810125"/>
                <a:gd name="connsiteX15" fmla="*/ 2435443 w 4437063"/>
                <a:gd name="connsiteY15" fmla="*/ 27380 h 4810125"/>
                <a:gd name="connsiteX16" fmla="*/ 2404484 w 4437063"/>
                <a:gd name="connsiteY16" fmla="*/ 39681 h 4810125"/>
                <a:gd name="connsiteX17" fmla="*/ 2387020 w 4437063"/>
                <a:gd name="connsiteY17" fmla="*/ 47617 h 4810125"/>
                <a:gd name="connsiteX18" fmla="*/ 2351298 w 4437063"/>
                <a:gd name="connsiteY18" fmla="*/ 68648 h 4810125"/>
                <a:gd name="connsiteX19" fmla="*/ 2315576 w 4437063"/>
                <a:gd name="connsiteY19" fmla="*/ 95631 h 4810125"/>
                <a:gd name="connsiteX20" fmla="*/ 2279854 w 4437063"/>
                <a:gd name="connsiteY20" fmla="*/ 128169 h 4810125"/>
                <a:gd name="connsiteX21" fmla="*/ 2246514 w 4437063"/>
                <a:gd name="connsiteY21" fmla="*/ 165866 h 4810125"/>
                <a:gd name="connsiteX22" fmla="*/ 2215555 w 4437063"/>
                <a:gd name="connsiteY22" fmla="*/ 207928 h 4810125"/>
                <a:gd name="connsiteX23" fmla="*/ 2188962 w 4437063"/>
                <a:gd name="connsiteY23" fmla="*/ 253561 h 4810125"/>
                <a:gd name="connsiteX24" fmla="*/ 2167131 w 4437063"/>
                <a:gd name="connsiteY24" fmla="*/ 303559 h 4810125"/>
                <a:gd name="connsiteX25" fmla="*/ 2158399 w 4437063"/>
                <a:gd name="connsiteY25" fmla="*/ 329352 h 4810125"/>
                <a:gd name="connsiteX26" fmla="*/ 2151652 w 4437063"/>
                <a:gd name="connsiteY26" fmla="*/ 355144 h 4810125"/>
                <a:gd name="connsiteX27" fmla="*/ 2144111 w 4437063"/>
                <a:gd name="connsiteY27" fmla="*/ 411491 h 4810125"/>
                <a:gd name="connsiteX28" fmla="*/ 2140538 w 4437063"/>
                <a:gd name="connsiteY28" fmla="*/ 506726 h 4810125"/>
                <a:gd name="connsiteX29" fmla="*/ 2140935 w 4437063"/>
                <a:gd name="connsiteY29" fmla="*/ 610690 h 4810125"/>
                <a:gd name="connsiteX30" fmla="*/ 2139348 w 4437063"/>
                <a:gd name="connsiteY30" fmla="*/ 681719 h 4810125"/>
                <a:gd name="connsiteX31" fmla="*/ 2134982 w 4437063"/>
                <a:gd name="connsiteY31" fmla="*/ 751954 h 4810125"/>
                <a:gd name="connsiteX32" fmla="*/ 2124662 w 4437063"/>
                <a:gd name="connsiteY32" fmla="*/ 820999 h 4810125"/>
                <a:gd name="connsiteX33" fmla="*/ 2115930 w 4437063"/>
                <a:gd name="connsiteY33" fmla="*/ 853934 h 4810125"/>
                <a:gd name="connsiteX34" fmla="*/ 2104023 w 4437063"/>
                <a:gd name="connsiteY34" fmla="*/ 895996 h 4810125"/>
                <a:gd name="connsiteX35" fmla="*/ 2081796 w 4437063"/>
                <a:gd name="connsiteY35" fmla="*/ 965041 h 4810125"/>
                <a:gd name="connsiteX36" fmla="*/ 2060759 w 4437063"/>
                <a:gd name="connsiteY36" fmla="*/ 1020197 h 4810125"/>
                <a:gd name="connsiteX37" fmla="*/ 2039326 w 4437063"/>
                <a:gd name="connsiteY37" fmla="*/ 1067417 h 4810125"/>
                <a:gd name="connsiteX38" fmla="*/ 2003207 w 4437063"/>
                <a:gd name="connsiteY38" fmla="*/ 1132494 h 4810125"/>
                <a:gd name="connsiteX39" fmla="*/ 1941289 w 4437063"/>
                <a:gd name="connsiteY39" fmla="*/ 1237649 h 4810125"/>
                <a:gd name="connsiteX40" fmla="*/ 1900804 w 4437063"/>
                <a:gd name="connsiteY40" fmla="*/ 1312249 h 4810125"/>
                <a:gd name="connsiteX41" fmla="*/ 1880562 w 4437063"/>
                <a:gd name="connsiteY41" fmla="*/ 1349549 h 4810125"/>
                <a:gd name="connsiteX42" fmla="*/ 1847618 w 4437063"/>
                <a:gd name="connsiteY42" fmla="*/ 1420578 h 4810125"/>
                <a:gd name="connsiteX43" fmla="*/ 1822613 w 4437063"/>
                <a:gd name="connsiteY43" fmla="*/ 1485258 h 4810125"/>
                <a:gd name="connsiteX44" fmla="*/ 1804752 w 4437063"/>
                <a:gd name="connsiteY44" fmla="*/ 1544779 h 4810125"/>
                <a:gd name="connsiteX45" fmla="*/ 1792845 w 4437063"/>
                <a:gd name="connsiteY45" fmla="*/ 1599142 h 4810125"/>
                <a:gd name="connsiteX46" fmla="*/ 1787288 w 4437063"/>
                <a:gd name="connsiteY46" fmla="*/ 1649537 h 4810125"/>
                <a:gd name="connsiteX47" fmla="*/ 1786097 w 4437063"/>
                <a:gd name="connsiteY47" fmla="*/ 1696361 h 4810125"/>
                <a:gd name="connsiteX48" fmla="*/ 1789273 w 4437063"/>
                <a:gd name="connsiteY48" fmla="*/ 1739613 h 4810125"/>
                <a:gd name="connsiteX49" fmla="*/ 1796417 w 4437063"/>
                <a:gd name="connsiteY49" fmla="*/ 1780484 h 4810125"/>
                <a:gd name="connsiteX50" fmla="*/ 1806737 w 4437063"/>
                <a:gd name="connsiteY50" fmla="*/ 1819371 h 4810125"/>
                <a:gd name="connsiteX51" fmla="*/ 1826185 w 4437063"/>
                <a:gd name="connsiteY51" fmla="*/ 1874925 h 4810125"/>
                <a:gd name="connsiteX52" fmla="*/ 1856747 w 4437063"/>
                <a:gd name="connsiteY52" fmla="*/ 1946747 h 4810125"/>
                <a:gd name="connsiteX53" fmla="*/ 1888103 w 4437063"/>
                <a:gd name="connsiteY53" fmla="*/ 2020157 h 4810125"/>
                <a:gd name="connsiteX54" fmla="*/ 1901201 w 4437063"/>
                <a:gd name="connsiteY54" fmla="*/ 2059044 h 4810125"/>
                <a:gd name="connsiteX55" fmla="*/ 1907949 w 4437063"/>
                <a:gd name="connsiteY55" fmla="*/ 2078488 h 4810125"/>
                <a:gd name="connsiteX56" fmla="*/ 1922238 w 4437063"/>
                <a:gd name="connsiteY56" fmla="*/ 2113804 h 4810125"/>
                <a:gd name="connsiteX57" fmla="*/ 1937320 w 4437063"/>
                <a:gd name="connsiteY57" fmla="*/ 2146343 h 4810125"/>
                <a:gd name="connsiteX58" fmla="*/ 1953594 w 4437063"/>
                <a:gd name="connsiteY58" fmla="*/ 2175310 h 4810125"/>
                <a:gd name="connsiteX59" fmla="*/ 1971454 w 4437063"/>
                <a:gd name="connsiteY59" fmla="*/ 2200705 h 4810125"/>
                <a:gd name="connsiteX60" fmla="*/ 1989315 w 4437063"/>
                <a:gd name="connsiteY60" fmla="*/ 2222927 h 4810125"/>
                <a:gd name="connsiteX61" fmla="*/ 2007970 w 4437063"/>
                <a:gd name="connsiteY61" fmla="*/ 2241974 h 4810125"/>
                <a:gd name="connsiteX62" fmla="*/ 2026228 w 4437063"/>
                <a:gd name="connsiteY62" fmla="*/ 2257449 h 4810125"/>
                <a:gd name="connsiteX63" fmla="*/ 2045280 w 4437063"/>
                <a:gd name="connsiteY63" fmla="*/ 2269750 h 4810125"/>
                <a:gd name="connsiteX64" fmla="*/ 2063935 w 4437063"/>
                <a:gd name="connsiteY64" fmla="*/ 2278480 h 4810125"/>
                <a:gd name="connsiteX65" fmla="*/ 2082589 w 4437063"/>
                <a:gd name="connsiteY65" fmla="*/ 2283639 h 4810125"/>
                <a:gd name="connsiteX66" fmla="*/ 2100847 w 4437063"/>
                <a:gd name="connsiteY66" fmla="*/ 2285623 h 4810125"/>
                <a:gd name="connsiteX67" fmla="*/ 2117915 w 4437063"/>
                <a:gd name="connsiteY67" fmla="*/ 2284035 h 4810125"/>
                <a:gd name="connsiteX68" fmla="*/ 2134982 w 4437063"/>
                <a:gd name="connsiteY68" fmla="*/ 2278877 h 4810125"/>
                <a:gd name="connsiteX69" fmla="*/ 2150461 w 4437063"/>
                <a:gd name="connsiteY69" fmla="*/ 2270147 h 4810125"/>
                <a:gd name="connsiteX70" fmla="*/ 2165147 w 4437063"/>
                <a:gd name="connsiteY70" fmla="*/ 2258640 h 4810125"/>
                <a:gd name="connsiteX71" fmla="*/ 2171894 w 4437063"/>
                <a:gd name="connsiteY71" fmla="*/ 2250703 h 4810125"/>
                <a:gd name="connsiteX72" fmla="*/ 2195709 w 4437063"/>
                <a:gd name="connsiteY72" fmla="*/ 2221340 h 4810125"/>
                <a:gd name="connsiteX73" fmla="*/ 2227462 w 4437063"/>
                <a:gd name="connsiteY73" fmla="*/ 2170548 h 4810125"/>
                <a:gd name="connsiteX74" fmla="*/ 2260009 w 4437063"/>
                <a:gd name="connsiteY74" fmla="*/ 2089599 h 4810125"/>
                <a:gd name="connsiteX75" fmla="*/ 2286602 w 4437063"/>
                <a:gd name="connsiteY75" fmla="*/ 2008650 h 4810125"/>
                <a:gd name="connsiteX76" fmla="*/ 2305256 w 4437063"/>
                <a:gd name="connsiteY76" fmla="*/ 1951509 h 4810125"/>
                <a:gd name="connsiteX77" fmla="*/ 2330262 w 4437063"/>
                <a:gd name="connsiteY77" fmla="*/ 1866195 h 4810125"/>
                <a:gd name="connsiteX78" fmla="*/ 2352489 w 4437063"/>
                <a:gd name="connsiteY78" fmla="*/ 1790404 h 4810125"/>
                <a:gd name="connsiteX79" fmla="*/ 2385829 w 4437063"/>
                <a:gd name="connsiteY79" fmla="*/ 1696757 h 4810125"/>
                <a:gd name="connsiteX80" fmla="*/ 2412819 w 4437063"/>
                <a:gd name="connsiteY80" fmla="*/ 1632077 h 4810125"/>
                <a:gd name="connsiteX81" fmla="*/ 2440603 w 4437063"/>
                <a:gd name="connsiteY81" fmla="*/ 1566207 h 4810125"/>
                <a:gd name="connsiteX82" fmla="*/ 2475531 w 4437063"/>
                <a:gd name="connsiteY82" fmla="*/ 1492797 h 4810125"/>
                <a:gd name="connsiteX83" fmla="*/ 2497361 w 4437063"/>
                <a:gd name="connsiteY83" fmla="*/ 1453116 h 4810125"/>
                <a:gd name="connsiteX84" fmla="*/ 2519191 w 4437063"/>
                <a:gd name="connsiteY84" fmla="*/ 1418991 h 4810125"/>
                <a:gd name="connsiteX85" fmla="*/ 2542212 w 4437063"/>
                <a:gd name="connsiteY85" fmla="*/ 1388833 h 4810125"/>
                <a:gd name="connsiteX86" fmla="*/ 2581506 w 4437063"/>
                <a:gd name="connsiteY86" fmla="*/ 1344390 h 4810125"/>
                <a:gd name="connsiteX87" fmla="*/ 2613656 w 4437063"/>
                <a:gd name="connsiteY87" fmla="*/ 1312646 h 4810125"/>
                <a:gd name="connsiteX88" fmla="*/ 2635883 w 4437063"/>
                <a:gd name="connsiteY88" fmla="*/ 1291615 h 4810125"/>
                <a:gd name="connsiteX89" fmla="*/ 2682321 w 4437063"/>
                <a:gd name="connsiteY89" fmla="*/ 1254712 h 4810125"/>
                <a:gd name="connsiteX90" fmla="*/ 2730744 w 4437063"/>
                <a:gd name="connsiteY90" fmla="*/ 1221776 h 4810125"/>
                <a:gd name="connsiteX91" fmla="*/ 2781152 w 4437063"/>
                <a:gd name="connsiteY91" fmla="*/ 1191619 h 4810125"/>
                <a:gd name="connsiteX92" fmla="*/ 2858550 w 4437063"/>
                <a:gd name="connsiteY92" fmla="*/ 1148763 h 4810125"/>
                <a:gd name="connsiteX93" fmla="*/ 2939520 w 4437063"/>
                <a:gd name="connsiteY93" fmla="*/ 1102337 h 4810125"/>
                <a:gd name="connsiteX94" fmla="*/ 2993896 w 4437063"/>
                <a:gd name="connsiteY94" fmla="*/ 1066624 h 4810125"/>
                <a:gd name="connsiteX95" fmla="*/ 3021680 w 4437063"/>
                <a:gd name="connsiteY95" fmla="*/ 1047180 h 4810125"/>
                <a:gd name="connsiteX96" fmla="*/ 3049067 w 4437063"/>
                <a:gd name="connsiteY96" fmla="*/ 1026546 h 4810125"/>
                <a:gd name="connsiteX97" fmla="*/ 3100665 w 4437063"/>
                <a:gd name="connsiteY97" fmla="*/ 984485 h 4810125"/>
                <a:gd name="connsiteX98" fmla="*/ 3147898 w 4437063"/>
                <a:gd name="connsiteY98" fmla="*/ 940438 h 4810125"/>
                <a:gd name="connsiteX99" fmla="*/ 3191161 w 4437063"/>
                <a:gd name="connsiteY99" fmla="*/ 894012 h 4810125"/>
                <a:gd name="connsiteX100" fmla="*/ 3230455 w 4437063"/>
                <a:gd name="connsiteY100" fmla="*/ 846791 h 4810125"/>
                <a:gd name="connsiteX101" fmla="*/ 3266177 w 4437063"/>
                <a:gd name="connsiteY101" fmla="*/ 798381 h 4810125"/>
                <a:gd name="connsiteX102" fmla="*/ 3297930 w 4437063"/>
                <a:gd name="connsiteY102" fmla="*/ 748383 h 4810125"/>
                <a:gd name="connsiteX103" fmla="*/ 3325714 w 4437063"/>
                <a:gd name="connsiteY103" fmla="*/ 697591 h 4810125"/>
                <a:gd name="connsiteX104" fmla="*/ 3337621 w 4437063"/>
                <a:gd name="connsiteY104" fmla="*/ 671799 h 4810125"/>
                <a:gd name="connsiteX105" fmla="*/ 3343971 w 4437063"/>
                <a:gd name="connsiteY105" fmla="*/ 658307 h 4810125"/>
                <a:gd name="connsiteX106" fmla="*/ 3354291 w 4437063"/>
                <a:gd name="connsiteY106" fmla="*/ 628943 h 4810125"/>
                <a:gd name="connsiteX107" fmla="*/ 3366992 w 4437063"/>
                <a:gd name="connsiteY107" fmla="*/ 579739 h 4810125"/>
                <a:gd name="connsiteX108" fmla="*/ 3379693 w 4437063"/>
                <a:gd name="connsiteY108" fmla="*/ 506726 h 4810125"/>
                <a:gd name="connsiteX109" fmla="*/ 3388029 w 4437063"/>
                <a:gd name="connsiteY109" fmla="*/ 431729 h 4810125"/>
                <a:gd name="connsiteX110" fmla="*/ 3394379 w 4437063"/>
                <a:gd name="connsiteY110" fmla="*/ 326177 h 4810125"/>
                <a:gd name="connsiteX111" fmla="*/ 3395173 w 4437063"/>
                <a:gd name="connsiteY111" fmla="*/ 231737 h 4810125"/>
                <a:gd name="connsiteX112" fmla="*/ 3395173 w 4437063"/>
                <a:gd name="connsiteY112" fmla="*/ 221816 h 4810125"/>
                <a:gd name="connsiteX113" fmla="*/ 3396364 w 4437063"/>
                <a:gd name="connsiteY113" fmla="*/ 230943 h 4810125"/>
                <a:gd name="connsiteX114" fmla="*/ 3403905 w 4437063"/>
                <a:gd name="connsiteY114" fmla="*/ 321019 h 4810125"/>
                <a:gd name="connsiteX115" fmla="*/ 3407080 w 4437063"/>
                <a:gd name="connsiteY115" fmla="*/ 423396 h 4810125"/>
                <a:gd name="connsiteX116" fmla="*/ 3405493 w 4437063"/>
                <a:gd name="connsiteY116" fmla="*/ 497599 h 4810125"/>
                <a:gd name="connsiteX117" fmla="*/ 3399539 w 4437063"/>
                <a:gd name="connsiteY117" fmla="*/ 571009 h 4810125"/>
                <a:gd name="connsiteX118" fmla="*/ 3390013 w 4437063"/>
                <a:gd name="connsiteY118" fmla="*/ 622594 h 4810125"/>
                <a:gd name="connsiteX119" fmla="*/ 3382075 w 4437063"/>
                <a:gd name="connsiteY119" fmla="*/ 653942 h 4810125"/>
                <a:gd name="connsiteX120" fmla="*/ 3377312 w 4437063"/>
                <a:gd name="connsiteY120" fmla="*/ 668624 h 4810125"/>
                <a:gd name="connsiteX121" fmla="*/ 3366992 w 4437063"/>
                <a:gd name="connsiteY121" fmla="*/ 697194 h 4810125"/>
                <a:gd name="connsiteX122" fmla="*/ 3344765 w 4437063"/>
                <a:gd name="connsiteY122" fmla="*/ 749970 h 4810125"/>
                <a:gd name="connsiteX123" fmla="*/ 3320157 w 4437063"/>
                <a:gd name="connsiteY123" fmla="*/ 800365 h 4810125"/>
                <a:gd name="connsiteX124" fmla="*/ 3292770 w 4437063"/>
                <a:gd name="connsiteY124" fmla="*/ 848379 h 4810125"/>
                <a:gd name="connsiteX125" fmla="*/ 3263002 w 4437063"/>
                <a:gd name="connsiteY125" fmla="*/ 894012 h 4810125"/>
                <a:gd name="connsiteX126" fmla="*/ 3230058 w 4437063"/>
                <a:gd name="connsiteY126" fmla="*/ 939248 h 4810125"/>
                <a:gd name="connsiteX127" fmla="*/ 3193542 w 4437063"/>
                <a:gd name="connsiteY127" fmla="*/ 984088 h 4810125"/>
                <a:gd name="connsiteX128" fmla="*/ 3153454 w 4437063"/>
                <a:gd name="connsiteY128" fmla="*/ 1028927 h 4810125"/>
                <a:gd name="connsiteX129" fmla="*/ 3131227 w 4437063"/>
                <a:gd name="connsiteY129" fmla="*/ 1051942 h 4810125"/>
                <a:gd name="connsiteX130" fmla="*/ 3109397 w 4437063"/>
                <a:gd name="connsiteY130" fmla="*/ 1074163 h 4810125"/>
                <a:gd name="connsiteX131" fmla="*/ 3062959 w 4437063"/>
                <a:gd name="connsiteY131" fmla="*/ 1113051 h 4810125"/>
                <a:gd name="connsiteX132" fmla="*/ 3014933 w 4437063"/>
                <a:gd name="connsiteY132" fmla="*/ 1147176 h 4810125"/>
                <a:gd name="connsiteX133" fmla="*/ 2964128 w 4437063"/>
                <a:gd name="connsiteY133" fmla="*/ 1178921 h 4810125"/>
                <a:gd name="connsiteX134" fmla="*/ 2882761 w 4437063"/>
                <a:gd name="connsiteY134" fmla="*/ 1226935 h 4810125"/>
                <a:gd name="connsiteX135" fmla="*/ 2793456 w 4437063"/>
                <a:gd name="connsiteY135" fmla="*/ 1283679 h 4810125"/>
                <a:gd name="connsiteX136" fmla="*/ 2729554 w 4437063"/>
                <a:gd name="connsiteY136" fmla="*/ 1329709 h 4810125"/>
                <a:gd name="connsiteX137" fmla="*/ 2695816 w 4437063"/>
                <a:gd name="connsiteY137" fmla="*/ 1356295 h 4810125"/>
                <a:gd name="connsiteX138" fmla="*/ 2679146 w 4437063"/>
                <a:gd name="connsiteY138" fmla="*/ 1370580 h 4810125"/>
                <a:gd name="connsiteX139" fmla="*/ 2646599 w 4437063"/>
                <a:gd name="connsiteY139" fmla="*/ 1404706 h 4810125"/>
                <a:gd name="connsiteX140" fmla="*/ 2616434 w 4437063"/>
                <a:gd name="connsiteY140" fmla="*/ 1443990 h 4810125"/>
                <a:gd name="connsiteX141" fmla="*/ 2588650 w 4437063"/>
                <a:gd name="connsiteY141" fmla="*/ 1486845 h 4810125"/>
                <a:gd name="connsiteX142" fmla="*/ 2562454 w 4437063"/>
                <a:gd name="connsiteY142" fmla="*/ 1533272 h 4810125"/>
                <a:gd name="connsiteX143" fmla="*/ 2538243 w 4437063"/>
                <a:gd name="connsiteY143" fmla="*/ 1582079 h 4810125"/>
                <a:gd name="connsiteX144" fmla="*/ 2505299 w 4437063"/>
                <a:gd name="connsiteY144" fmla="*/ 1656283 h 4810125"/>
                <a:gd name="connsiteX145" fmla="*/ 2469974 w 4437063"/>
                <a:gd name="connsiteY145" fmla="*/ 1752311 h 4810125"/>
                <a:gd name="connsiteX146" fmla="*/ 2442587 w 4437063"/>
                <a:gd name="connsiteY146" fmla="*/ 1837228 h 4810125"/>
                <a:gd name="connsiteX147" fmla="*/ 2417185 w 4437063"/>
                <a:gd name="connsiteY147" fmla="*/ 1928891 h 4810125"/>
                <a:gd name="connsiteX148" fmla="*/ 2414407 w 4437063"/>
                <a:gd name="connsiteY148" fmla="*/ 1942779 h 4810125"/>
                <a:gd name="connsiteX149" fmla="*/ 2409247 w 4437063"/>
                <a:gd name="connsiteY149" fmla="*/ 1973730 h 4810125"/>
                <a:gd name="connsiteX150" fmla="*/ 2396546 w 4437063"/>
                <a:gd name="connsiteY150" fmla="*/ 2032061 h 4810125"/>
                <a:gd name="connsiteX151" fmla="*/ 2380669 w 4437063"/>
                <a:gd name="connsiteY151" fmla="*/ 2087218 h 4810125"/>
                <a:gd name="connsiteX152" fmla="*/ 2361618 w 4437063"/>
                <a:gd name="connsiteY152" fmla="*/ 2139597 h 4810125"/>
                <a:gd name="connsiteX153" fmla="*/ 2338994 w 4437063"/>
                <a:gd name="connsiteY153" fmla="*/ 2191182 h 4810125"/>
                <a:gd name="connsiteX154" fmla="*/ 2313195 w 4437063"/>
                <a:gd name="connsiteY154" fmla="*/ 2241974 h 4810125"/>
                <a:gd name="connsiteX155" fmla="*/ 2269534 w 4437063"/>
                <a:gd name="connsiteY155" fmla="*/ 2319352 h 4810125"/>
                <a:gd name="connsiteX156" fmla="*/ 2235797 w 4437063"/>
                <a:gd name="connsiteY156" fmla="*/ 2373714 h 4810125"/>
                <a:gd name="connsiteX157" fmla="*/ 2219127 w 4437063"/>
                <a:gd name="connsiteY157" fmla="*/ 2400301 h 4810125"/>
                <a:gd name="connsiteX158" fmla="*/ 2195709 w 4437063"/>
                <a:gd name="connsiteY158" fmla="*/ 2450299 h 4810125"/>
                <a:gd name="connsiteX159" fmla="*/ 2181817 w 4437063"/>
                <a:gd name="connsiteY159" fmla="*/ 2493551 h 4810125"/>
                <a:gd name="connsiteX160" fmla="*/ 2174673 w 4437063"/>
                <a:gd name="connsiteY160" fmla="*/ 2531248 h 4810125"/>
                <a:gd name="connsiteX161" fmla="*/ 2173482 w 4437063"/>
                <a:gd name="connsiteY161" fmla="*/ 2561405 h 4810125"/>
                <a:gd name="connsiteX162" fmla="*/ 2175070 w 4437063"/>
                <a:gd name="connsiteY162" fmla="*/ 2584420 h 4810125"/>
                <a:gd name="connsiteX163" fmla="*/ 2180230 w 4437063"/>
                <a:gd name="connsiteY163" fmla="*/ 2606642 h 4810125"/>
                <a:gd name="connsiteX164" fmla="*/ 2181817 w 4437063"/>
                <a:gd name="connsiteY164" fmla="*/ 2609419 h 4810125"/>
                <a:gd name="connsiteX165" fmla="*/ 2201266 w 4437063"/>
                <a:gd name="connsiteY165" fmla="*/ 2585611 h 4810125"/>
                <a:gd name="connsiteX166" fmla="*/ 2314385 w 4437063"/>
                <a:gd name="connsiteY166" fmla="*/ 2441172 h 4810125"/>
                <a:gd name="connsiteX167" fmla="*/ 2401706 w 4437063"/>
                <a:gd name="connsiteY167" fmla="*/ 2320542 h 4810125"/>
                <a:gd name="connsiteX168" fmla="*/ 2442190 w 4437063"/>
                <a:gd name="connsiteY168" fmla="*/ 2260624 h 4810125"/>
                <a:gd name="connsiteX169" fmla="*/ 2472356 w 4437063"/>
                <a:gd name="connsiteY169" fmla="*/ 2212610 h 4810125"/>
                <a:gd name="connsiteX170" fmla="*/ 2516016 w 4437063"/>
                <a:gd name="connsiteY170" fmla="*/ 2137613 h 4810125"/>
                <a:gd name="connsiteX171" fmla="*/ 2562454 w 4437063"/>
                <a:gd name="connsiteY171" fmla="*/ 2045156 h 4810125"/>
                <a:gd name="connsiteX172" fmla="*/ 2594207 w 4437063"/>
                <a:gd name="connsiteY172" fmla="*/ 1975714 h 4810125"/>
                <a:gd name="connsiteX173" fmla="*/ 2606115 w 4437063"/>
                <a:gd name="connsiteY173" fmla="*/ 1951509 h 4810125"/>
                <a:gd name="connsiteX174" fmla="*/ 2631914 w 4437063"/>
                <a:gd name="connsiteY174" fmla="*/ 1905082 h 4810125"/>
                <a:gd name="connsiteX175" fmla="*/ 2659697 w 4437063"/>
                <a:gd name="connsiteY175" fmla="*/ 1861433 h 4810125"/>
                <a:gd name="connsiteX176" fmla="*/ 2689466 w 4437063"/>
                <a:gd name="connsiteY176" fmla="*/ 1820165 h 4810125"/>
                <a:gd name="connsiteX177" fmla="*/ 2720425 w 4437063"/>
                <a:gd name="connsiteY177" fmla="*/ 1783262 h 4810125"/>
                <a:gd name="connsiteX178" fmla="*/ 2750987 w 4437063"/>
                <a:gd name="connsiteY178" fmla="*/ 1750327 h 4810125"/>
                <a:gd name="connsiteX179" fmla="*/ 2781549 w 4437063"/>
                <a:gd name="connsiteY179" fmla="*/ 1722153 h 4810125"/>
                <a:gd name="connsiteX180" fmla="*/ 2811317 w 4437063"/>
                <a:gd name="connsiteY180" fmla="*/ 1699535 h 4810125"/>
                <a:gd name="connsiteX181" fmla="*/ 2825209 w 4437063"/>
                <a:gd name="connsiteY181" fmla="*/ 1690805 h 4810125"/>
                <a:gd name="connsiteX182" fmla="*/ 2840292 w 4437063"/>
                <a:gd name="connsiteY182" fmla="*/ 1682869 h 4810125"/>
                <a:gd name="connsiteX183" fmla="*/ 2881968 w 4437063"/>
                <a:gd name="connsiteY183" fmla="*/ 1670568 h 4810125"/>
                <a:gd name="connsiteX184" fmla="*/ 2934757 w 4437063"/>
                <a:gd name="connsiteY184" fmla="*/ 1662235 h 4810125"/>
                <a:gd name="connsiteX185" fmla="*/ 2995087 w 4437063"/>
                <a:gd name="connsiteY185" fmla="*/ 1656680 h 4810125"/>
                <a:gd name="connsiteX186" fmla="*/ 3161393 w 4437063"/>
                <a:gd name="connsiteY186" fmla="*/ 1651521 h 4810125"/>
                <a:gd name="connsiteX187" fmla="*/ 3277291 w 4437063"/>
                <a:gd name="connsiteY187" fmla="*/ 1651521 h 4810125"/>
                <a:gd name="connsiteX188" fmla="*/ 3375724 w 4437063"/>
                <a:gd name="connsiteY188" fmla="*/ 1651124 h 4810125"/>
                <a:gd name="connsiteX189" fmla="*/ 3522184 w 4437063"/>
                <a:gd name="connsiteY189" fmla="*/ 1646363 h 4810125"/>
                <a:gd name="connsiteX190" fmla="*/ 3641257 w 4437063"/>
                <a:gd name="connsiteY190" fmla="*/ 1633665 h 4810125"/>
                <a:gd name="connsiteX191" fmla="*/ 3714686 w 4437063"/>
                <a:gd name="connsiteY191" fmla="*/ 1621760 h 4810125"/>
                <a:gd name="connsiteX192" fmla="*/ 3727784 w 4437063"/>
                <a:gd name="connsiteY192" fmla="*/ 1619776 h 4810125"/>
                <a:gd name="connsiteX193" fmla="*/ 3754774 w 4437063"/>
                <a:gd name="connsiteY193" fmla="*/ 1611840 h 4810125"/>
                <a:gd name="connsiteX194" fmla="*/ 3800022 w 4437063"/>
                <a:gd name="connsiteY194" fmla="*/ 1594380 h 4810125"/>
                <a:gd name="connsiteX195" fmla="*/ 3865909 w 4437063"/>
                <a:gd name="connsiteY195" fmla="*/ 1559461 h 4810125"/>
                <a:gd name="connsiteX196" fmla="*/ 3934971 w 4437063"/>
                <a:gd name="connsiteY196" fmla="*/ 1512241 h 4810125"/>
                <a:gd name="connsiteX197" fmla="*/ 3969899 w 4437063"/>
                <a:gd name="connsiteY197" fmla="*/ 1484464 h 4810125"/>
                <a:gd name="connsiteX198" fmla="*/ 3991333 w 4437063"/>
                <a:gd name="connsiteY198" fmla="*/ 1465814 h 4810125"/>
                <a:gd name="connsiteX199" fmla="*/ 4034199 w 4437063"/>
                <a:gd name="connsiteY199" fmla="*/ 1424149 h 4810125"/>
                <a:gd name="connsiteX200" fmla="*/ 4095323 w 4437063"/>
                <a:gd name="connsiteY200" fmla="*/ 1356692 h 4810125"/>
                <a:gd name="connsiteX201" fmla="*/ 4169149 w 4437063"/>
                <a:gd name="connsiteY201" fmla="*/ 1266219 h 4810125"/>
                <a:gd name="connsiteX202" fmla="*/ 4231067 w 4437063"/>
                <a:gd name="connsiteY202" fmla="*/ 1189238 h 4810125"/>
                <a:gd name="connsiteX203" fmla="*/ 4256469 w 4437063"/>
                <a:gd name="connsiteY203" fmla="*/ 1161858 h 4810125"/>
                <a:gd name="connsiteX204" fmla="*/ 4268773 w 4437063"/>
                <a:gd name="connsiteY204" fmla="*/ 1150747 h 4810125"/>
                <a:gd name="connsiteX205" fmla="*/ 4296953 w 4437063"/>
                <a:gd name="connsiteY205" fmla="*/ 1130510 h 4810125"/>
                <a:gd name="connsiteX206" fmla="*/ 4327119 w 4437063"/>
                <a:gd name="connsiteY206" fmla="*/ 1115035 h 4810125"/>
                <a:gd name="connsiteX207" fmla="*/ 4356887 w 4437063"/>
                <a:gd name="connsiteY207" fmla="*/ 1102733 h 4810125"/>
                <a:gd name="connsiteX208" fmla="*/ 4421981 w 4437063"/>
                <a:gd name="connsiteY208" fmla="*/ 1083687 h 4810125"/>
                <a:gd name="connsiteX209" fmla="*/ 4429592 w 4437063"/>
                <a:gd name="connsiteY209" fmla="*/ 1082685 h 4810125"/>
                <a:gd name="connsiteX210" fmla="*/ 4392609 w 4437063"/>
                <a:gd name="connsiteY210" fmla="*/ 1094004 h 4810125"/>
                <a:gd name="connsiteX211" fmla="*/ 4355299 w 4437063"/>
                <a:gd name="connsiteY211" fmla="*/ 1112257 h 4810125"/>
                <a:gd name="connsiteX212" fmla="*/ 4333469 w 4437063"/>
                <a:gd name="connsiteY212" fmla="*/ 1126145 h 4810125"/>
                <a:gd name="connsiteX213" fmla="*/ 4322356 w 4437063"/>
                <a:gd name="connsiteY213" fmla="*/ 1134081 h 4810125"/>
                <a:gd name="connsiteX214" fmla="*/ 4297747 w 4437063"/>
                <a:gd name="connsiteY214" fmla="*/ 1157890 h 4810125"/>
                <a:gd name="connsiteX215" fmla="*/ 4256469 w 4437063"/>
                <a:gd name="connsiteY215" fmla="*/ 1206698 h 4810125"/>
                <a:gd name="connsiteX216" fmla="*/ 4199314 w 4437063"/>
                <a:gd name="connsiteY216" fmla="*/ 1287250 h 4810125"/>
                <a:gd name="connsiteX217" fmla="*/ 4145334 w 4437063"/>
                <a:gd name="connsiteY217" fmla="*/ 1372167 h 4810125"/>
                <a:gd name="connsiteX218" fmla="*/ 4122313 w 4437063"/>
                <a:gd name="connsiteY218" fmla="*/ 1411054 h 4810125"/>
                <a:gd name="connsiteX219" fmla="*/ 4100086 w 4437063"/>
                <a:gd name="connsiteY219" fmla="*/ 1446371 h 4810125"/>
                <a:gd name="connsiteX220" fmla="*/ 4054838 w 4437063"/>
                <a:gd name="connsiteY220" fmla="*/ 1508273 h 4810125"/>
                <a:gd name="connsiteX221" fmla="*/ 4008400 w 4437063"/>
                <a:gd name="connsiteY221" fmla="*/ 1559461 h 4810125"/>
                <a:gd name="connsiteX222" fmla="*/ 3959580 w 4437063"/>
                <a:gd name="connsiteY222" fmla="*/ 1604698 h 4810125"/>
                <a:gd name="connsiteX223" fmla="*/ 3933781 w 4437063"/>
                <a:gd name="connsiteY223" fmla="*/ 1625332 h 4810125"/>
                <a:gd name="connsiteX224" fmla="*/ 3919889 w 4437063"/>
                <a:gd name="connsiteY224" fmla="*/ 1635649 h 4810125"/>
                <a:gd name="connsiteX225" fmla="*/ 3882976 w 4437063"/>
                <a:gd name="connsiteY225" fmla="*/ 1657076 h 4810125"/>
                <a:gd name="connsiteX226" fmla="*/ 3834950 w 4437063"/>
                <a:gd name="connsiteY226" fmla="*/ 1679298 h 4810125"/>
                <a:gd name="connsiteX227" fmla="*/ 3775810 w 4437063"/>
                <a:gd name="connsiteY227" fmla="*/ 1701122 h 4810125"/>
                <a:gd name="connsiteX228" fmla="*/ 3705954 w 4437063"/>
                <a:gd name="connsiteY228" fmla="*/ 1720963 h 4810125"/>
                <a:gd name="connsiteX229" fmla="*/ 3626175 w 4437063"/>
                <a:gd name="connsiteY229" fmla="*/ 1738819 h 4810125"/>
                <a:gd name="connsiteX230" fmla="*/ 3535679 w 4437063"/>
                <a:gd name="connsiteY230" fmla="*/ 1752707 h 4810125"/>
                <a:gd name="connsiteX231" fmla="*/ 3434864 w 4437063"/>
                <a:gd name="connsiteY231" fmla="*/ 1762231 h 4810125"/>
                <a:gd name="connsiteX232" fmla="*/ 3380487 w 4437063"/>
                <a:gd name="connsiteY232" fmla="*/ 1764215 h 4810125"/>
                <a:gd name="connsiteX233" fmla="*/ 3278084 w 4437063"/>
                <a:gd name="connsiteY233" fmla="*/ 1766596 h 4810125"/>
                <a:gd name="connsiteX234" fmla="*/ 3137975 w 4437063"/>
                <a:gd name="connsiteY234" fmla="*/ 1765802 h 4810125"/>
                <a:gd name="connsiteX235" fmla="*/ 3064546 w 4437063"/>
                <a:gd name="connsiteY235" fmla="*/ 1767786 h 4810125"/>
                <a:gd name="connsiteX236" fmla="*/ 3020886 w 4437063"/>
                <a:gd name="connsiteY236" fmla="*/ 1773342 h 4810125"/>
                <a:gd name="connsiteX237" fmla="*/ 2976432 w 4437063"/>
                <a:gd name="connsiteY237" fmla="*/ 1784452 h 4810125"/>
                <a:gd name="connsiteX238" fmla="*/ 2927612 w 4437063"/>
                <a:gd name="connsiteY238" fmla="*/ 1801118 h 4810125"/>
                <a:gd name="connsiteX239" fmla="*/ 2898638 w 4437063"/>
                <a:gd name="connsiteY239" fmla="*/ 1813419 h 4810125"/>
                <a:gd name="connsiteX240" fmla="*/ 2884349 w 4437063"/>
                <a:gd name="connsiteY240" fmla="*/ 1820165 h 4810125"/>
                <a:gd name="connsiteX241" fmla="*/ 2856565 w 4437063"/>
                <a:gd name="connsiteY241" fmla="*/ 1837625 h 4810125"/>
                <a:gd name="connsiteX242" fmla="*/ 2830766 w 4437063"/>
                <a:gd name="connsiteY242" fmla="*/ 1858656 h 4810125"/>
                <a:gd name="connsiteX243" fmla="*/ 2806554 w 4437063"/>
                <a:gd name="connsiteY243" fmla="*/ 1884051 h 4810125"/>
                <a:gd name="connsiteX244" fmla="*/ 2773214 w 4437063"/>
                <a:gd name="connsiteY244" fmla="*/ 1926113 h 4810125"/>
                <a:gd name="connsiteX245" fmla="*/ 2732729 w 4437063"/>
                <a:gd name="connsiteY245" fmla="*/ 1991984 h 4810125"/>
                <a:gd name="connsiteX246" fmla="*/ 2678749 w 4437063"/>
                <a:gd name="connsiteY246" fmla="*/ 2099916 h 4810125"/>
                <a:gd name="connsiteX247" fmla="*/ 2628738 w 4437063"/>
                <a:gd name="connsiteY247" fmla="*/ 2210229 h 4810125"/>
                <a:gd name="connsiteX248" fmla="*/ 2596192 w 4437063"/>
                <a:gd name="connsiteY248" fmla="*/ 2278480 h 4810125"/>
                <a:gd name="connsiteX249" fmla="*/ 2579522 w 4437063"/>
                <a:gd name="connsiteY249" fmla="*/ 2309828 h 4810125"/>
                <a:gd name="connsiteX250" fmla="*/ 2532686 w 4437063"/>
                <a:gd name="connsiteY250" fmla="*/ 2393158 h 4810125"/>
                <a:gd name="connsiteX251" fmla="*/ 2461639 w 4437063"/>
                <a:gd name="connsiteY251" fmla="*/ 2515772 h 4810125"/>
                <a:gd name="connsiteX252" fmla="*/ 2401706 w 4437063"/>
                <a:gd name="connsiteY252" fmla="*/ 2610213 h 4810125"/>
                <a:gd name="connsiteX253" fmla="*/ 2335025 w 4437063"/>
                <a:gd name="connsiteY253" fmla="*/ 2709019 h 4810125"/>
                <a:gd name="connsiteX254" fmla="*/ 2291364 w 4437063"/>
                <a:gd name="connsiteY254" fmla="*/ 2771318 h 4810125"/>
                <a:gd name="connsiteX255" fmla="*/ 2312004 w 4437063"/>
                <a:gd name="connsiteY255" fmla="*/ 2766953 h 4810125"/>
                <a:gd name="connsiteX256" fmla="*/ 2447747 w 4437063"/>
                <a:gd name="connsiteY256" fmla="*/ 2726082 h 4810125"/>
                <a:gd name="connsiteX257" fmla="*/ 2540227 w 4437063"/>
                <a:gd name="connsiteY257" fmla="*/ 2690369 h 4810125"/>
                <a:gd name="connsiteX258" fmla="*/ 2607305 w 4437063"/>
                <a:gd name="connsiteY258" fmla="*/ 2660608 h 4810125"/>
                <a:gd name="connsiteX259" fmla="*/ 2641440 w 4437063"/>
                <a:gd name="connsiteY259" fmla="*/ 2643545 h 4810125"/>
                <a:gd name="connsiteX260" fmla="*/ 2681131 w 4437063"/>
                <a:gd name="connsiteY260" fmla="*/ 2624101 h 4810125"/>
                <a:gd name="connsiteX261" fmla="*/ 2752178 w 4437063"/>
                <a:gd name="connsiteY261" fmla="*/ 2591563 h 4810125"/>
                <a:gd name="connsiteX262" fmla="*/ 2842673 w 4437063"/>
                <a:gd name="connsiteY262" fmla="*/ 2554263 h 4810125"/>
                <a:gd name="connsiteX263" fmla="*/ 2941107 w 4437063"/>
                <a:gd name="connsiteY263" fmla="*/ 2516566 h 4810125"/>
                <a:gd name="connsiteX264" fmla="*/ 3006201 w 4437063"/>
                <a:gd name="connsiteY264" fmla="*/ 2487996 h 4810125"/>
                <a:gd name="connsiteX265" fmla="*/ 3049067 w 4437063"/>
                <a:gd name="connsiteY265" fmla="*/ 2465377 h 4810125"/>
                <a:gd name="connsiteX266" fmla="*/ 3070500 w 4437063"/>
                <a:gd name="connsiteY266" fmla="*/ 2451886 h 4810125"/>
                <a:gd name="connsiteX267" fmla="*/ 3096696 w 4437063"/>
                <a:gd name="connsiteY267" fmla="*/ 2435220 h 4810125"/>
                <a:gd name="connsiteX268" fmla="*/ 3139563 w 4437063"/>
                <a:gd name="connsiteY268" fmla="*/ 2403872 h 4810125"/>
                <a:gd name="connsiteX269" fmla="*/ 3173697 w 4437063"/>
                <a:gd name="connsiteY269" fmla="*/ 2374905 h 4810125"/>
                <a:gd name="connsiteX270" fmla="*/ 3199893 w 4437063"/>
                <a:gd name="connsiteY270" fmla="*/ 2347922 h 4810125"/>
                <a:gd name="connsiteX271" fmla="*/ 3231249 w 4437063"/>
                <a:gd name="connsiteY271" fmla="*/ 2309431 h 4810125"/>
                <a:gd name="connsiteX272" fmla="*/ 3266574 w 4437063"/>
                <a:gd name="connsiteY272" fmla="*/ 2263005 h 4810125"/>
                <a:gd name="connsiteX273" fmla="*/ 3287213 w 4437063"/>
                <a:gd name="connsiteY273" fmla="*/ 2241180 h 4810125"/>
                <a:gd name="connsiteX274" fmla="*/ 3298724 w 4437063"/>
                <a:gd name="connsiteY274" fmla="*/ 2229673 h 4810125"/>
                <a:gd name="connsiteX275" fmla="*/ 3324920 w 4437063"/>
                <a:gd name="connsiteY275" fmla="*/ 2207054 h 4810125"/>
                <a:gd name="connsiteX276" fmla="*/ 3356276 w 4437063"/>
                <a:gd name="connsiteY276" fmla="*/ 2184833 h 4810125"/>
                <a:gd name="connsiteX277" fmla="*/ 3391998 w 4437063"/>
                <a:gd name="connsiteY277" fmla="*/ 2163802 h 4810125"/>
                <a:gd name="connsiteX278" fmla="*/ 3433276 w 4437063"/>
                <a:gd name="connsiteY278" fmla="*/ 2144755 h 4810125"/>
                <a:gd name="connsiteX279" fmla="*/ 3481303 w 4437063"/>
                <a:gd name="connsiteY279" fmla="*/ 2128883 h 4810125"/>
                <a:gd name="connsiteX280" fmla="*/ 3534489 w 4437063"/>
                <a:gd name="connsiteY280" fmla="*/ 2116582 h 4810125"/>
                <a:gd name="connsiteX281" fmla="*/ 3594819 w 4437063"/>
                <a:gd name="connsiteY281" fmla="*/ 2108249 h 4810125"/>
                <a:gd name="connsiteX282" fmla="*/ 3627763 w 4437063"/>
                <a:gd name="connsiteY282" fmla="*/ 2106662 h 4810125"/>
                <a:gd name="connsiteX283" fmla="*/ 3658722 w 4437063"/>
                <a:gd name="connsiteY283" fmla="*/ 2105868 h 4810125"/>
                <a:gd name="connsiteX284" fmla="*/ 3713098 w 4437063"/>
                <a:gd name="connsiteY284" fmla="*/ 2107852 h 4810125"/>
                <a:gd name="connsiteX285" fmla="*/ 3757949 w 4437063"/>
                <a:gd name="connsiteY285" fmla="*/ 2113011 h 4810125"/>
                <a:gd name="connsiteX286" fmla="*/ 3794068 w 4437063"/>
                <a:gd name="connsiteY286" fmla="*/ 2120550 h 4810125"/>
                <a:gd name="connsiteX287" fmla="*/ 3834156 w 4437063"/>
                <a:gd name="connsiteY287" fmla="*/ 2132851 h 4810125"/>
                <a:gd name="connsiteX288" fmla="*/ 3859955 w 4437063"/>
                <a:gd name="connsiteY288" fmla="*/ 2145946 h 4810125"/>
                <a:gd name="connsiteX289" fmla="*/ 3861940 w 4437063"/>
                <a:gd name="connsiteY289" fmla="*/ 2147533 h 4810125"/>
                <a:gd name="connsiteX290" fmla="*/ 3853208 w 4437063"/>
                <a:gd name="connsiteY290" fmla="*/ 2146343 h 4810125"/>
                <a:gd name="connsiteX291" fmla="*/ 3765490 w 4437063"/>
                <a:gd name="connsiteY291" fmla="*/ 2141184 h 4810125"/>
                <a:gd name="connsiteX292" fmla="*/ 3667454 w 4437063"/>
                <a:gd name="connsiteY292" fmla="*/ 2141184 h 4810125"/>
                <a:gd name="connsiteX293" fmla="*/ 3597597 w 4437063"/>
                <a:gd name="connsiteY293" fmla="*/ 2145946 h 4810125"/>
                <a:gd name="connsiteX294" fmla="*/ 3528932 w 4437063"/>
                <a:gd name="connsiteY294" fmla="*/ 2156263 h 4810125"/>
                <a:gd name="connsiteX295" fmla="*/ 3482096 w 4437063"/>
                <a:gd name="connsiteY295" fmla="*/ 2168564 h 4810125"/>
                <a:gd name="connsiteX296" fmla="*/ 3453916 w 4437063"/>
                <a:gd name="connsiteY296" fmla="*/ 2178881 h 4810125"/>
                <a:gd name="connsiteX297" fmla="*/ 3441215 w 4437063"/>
                <a:gd name="connsiteY297" fmla="*/ 2185627 h 4810125"/>
                <a:gd name="connsiteX298" fmla="*/ 3417003 w 4437063"/>
                <a:gd name="connsiteY298" fmla="*/ 2198325 h 4810125"/>
                <a:gd name="connsiteX299" fmla="*/ 3376121 w 4437063"/>
                <a:gd name="connsiteY299" fmla="*/ 2228482 h 4810125"/>
                <a:gd name="connsiteX300" fmla="*/ 3342781 w 4437063"/>
                <a:gd name="connsiteY300" fmla="*/ 2261417 h 4810125"/>
                <a:gd name="connsiteX301" fmla="*/ 3313806 w 4437063"/>
                <a:gd name="connsiteY301" fmla="*/ 2296337 h 4810125"/>
                <a:gd name="connsiteX302" fmla="*/ 3276894 w 4437063"/>
                <a:gd name="connsiteY302" fmla="*/ 2351096 h 4810125"/>
                <a:gd name="connsiteX303" fmla="*/ 3240775 w 4437063"/>
                <a:gd name="connsiteY303" fmla="*/ 2403872 h 4810125"/>
                <a:gd name="connsiteX304" fmla="*/ 3213785 w 4437063"/>
                <a:gd name="connsiteY304" fmla="*/ 2436807 h 4810125"/>
                <a:gd name="connsiteX305" fmla="*/ 3198702 w 4437063"/>
                <a:gd name="connsiteY305" fmla="*/ 2451886 h 4810125"/>
                <a:gd name="connsiteX306" fmla="*/ 3180047 w 4437063"/>
                <a:gd name="connsiteY306" fmla="*/ 2469346 h 4810125"/>
                <a:gd name="connsiteX307" fmla="*/ 3141150 w 4437063"/>
                <a:gd name="connsiteY307" fmla="*/ 2501090 h 4810125"/>
                <a:gd name="connsiteX308" fmla="*/ 3080026 w 4437063"/>
                <a:gd name="connsiteY308" fmla="*/ 2543946 h 4810125"/>
                <a:gd name="connsiteX309" fmla="*/ 2949839 w 4437063"/>
                <a:gd name="connsiteY309" fmla="*/ 2618943 h 4810125"/>
                <a:gd name="connsiteX310" fmla="*/ 2888932 w 4437063"/>
                <a:gd name="connsiteY310" fmla="*/ 2652474 h 4810125"/>
                <a:gd name="connsiteX311" fmla="*/ 2891235 w 4437063"/>
                <a:gd name="connsiteY311" fmla="*/ 2657078 h 4810125"/>
                <a:gd name="connsiteX312" fmla="*/ 2896791 w 4437063"/>
                <a:gd name="connsiteY312" fmla="*/ 2664619 h 4810125"/>
                <a:gd name="connsiteX313" fmla="*/ 2915047 w 4437063"/>
                <a:gd name="connsiteY313" fmla="*/ 2681685 h 4810125"/>
                <a:gd name="connsiteX314" fmla="*/ 2940447 w 4437063"/>
                <a:gd name="connsiteY314" fmla="*/ 2697957 h 4810125"/>
                <a:gd name="connsiteX315" fmla="*/ 2973388 w 4437063"/>
                <a:gd name="connsiteY315" fmla="*/ 2713435 h 4810125"/>
                <a:gd name="connsiteX316" fmla="*/ 2992438 w 4437063"/>
                <a:gd name="connsiteY316" fmla="*/ 2720182 h 4810125"/>
                <a:gd name="connsiteX317" fmla="*/ 3012678 w 4437063"/>
                <a:gd name="connsiteY317" fmla="*/ 2725738 h 4810125"/>
                <a:gd name="connsiteX318" fmla="*/ 3056731 w 4437063"/>
                <a:gd name="connsiteY318" fmla="*/ 2736057 h 4810125"/>
                <a:gd name="connsiteX319" fmla="*/ 3105150 w 4437063"/>
                <a:gd name="connsiteY319" fmla="*/ 2744391 h 4810125"/>
                <a:gd name="connsiteX320" fmla="*/ 3156347 w 4437063"/>
                <a:gd name="connsiteY320" fmla="*/ 2749550 h 4810125"/>
                <a:gd name="connsiteX321" fmla="*/ 3182938 w 4437063"/>
                <a:gd name="connsiteY321" fmla="*/ 2751535 h 4810125"/>
                <a:gd name="connsiteX322" fmla="*/ 3209528 w 4437063"/>
                <a:gd name="connsiteY322" fmla="*/ 2752725 h 4810125"/>
                <a:gd name="connsiteX323" fmla="*/ 3264694 w 4437063"/>
                <a:gd name="connsiteY323" fmla="*/ 2751535 h 4810125"/>
                <a:gd name="connsiteX324" fmla="*/ 3292872 w 4437063"/>
                <a:gd name="connsiteY324" fmla="*/ 2749154 h 4810125"/>
                <a:gd name="connsiteX325" fmla="*/ 3350022 w 4437063"/>
                <a:gd name="connsiteY325" fmla="*/ 2744788 h 4810125"/>
                <a:gd name="connsiteX326" fmla="*/ 3408363 w 4437063"/>
                <a:gd name="connsiteY326" fmla="*/ 2737644 h 4810125"/>
                <a:gd name="connsiteX327" fmla="*/ 3465910 w 4437063"/>
                <a:gd name="connsiteY327" fmla="*/ 2730897 h 4810125"/>
                <a:gd name="connsiteX328" fmla="*/ 3581003 w 4437063"/>
                <a:gd name="connsiteY328" fmla="*/ 2719388 h 4810125"/>
                <a:gd name="connsiteX329" fmla="*/ 3636566 w 4437063"/>
                <a:gd name="connsiteY329" fmla="*/ 2716610 h 4810125"/>
                <a:gd name="connsiteX330" fmla="*/ 3664347 w 4437063"/>
                <a:gd name="connsiteY330" fmla="*/ 2715419 h 4810125"/>
                <a:gd name="connsiteX331" fmla="*/ 3717528 w 4437063"/>
                <a:gd name="connsiteY331" fmla="*/ 2718594 h 4810125"/>
                <a:gd name="connsiteX332" fmla="*/ 3767931 w 4437063"/>
                <a:gd name="connsiteY332" fmla="*/ 2726928 h 4810125"/>
                <a:gd name="connsiteX333" fmla="*/ 3813572 w 4437063"/>
                <a:gd name="connsiteY333" fmla="*/ 2739628 h 4810125"/>
                <a:gd name="connsiteX334" fmla="*/ 3834210 w 4437063"/>
                <a:gd name="connsiteY334" fmla="*/ 2748360 h 4810125"/>
                <a:gd name="connsiteX335" fmla="*/ 3854053 w 4437063"/>
                <a:gd name="connsiteY335" fmla="*/ 2757885 h 4810125"/>
                <a:gd name="connsiteX336" fmla="*/ 3888581 w 4437063"/>
                <a:gd name="connsiteY336" fmla="*/ 2777729 h 4810125"/>
                <a:gd name="connsiteX337" fmla="*/ 3931047 w 4437063"/>
                <a:gd name="connsiteY337" fmla="*/ 2808685 h 4810125"/>
                <a:gd name="connsiteX338" fmla="*/ 3952081 w 4437063"/>
                <a:gd name="connsiteY338" fmla="*/ 2826147 h 4810125"/>
                <a:gd name="connsiteX339" fmla="*/ 3984228 w 4437063"/>
                <a:gd name="connsiteY339" fmla="*/ 2855516 h 4810125"/>
                <a:gd name="connsiteX340" fmla="*/ 3990975 w 4437063"/>
                <a:gd name="connsiteY340" fmla="*/ 2862263 h 4810125"/>
                <a:gd name="connsiteX341" fmla="*/ 3983831 w 4437063"/>
                <a:gd name="connsiteY341" fmla="*/ 2855913 h 4810125"/>
                <a:gd name="connsiteX342" fmla="*/ 3949700 w 4437063"/>
                <a:gd name="connsiteY342" fmla="*/ 2828132 h 4810125"/>
                <a:gd name="connsiteX343" fmla="*/ 3928269 w 4437063"/>
                <a:gd name="connsiteY343" fmla="*/ 2811860 h 4810125"/>
                <a:gd name="connsiteX344" fmla="*/ 3885010 w 4437063"/>
                <a:gd name="connsiteY344" fmla="*/ 2783682 h 4810125"/>
                <a:gd name="connsiteX345" fmla="*/ 3850085 w 4437063"/>
                <a:gd name="connsiteY345" fmla="*/ 2765425 h 4810125"/>
                <a:gd name="connsiteX346" fmla="*/ 3830638 w 4437063"/>
                <a:gd name="connsiteY346" fmla="*/ 2757885 h 4810125"/>
                <a:gd name="connsiteX347" fmla="*/ 3810000 w 4437063"/>
                <a:gd name="connsiteY347" fmla="*/ 2750741 h 4810125"/>
                <a:gd name="connsiteX348" fmla="*/ 3765153 w 4437063"/>
                <a:gd name="connsiteY348" fmla="*/ 2740422 h 4810125"/>
                <a:gd name="connsiteX349" fmla="*/ 3716338 w 4437063"/>
                <a:gd name="connsiteY349" fmla="*/ 2734469 h 4810125"/>
                <a:gd name="connsiteX350" fmla="*/ 3664347 w 4437063"/>
                <a:gd name="connsiteY350" fmla="*/ 2734469 h 4810125"/>
                <a:gd name="connsiteX351" fmla="*/ 3637756 w 4437063"/>
                <a:gd name="connsiteY351" fmla="*/ 2737247 h 4810125"/>
                <a:gd name="connsiteX352" fmla="*/ 3582988 w 4437063"/>
                <a:gd name="connsiteY352" fmla="*/ 2742407 h 4810125"/>
                <a:gd name="connsiteX353" fmla="*/ 3469878 w 4437063"/>
                <a:gd name="connsiteY353" fmla="*/ 2759869 h 4810125"/>
                <a:gd name="connsiteX354" fmla="*/ 3412331 w 4437063"/>
                <a:gd name="connsiteY354" fmla="*/ 2769791 h 4810125"/>
                <a:gd name="connsiteX355" fmla="*/ 3354785 w 4437063"/>
                <a:gd name="connsiteY355" fmla="*/ 2779316 h 4810125"/>
                <a:gd name="connsiteX356" fmla="*/ 3296444 w 4437063"/>
                <a:gd name="connsiteY356" fmla="*/ 2786460 h 4810125"/>
                <a:gd name="connsiteX357" fmla="*/ 3267869 w 4437063"/>
                <a:gd name="connsiteY357" fmla="*/ 2790825 h 4810125"/>
                <a:gd name="connsiteX358" fmla="*/ 3210322 w 4437063"/>
                <a:gd name="connsiteY358" fmla="*/ 2795191 h 4810125"/>
                <a:gd name="connsiteX359" fmla="*/ 3181747 w 4437063"/>
                <a:gd name="connsiteY359" fmla="*/ 2794794 h 4810125"/>
                <a:gd name="connsiteX360" fmla="*/ 3153966 w 4437063"/>
                <a:gd name="connsiteY360" fmla="*/ 2794794 h 4810125"/>
                <a:gd name="connsiteX361" fmla="*/ 3099991 w 4437063"/>
                <a:gd name="connsiteY361" fmla="*/ 2791619 h 4810125"/>
                <a:gd name="connsiteX362" fmla="*/ 3048794 w 4437063"/>
                <a:gd name="connsiteY362" fmla="*/ 2786063 h 4810125"/>
                <a:gd name="connsiteX363" fmla="*/ 3000375 w 4437063"/>
                <a:gd name="connsiteY363" fmla="*/ 2777332 h 4810125"/>
                <a:gd name="connsiteX364" fmla="*/ 2977753 w 4437063"/>
                <a:gd name="connsiteY364" fmla="*/ 2771775 h 4810125"/>
                <a:gd name="connsiteX365" fmla="*/ 2955528 w 4437063"/>
                <a:gd name="connsiteY365" fmla="*/ 2765425 h 4810125"/>
                <a:gd name="connsiteX366" fmla="*/ 2915047 w 4437063"/>
                <a:gd name="connsiteY366" fmla="*/ 2749154 h 4810125"/>
                <a:gd name="connsiteX367" fmla="*/ 2880122 w 4437063"/>
                <a:gd name="connsiteY367" fmla="*/ 2728913 h 4810125"/>
                <a:gd name="connsiteX368" fmla="*/ 2851547 w 4437063"/>
                <a:gd name="connsiteY368" fmla="*/ 2705497 h 4810125"/>
                <a:gd name="connsiteX369" fmla="*/ 2841228 w 4437063"/>
                <a:gd name="connsiteY369" fmla="*/ 2692003 h 4810125"/>
                <a:gd name="connsiteX370" fmla="*/ 2834672 w 4437063"/>
                <a:gd name="connsiteY370" fmla="*/ 2681871 h 4810125"/>
                <a:gd name="connsiteX371" fmla="*/ 2809730 w 4437063"/>
                <a:gd name="connsiteY371" fmla="*/ 2695130 h 4810125"/>
                <a:gd name="connsiteX372" fmla="*/ 2726378 w 4437063"/>
                <a:gd name="connsiteY372" fmla="*/ 2736399 h 4810125"/>
                <a:gd name="connsiteX373" fmla="*/ 2668826 w 4437063"/>
                <a:gd name="connsiteY373" fmla="*/ 2766953 h 4810125"/>
                <a:gd name="connsiteX374" fmla="*/ 2609687 w 4437063"/>
                <a:gd name="connsiteY374" fmla="*/ 2804253 h 4810125"/>
                <a:gd name="connsiteX375" fmla="*/ 2550150 w 4437063"/>
                <a:gd name="connsiteY375" fmla="*/ 2849092 h 4810125"/>
                <a:gd name="connsiteX376" fmla="*/ 2506490 w 4437063"/>
                <a:gd name="connsiteY376" fmla="*/ 2889567 h 4810125"/>
                <a:gd name="connsiteX377" fmla="*/ 2477516 w 4437063"/>
                <a:gd name="connsiteY377" fmla="*/ 2920518 h 4810125"/>
                <a:gd name="connsiteX378" fmla="*/ 2448541 w 4437063"/>
                <a:gd name="connsiteY378" fmla="*/ 2954247 h 4810125"/>
                <a:gd name="connsiteX379" fmla="*/ 2421551 w 4437063"/>
                <a:gd name="connsiteY379" fmla="*/ 2991944 h 4810125"/>
                <a:gd name="connsiteX380" fmla="*/ 2407659 w 4437063"/>
                <a:gd name="connsiteY380" fmla="*/ 3011784 h 4810125"/>
                <a:gd name="connsiteX381" fmla="*/ 2393767 w 4437063"/>
                <a:gd name="connsiteY381" fmla="*/ 3034006 h 4810125"/>
                <a:gd name="connsiteX382" fmla="*/ 2368762 w 4437063"/>
                <a:gd name="connsiteY382" fmla="*/ 3079242 h 4810125"/>
                <a:gd name="connsiteX383" fmla="*/ 2347726 w 4437063"/>
                <a:gd name="connsiteY383" fmla="*/ 3126066 h 4810125"/>
                <a:gd name="connsiteX384" fmla="*/ 2329865 w 4437063"/>
                <a:gd name="connsiteY384" fmla="*/ 3174079 h 4810125"/>
                <a:gd name="connsiteX385" fmla="*/ 2315576 w 4437063"/>
                <a:gd name="connsiteY385" fmla="*/ 3222887 h 4810125"/>
                <a:gd name="connsiteX386" fmla="*/ 2303669 w 4437063"/>
                <a:gd name="connsiteY386" fmla="*/ 3272885 h 4810125"/>
                <a:gd name="connsiteX387" fmla="*/ 2290571 w 4437063"/>
                <a:gd name="connsiteY387" fmla="*/ 3348676 h 4810125"/>
                <a:gd name="connsiteX388" fmla="*/ 2281839 w 4437063"/>
                <a:gd name="connsiteY388" fmla="*/ 3452243 h 4810125"/>
                <a:gd name="connsiteX389" fmla="*/ 2279457 w 4437063"/>
                <a:gd name="connsiteY389" fmla="*/ 3557794 h 4810125"/>
                <a:gd name="connsiteX390" fmla="*/ 2284220 w 4437063"/>
                <a:gd name="connsiteY390" fmla="*/ 3716915 h 4810125"/>
                <a:gd name="connsiteX391" fmla="*/ 2289777 w 4437063"/>
                <a:gd name="connsiteY391" fmla="*/ 3822466 h 4810125"/>
                <a:gd name="connsiteX392" fmla="*/ 2293349 w 4437063"/>
                <a:gd name="connsiteY392" fmla="*/ 3878416 h 4810125"/>
                <a:gd name="connsiteX393" fmla="*/ 2307241 w 4437063"/>
                <a:gd name="connsiteY393" fmla="*/ 4016903 h 4810125"/>
                <a:gd name="connsiteX394" fmla="*/ 2337406 w 4437063"/>
                <a:gd name="connsiteY394" fmla="*/ 4258163 h 4810125"/>
                <a:gd name="connsiteX395" fmla="*/ 2407659 w 4437063"/>
                <a:gd name="connsiteY395" fmla="*/ 4721637 h 4810125"/>
                <a:gd name="connsiteX396" fmla="*/ 2422345 w 4437063"/>
                <a:gd name="connsiteY396" fmla="*/ 4810125 h 4810125"/>
                <a:gd name="connsiteX397" fmla="*/ 1739262 w 4437063"/>
                <a:gd name="connsiteY397" fmla="*/ 4810125 h 4810125"/>
                <a:gd name="connsiteX398" fmla="*/ 1857144 w 4437063"/>
                <a:gd name="connsiteY398" fmla="*/ 4274432 h 4810125"/>
                <a:gd name="connsiteX399" fmla="*/ 1866273 w 4437063"/>
                <a:gd name="connsiteY399" fmla="*/ 4218085 h 4810125"/>
                <a:gd name="connsiteX400" fmla="*/ 1908346 w 4437063"/>
                <a:gd name="connsiteY400" fmla="*/ 3914129 h 4810125"/>
                <a:gd name="connsiteX401" fmla="*/ 1926604 w 4437063"/>
                <a:gd name="connsiteY401" fmla="*/ 3748263 h 4810125"/>
                <a:gd name="connsiteX402" fmla="*/ 1934145 w 4437063"/>
                <a:gd name="connsiteY402" fmla="*/ 3649060 h 4810125"/>
                <a:gd name="connsiteX403" fmla="*/ 1935733 w 4437063"/>
                <a:gd name="connsiteY403" fmla="*/ 3606602 h 4810125"/>
                <a:gd name="connsiteX404" fmla="*/ 1936923 w 4437063"/>
                <a:gd name="connsiteY404" fmla="*/ 3565730 h 4810125"/>
                <a:gd name="connsiteX405" fmla="*/ 1933351 w 4437063"/>
                <a:gd name="connsiteY405" fmla="*/ 3491924 h 4810125"/>
                <a:gd name="connsiteX406" fmla="*/ 1923825 w 4437063"/>
                <a:gd name="connsiteY406" fmla="*/ 3424863 h 4810125"/>
                <a:gd name="connsiteX407" fmla="*/ 1909933 w 4437063"/>
                <a:gd name="connsiteY407" fmla="*/ 3365342 h 4810125"/>
                <a:gd name="connsiteX408" fmla="*/ 1891675 w 4437063"/>
                <a:gd name="connsiteY408" fmla="*/ 3312169 h 4810125"/>
                <a:gd name="connsiteX409" fmla="*/ 1869448 w 4437063"/>
                <a:gd name="connsiteY409" fmla="*/ 3264552 h 4810125"/>
                <a:gd name="connsiteX410" fmla="*/ 1843252 w 4437063"/>
                <a:gd name="connsiteY410" fmla="*/ 3222490 h 4810125"/>
                <a:gd name="connsiteX411" fmla="*/ 1814278 w 4437063"/>
                <a:gd name="connsiteY411" fmla="*/ 3184397 h 4810125"/>
                <a:gd name="connsiteX412" fmla="*/ 1782525 w 4437063"/>
                <a:gd name="connsiteY412" fmla="*/ 3149080 h 4810125"/>
                <a:gd name="connsiteX413" fmla="*/ 1749185 w 4437063"/>
                <a:gd name="connsiteY413" fmla="*/ 3117733 h 4810125"/>
                <a:gd name="connsiteX414" fmla="*/ 1695602 w 4437063"/>
                <a:gd name="connsiteY414" fmla="*/ 3074877 h 4810125"/>
                <a:gd name="connsiteX415" fmla="*/ 1621776 w 4437063"/>
                <a:gd name="connsiteY415" fmla="*/ 3021705 h 4810125"/>
                <a:gd name="connsiteX416" fmla="*/ 1548348 w 4437063"/>
                <a:gd name="connsiteY416" fmla="*/ 2968929 h 4810125"/>
                <a:gd name="connsiteX417" fmla="*/ 1513420 w 4437063"/>
                <a:gd name="connsiteY417" fmla="*/ 2940359 h 4810125"/>
                <a:gd name="connsiteX418" fmla="*/ 1448723 w 4437063"/>
                <a:gd name="connsiteY418" fmla="*/ 2884409 h 4810125"/>
                <a:gd name="connsiteX419" fmla="*/ 1346320 w 4437063"/>
                <a:gd name="connsiteY419" fmla="*/ 2793936 h 4810125"/>
                <a:gd name="connsiteX420" fmla="*/ 1275273 w 4437063"/>
                <a:gd name="connsiteY420" fmla="*/ 2733224 h 4810125"/>
                <a:gd name="connsiteX421" fmla="*/ 1200654 w 4437063"/>
                <a:gd name="connsiteY421" fmla="*/ 2674496 h 4810125"/>
                <a:gd name="connsiteX422" fmla="*/ 1123654 w 4437063"/>
                <a:gd name="connsiteY422" fmla="*/ 2620927 h 4810125"/>
                <a:gd name="connsiteX423" fmla="*/ 1062926 w 4437063"/>
                <a:gd name="connsiteY423" fmla="*/ 2585611 h 4810125"/>
                <a:gd name="connsiteX424" fmla="*/ 1021648 w 4437063"/>
                <a:gd name="connsiteY424" fmla="*/ 2563786 h 4810125"/>
                <a:gd name="connsiteX425" fmla="*/ 979575 w 4437063"/>
                <a:gd name="connsiteY425" fmla="*/ 2545533 h 4810125"/>
                <a:gd name="connsiteX426" fmla="*/ 935518 w 4437063"/>
                <a:gd name="connsiteY426" fmla="*/ 2529661 h 4810125"/>
                <a:gd name="connsiteX427" fmla="*/ 914085 w 4437063"/>
                <a:gd name="connsiteY427" fmla="*/ 2522915 h 4810125"/>
                <a:gd name="connsiteX428" fmla="*/ 871218 w 4437063"/>
                <a:gd name="connsiteY428" fmla="*/ 2511011 h 4810125"/>
                <a:gd name="connsiteX429" fmla="*/ 797790 w 4437063"/>
                <a:gd name="connsiteY429" fmla="*/ 2495932 h 4810125"/>
                <a:gd name="connsiteX430" fmla="*/ 735475 w 4437063"/>
                <a:gd name="connsiteY430" fmla="*/ 2489583 h 4810125"/>
                <a:gd name="connsiteX431" fmla="*/ 679908 w 4437063"/>
                <a:gd name="connsiteY431" fmla="*/ 2487996 h 4810125"/>
                <a:gd name="connsiteX432" fmla="*/ 601716 w 4437063"/>
                <a:gd name="connsiteY432" fmla="*/ 2488789 h 4810125"/>
                <a:gd name="connsiteX433" fmla="*/ 514793 w 4437063"/>
                <a:gd name="connsiteY433" fmla="*/ 2484821 h 4810125"/>
                <a:gd name="connsiteX434" fmla="*/ 446127 w 4437063"/>
                <a:gd name="connsiteY434" fmla="*/ 2474504 h 4810125"/>
                <a:gd name="connsiteX435" fmla="*/ 406436 w 4437063"/>
                <a:gd name="connsiteY435" fmla="*/ 2465377 h 4810125"/>
                <a:gd name="connsiteX436" fmla="*/ 369920 w 4437063"/>
                <a:gd name="connsiteY436" fmla="*/ 2455854 h 4810125"/>
                <a:gd name="connsiteX437" fmla="*/ 306415 w 4437063"/>
                <a:gd name="connsiteY437" fmla="*/ 2436410 h 4810125"/>
                <a:gd name="connsiteX438" fmla="*/ 252832 w 4437063"/>
                <a:gd name="connsiteY438" fmla="*/ 2414983 h 4810125"/>
                <a:gd name="connsiteX439" fmla="*/ 207584 w 4437063"/>
                <a:gd name="connsiteY439" fmla="*/ 2390777 h 4810125"/>
                <a:gd name="connsiteX440" fmla="*/ 170274 w 4437063"/>
                <a:gd name="connsiteY440" fmla="*/ 2364588 h 4810125"/>
                <a:gd name="connsiteX441" fmla="*/ 138125 w 4437063"/>
                <a:gd name="connsiteY441" fmla="*/ 2335224 h 4810125"/>
                <a:gd name="connsiteX442" fmla="*/ 111135 w 4437063"/>
                <a:gd name="connsiteY442" fmla="*/ 2303082 h 4810125"/>
                <a:gd name="connsiteX443" fmla="*/ 86923 w 4437063"/>
                <a:gd name="connsiteY443" fmla="*/ 2268163 h 4810125"/>
                <a:gd name="connsiteX444" fmla="*/ 75413 w 4437063"/>
                <a:gd name="connsiteY444" fmla="*/ 2249116 h 4810125"/>
                <a:gd name="connsiteX445" fmla="*/ 66681 w 4437063"/>
                <a:gd name="connsiteY445" fmla="*/ 2233244 h 4810125"/>
                <a:gd name="connsiteX446" fmla="*/ 53980 w 4437063"/>
                <a:gd name="connsiteY446" fmla="*/ 2201896 h 4810125"/>
                <a:gd name="connsiteX447" fmla="*/ 46835 w 4437063"/>
                <a:gd name="connsiteY447" fmla="*/ 2171738 h 4810125"/>
                <a:gd name="connsiteX448" fmla="*/ 43660 w 4437063"/>
                <a:gd name="connsiteY448" fmla="*/ 2143962 h 4810125"/>
                <a:gd name="connsiteX449" fmla="*/ 44057 w 4437063"/>
                <a:gd name="connsiteY449" fmla="*/ 2108646 h 4810125"/>
                <a:gd name="connsiteX450" fmla="*/ 48423 w 4437063"/>
                <a:gd name="connsiteY450" fmla="*/ 2080472 h 4810125"/>
                <a:gd name="connsiteX451" fmla="*/ 49217 w 4437063"/>
                <a:gd name="connsiteY451" fmla="*/ 2077298 h 4810125"/>
                <a:gd name="connsiteX452" fmla="*/ 50408 w 4437063"/>
                <a:gd name="connsiteY452" fmla="*/ 2091186 h 4810125"/>
                <a:gd name="connsiteX453" fmla="*/ 65093 w 4437063"/>
                <a:gd name="connsiteY453" fmla="*/ 2153088 h 4810125"/>
                <a:gd name="connsiteX454" fmla="*/ 75016 w 4437063"/>
                <a:gd name="connsiteY454" fmla="*/ 2180865 h 4810125"/>
                <a:gd name="connsiteX455" fmla="*/ 87717 w 4437063"/>
                <a:gd name="connsiteY455" fmla="*/ 2208642 h 4810125"/>
                <a:gd name="connsiteX456" fmla="*/ 104784 w 4437063"/>
                <a:gd name="connsiteY456" fmla="*/ 2234434 h 4810125"/>
                <a:gd name="connsiteX457" fmla="*/ 114707 w 4437063"/>
                <a:gd name="connsiteY457" fmla="*/ 2245545 h 4810125"/>
                <a:gd name="connsiteX458" fmla="*/ 124233 w 4437063"/>
                <a:gd name="connsiteY458" fmla="*/ 2255862 h 4810125"/>
                <a:gd name="connsiteX459" fmla="*/ 151620 w 4437063"/>
                <a:gd name="connsiteY459" fmla="*/ 2278877 h 4810125"/>
                <a:gd name="connsiteX460" fmla="*/ 186548 w 4437063"/>
                <a:gd name="connsiteY460" fmla="*/ 2304273 h 4810125"/>
                <a:gd name="connsiteX461" fmla="*/ 229811 w 4437063"/>
                <a:gd name="connsiteY461" fmla="*/ 2329272 h 4810125"/>
                <a:gd name="connsiteX462" fmla="*/ 280616 w 4437063"/>
                <a:gd name="connsiteY462" fmla="*/ 2354271 h 4810125"/>
                <a:gd name="connsiteX463" fmla="*/ 339358 w 4437063"/>
                <a:gd name="connsiteY463" fmla="*/ 2375698 h 4810125"/>
                <a:gd name="connsiteX464" fmla="*/ 405245 w 4437063"/>
                <a:gd name="connsiteY464" fmla="*/ 2393555 h 4810125"/>
                <a:gd name="connsiteX465" fmla="*/ 478277 w 4437063"/>
                <a:gd name="connsiteY465" fmla="*/ 2406253 h 4810125"/>
                <a:gd name="connsiteX466" fmla="*/ 517571 w 4437063"/>
                <a:gd name="connsiteY466" fmla="*/ 2409824 h 4810125"/>
                <a:gd name="connsiteX467" fmla="*/ 553293 w 4437063"/>
                <a:gd name="connsiteY467" fmla="*/ 2411411 h 4810125"/>
                <a:gd name="connsiteX468" fmla="*/ 658077 w 4437063"/>
                <a:gd name="connsiteY468" fmla="*/ 2410618 h 4810125"/>
                <a:gd name="connsiteX469" fmla="*/ 789058 w 4437063"/>
                <a:gd name="connsiteY469" fmla="*/ 2412205 h 4810125"/>
                <a:gd name="connsiteX470" fmla="*/ 895430 w 4437063"/>
                <a:gd name="connsiteY470" fmla="*/ 2420538 h 4810125"/>
                <a:gd name="connsiteX471" fmla="*/ 967271 w 4437063"/>
                <a:gd name="connsiteY471" fmla="*/ 2430061 h 4810125"/>
                <a:gd name="connsiteX472" fmla="*/ 1002596 w 4437063"/>
                <a:gd name="connsiteY472" fmla="*/ 2437601 h 4810125"/>
                <a:gd name="connsiteX473" fmla="*/ 1037524 w 4437063"/>
                <a:gd name="connsiteY473" fmla="*/ 2445537 h 4810125"/>
                <a:gd name="connsiteX474" fmla="*/ 1109762 w 4437063"/>
                <a:gd name="connsiteY474" fmla="*/ 2470536 h 4810125"/>
                <a:gd name="connsiteX475" fmla="*/ 1183190 w 4437063"/>
                <a:gd name="connsiteY475" fmla="*/ 2503471 h 4810125"/>
                <a:gd name="connsiteX476" fmla="*/ 1257809 w 4437063"/>
                <a:gd name="connsiteY476" fmla="*/ 2544343 h 4810125"/>
                <a:gd name="connsiteX477" fmla="*/ 1332825 w 4437063"/>
                <a:gd name="connsiteY477" fmla="*/ 2591563 h 4810125"/>
                <a:gd name="connsiteX478" fmla="*/ 1407842 w 4437063"/>
                <a:gd name="connsiteY478" fmla="*/ 2643545 h 4810125"/>
                <a:gd name="connsiteX479" fmla="*/ 1482461 w 4437063"/>
                <a:gd name="connsiteY479" fmla="*/ 2700289 h 4810125"/>
                <a:gd name="connsiteX480" fmla="*/ 1555492 w 4437063"/>
                <a:gd name="connsiteY480" fmla="*/ 2759414 h 4810125"/>
                <a:gd name="connsiteX481" fmla="*/ 1592008 w 4437063"/>
                <a:gd name="connsiteY481" fmla="*/ 2789571 h 4810125"/>
                <a:gd name="connsiteX482" fmla="*/ 1626936 w 4437063"/>
                <a:gd name="connsiteY482" fmla="*/ 2818935 h 4810125"/>
                <a:gd name="connsiteX483" fmla="*/ 1687267 w 4437063"/>
                <a:gd name="connsiteY483" fmla="*/ 2866552 h 4810125"/>
                <a:gd name="connsiteX484" fmla="*/ 1758710 w 4437063"/>
                <a:gd name="connsiteY484" fmla="*/ 2917344 h 4810125"/>
                <a:gd name="connsiteX485" fmla="*/ 1818644 w 4437063"/>
                <a:gd name="connsiteY485" fmla="*/ 2951866 h 4810125"/>
                <a:gd name="connsiteX486" fmla="*/ 1845237 w 4437063"/>
                <a:gd name="connsiteY486" fmla="*/ 2962580 h 4810125"/>
                <a:gd name="connsiteX487" fmla="*/ 1847221 w 4437063"/>
                <a:gd name="connsiteY487" fmla="*/ 2962977 h 4810125"/>
                <a:gd name="connsiteX488" fmla="*/ 1789669 w 4437063"/>
                <a:gd name="connsiteY488" fmla="*/ 2876869 h 4810125"/>
                <a:gd name="connsiteX489" fmla="*/ 1692426 w 4437063"/>
                <a:gd name="connsiteY489" fmla="*/ 2740367 h 4810125"/>
                <a:gd name="connsiteX490" fmla="*/ 1612647 w 4437063"/>
                <a:gd name="connsiteY490" fmla="*/ 2639974 h 4810125"/>
                <a:gd name="connsiteX491" fmla="*/ 1547951 w 4437063"/>
                <a:gd name="connsiteY491" fmla="*/ 2568548 h 4810125"/>
                <a:gd name="connsiteX492" fmla="*/ 1494368 w 4437063"/>
                <a:gd name="connsiteY492" fmla="*/ 2518550 h 4810125"/>
                <a:gd name="connsiteX493" fmla="*/ 1448723 w 4437063"/>
                <a:gd name="connsiteY493" fmla="*/ 2483234 h 4810125"/>
                <a:gd name="connsiteX494" fmla="*/ 1407445 w 4437063"/>
                <a:gd name="connsiteY494" fmla="*/ 2454267 h 4810125"/>
                <a:gd name="connsiteX495" fmla="*/ 1367357 w 4437063"/>
                <a:gd name="connsiteY495" fmla="*/ 2425300 h 4810125"/>
                <a:gd name="connsiteX496" fmla="*/ 1346320 w 4437063"/>
                <a:gd name="connsiteY496" fmla="*/ 2408237 h 4810125"/>
                <a:gd name="connsiteX497" fmla="*/ 1326078 w 4437063"/>
                <a:gd name="connsiteY497" fmla="*/ 2391571 h 4810125"/>
                <a:gd name="connsiteX498" fmla="*/ 1260191 w 4437063"/>
                <a:gd name="connsiteY498" fmla="*/ 2349509 h 4810125"/>
                <a:gd name="connsiteX499" fmla="*/ 1169695 w 4437063"/>
                <a:gd name="connsiteY499" fmla="*/ 2299511 h 4810125"/>
                <a:gd name="connsiteX500" fmla="*/ 1059751 w 4437063"/>
                <a:gd name="connsiteY500" fmla="*/ 2247529 h 4810125"/>
                <a:gd name="connsiteX501" fmla="*/ 936312 w 4437063"/>
                <a:gd name="connsiteY501" fmla="*/ 2197134 h 4810125"/>
                <a:gd name="connsiteX502" fmla="*/ 837481 w 4437063"/>
                <a:gd name="connsiteY502" fmla="*/ 2164199 h 4810125"/>
                <a:gd name="connsiteX503" fmla="*/ 770403 w 4437063"/>
                <a:gd name="connsiteY503" fmla="*/ 2145152 h 4810125"/>
                <a:gd name="connsiteX504" fmla="*/ 703325 w 4437063"/>
                <a:gd name="connsiteY504" fmla="*/ 2129280 h 4810125"/>
                <a:gd name="connsiteX505" fmla="*/ 636644 w 4437063"/>
                <a:gd name="connsiteY505" fmla="*/ 2117375 h 4810125"/>
                <a:gd name="connsiteX506" fmla="*/ 570757 w 4437063"/>
                <a:gd name="connsiteY506" fmla="*/ 2109836 h 4810125"/>
                <a:gd name="connsiteX507" fmla="*/ 507648 w 4437063"/>
                <a:gd name="connsiteY507" fmla="*/ 2107455 h 4810125"/>
                <a:gd name="connsiteX508" fmla="*/ 476689 w 4437063"/>
                <a:gd name="connsiteY508" fmla="*/ 2108249 h 4810125"/>
                <a:gd name="connsiteX509" fmla="*/ 401673 w 4437063"/>
                <a:gd name="connsiteY509" fmla="*/ 2111820 h 4810125"/>
                <a:gd name="connsiteX510" fmla="*/ 315147 w 4437063"/>
                <a:gd name="connsiteY510" fmla="*/ 2111027 h 4810125"/>
                <a:gd name="connsiteX511" fmla="*/ 268311 w 4437063"/>
                <a:gd name="connsiteY511" fmla="*/ 2105074 h 4810125"/>
                <a:gd name="connsiteX512" fmla="*/ 227826 w 4437063"/>
                <a:gd name="connsiteY512" fmla="*/ 2093964 h 4810125"/>
                <a:gd name="connsiteX513" fmla="*/ 192501 w 4437063"/>
                <a:gd name="connsiteY513" fmla="*/ 2075710 h 4810125"/>
                <a:gd name="connsiteX514" fmla="*/ 158367 w 4437063"/>
                <a:gd name="connsiteY514" fmla="*/ 2049521 h 4810125"/>
                <a:gd name="connsiteX515" fmla="*/ 125423 w 4437063"/>
                <a:gd name="connsiteY515" fmla="*/ 2013808 h 4810125"/>
                <a:gd name="connsiteX516" fmla="*/ 107959 w 4437063"/>
                <a:gd name="connsiteY516" fmla="*/ 1991587 h 4810125"/>
                <a:gd name="connsiteX517" fmla="*/ 77794 w 4437063"/>
                <a:gd name="connsiteY517" fmla="*/ 1949922 h 4810125"/>
                <a:gd name="connsiteX518" fmla="*/ 35325 w 4437063"/>
                <a:gd name="connsiteY518" fmla="*/ 1884051 h 4810125"/>
                <a:gd name="connsiteX519" fmla="*/ 3175 w 4437063"/>
                <a:gd name="connsiteY519" fmla="*/ 1822149 h 4810125"/>
                <a:gd name="connsiteX520" fmla="*/ 0 w 4437063"/>
                <a:gd name="connsiteY520" fmla="*/ 1814610 h 4810125"/>
                <a:gd name="connsiteX521" fmla="*/ 11907 w 4437063"/>
                <a:gd name="connsiteY521" fmla="*/ 1832069 h 4810125"/>
                <a:gd name="connsiteX522" fmla="*/ 82160 w 4437063"/>
                <a:gd name="connsiteY522" fmla="*/ 1926113 h 4810125"/>
                <a:gd name="connsiteX523" fmla="*/ 127408 w 4437063"/>
                <a:gd name="connsiteY523" fmla="*/ 1976111 h 4810125"/>
                <a:gd name="connsiteX524" fmla="*/ 158367 w 4437063"/>
                <a:gd name="connsiteY524" fmla="*/ 2005475 h 4810125"/>
                <a:gd name="connsiteX525" fmla="*/ 173847 w 4437063"/>
                <a:gd name="connsiteY525" fmla="*/ 2017776 h 4810125"/>
                <a:gd name="connsiteX526" fmla="*/ 188135 w 4437063"/>
                <a:gd name="connsiteY526" fmla="*/ 2028093 h 4810125"/>
                <a:gd name="connsiteX527" fmla="*/ 217904 w 4437063"/>
                <a:gd name="connsiteY527" fmla="*/ 2041982 h 4810125"/>
                <a:gd name="connsiteX528" fmla="*/ 248069 w 4437063"/>
                <a:gd name="connsiteY528" fmla="*/ 2049521 h 4810125"/>
                <a:gd name="connsiteX529" fmla="*/ 278234 w 4437063"/>
                <a:gd name="connsiteY529" fmla="*/ 2051902 h 4810125"/>
                <a:gd name="connsiteX530" fmla="*/ 323879 w 4437063"/>
                <a:gd name="connsiteY530" fmla="*/ 2047537 h 4810125"/>
                <a:gd name="connsiteX531" fmla="*/ 388972 w 4437063"/>
                <a:gd name="connsiteY531" fmla="*/ 2035633 h 4810125"/>
                <a:gd name="connsiteX532" fmla="*/ 422709 w 4437063"/>
                <a:gd name="connsiteY532" fmla="*/ 2030474 h 4810125"/>
                <a:gd name="connsiteX533" fmla="*/ 461210 w 4437063"/>
                <a:gd name="connsiteY533" fmla="*/ 2026109 h 4810125"/>
                <a:gd name="connsiteX534" fmla="*/ 538607 w 4437063"/>
                <a:gd name="connsiteY534" fmla="*/ 2021348 h 4810125"/>
                <a:gd name="connsiteX535" fmla="*/ 613623 w 4437063"/>
                <a:gd name="connsiteY535" fmla="*/ 2021744 h 4810125"/>
                <a:gd name="connsiteX536" fmla="*/ 687846 w 4437063"/>
                <a:gd name="connsiteY536" fmla="*/ 2026903 h 4810125"/>
                <a:gd name="connsiteX537" fmla="*/ 759290 w 4437063"/>
                <a:gd name="connsiteY537" fmla="*/ 2036426 h 4810125"/>
                <a:gd name="connsiteX538" fmla="*/ 829146 w 4437063"/>
                <a:gd name="connsiteY538" fmla="*/ 2048727 h 4810125"/>
                <a:gd name="connsiteX539" fmla="*/ 896224 w 4437063"/>
                <a:gd name="connsiteY539" fmla="*/ 2064600 h 4810125"/>
                <a:gd name="connsiteX540" fmla="*/ 960523 w 4437063"/>
                <a:gd name="connsiteY540" fmla="*/ 2082456 h 4810125"/>
                <a:gd name="connsiteX541" fmla="*/ 1051019 w 4437063"/>
                <a:gd name="connsiteY541" fmla="*/ 2113011 h 4810125"/>
                <a:gd name="connsiteX542" fmla="*/ 1158979 w 4437063"/>
                <a:gd name="connsiteY542" fmla="*/ 2157056 h 4810125"/>
                <a:gd name="connsiteX543" fmla="*/ 1250665 w 4437063"/>
                <a:gd name="connsiteY543" fmla="*/ 2200705 h 4810125"/>
                <a:gd name="connsiteX544" fmla="*/ 1323696 w 4437063"/>
                <a:gd name="connsiteY544" fmla="*/ 2239990 h 4810125"/>
                <a:gd name="connsiteX545" fmla="*/ 1351480 w 4437063"/>
                <a:gd name="connsiteY545" fmla="*/ 2255465 h 4810125"/>
                <a:gd name="connsiteX546" fmla="*/ 1442770 w 4437063"/>
                <a:gd name="connsiteY546" fmla="*/ 2307844 h 4810125"/>
                <a:gd name="connsiteX547" fmla="*/ 1529296 w 4437063"/>
                <a:gd name="connsiteY547" fmla="*/ 2358636 h 4810125"/>
                <a:gd name="connsiteX548" fmla="*/ 1599946 w 4437063"/>
                <a:gd name="connsiteY548" fmla="*/ 2405459 h 4810125"/>
                <a:gd name="connsiteX549" fmla="*/ 1650751 w 4437063"/>
                <a:gd name="connsiteY549" fmla="*/ 2440378 h 4810125"/>
                <a:gd name="connsiteX550" fmla="*/ 1705921 w 4437063"/>
                <a:gd name="connsiteY550" fmla="*/ 2479266 h 4810125"/>
                <a:gd name="connsiteX551" fmla="*/ 1795226 w 4437063"/>
                <a:gd name="connsiteY551" fmla="*/ 2545533 h 4810125"/>
                <a:gd name="connsiteX552" fmla="*/ 1880562 w 4437063"/>
                <a:gd name="connsiteY552" fmla="*/ 2614578 h 4810125"/>
                <a:gd name="connsiteX553" fmla="*/ 1891675 w 4437063"/>
                <a:gd name="connsiteY553" fmla="*/ 2624101 h 4810125"/>
                <a:gd name="connsiteX554" fmla="*/ 1879768 w 4437063"/>
                <a:gd name="connsiteY554" fmla="*/ 2601086 h 4810125"/>
                <a:gd name="connsiteX555" fmla="*/ 1820628 w 4437063"/>
                <a:gd name="connsiteY555" fmla="*/ 2481647 h 4810125"/>
                <a:gd name="connsiteX556" fmla="*/ 1783319 w 4437063"/>
                <a:gd name="connsiteY556" fmla="*/ 2402285 h 4810125"/>
                <a:gd name="connsiteX557" fmla="*/ 1772205 w 4437063"/>
                <a:gd name="connsiteY557" fmla="*/ 2374111 h 4810125"/>
                <a:gd name="connsiteX558" fmla="*/ 1760695 w 4437063"/>
                <a:gd name="connsiteY558" fmla="*/ 2341970 h 4810125"/>
                <a:gd name="connsiteX559" fmla="*/ 1734102 w 4437063"/>
                <a:gd name="connsiteY559" fmla="*/ 2245148 h 4810125"/>
                <a:gd name="connsiteX560" fmla="*/ 1697189 w 4437063"/>
                <a:gd name="connsiteY560" fmla="*/ 2097932 h 4810125"/>
                <a:gd name="connsiteX561" fmla="*/ 1690442 w 4437063"/>
                <a:gd name="connsiteY561" fmla="*/ 2069361 h 4810125"/>
                <a:gd name="connsiteX562" fmla="*/ 1655514 w 4437063"/>
                <a:gd name="connsiteY562" fmla="*/ 2056664 h 4810125"/>
                <a:gd name="connsiteX563" fmla="*/ 1499131 w 4437063"/>
                <a:gd name="connsiteY563" fmla="*/ 1991587 h 4810125"/>
                <a:gd name="connsiteX564" fmla="*/ 1428878 w 4437063"/>
                <a:gd name="connsiteY564" fmla="*/ 1958652 h 4810125"/>
                <a:gd name="connsiteX565" fmla="*/ 1359418 w 4437063"/>
                <a:gd name="connsiteY565" fmla="*/ 1922145 h 4810125"/>
                <a:gd name="connsiteX566" fmla="*/ 1295119 w 4437063"/>
                <a:gd name="connsiteY566" fmla="*/ 1882861 h 4810125"/>
                <a:gd name="connsiteX567" fmla="*/ 1267335 w 4437063"/>
                <a:gd name="connsiteY567" fmla="*/ 1863021 h 4810125"/>
                <a:gd name="connsiteX568" fmla="*/ 1239155 w 4437063"/>
                <a:gd name="connsiteY568" fmla="*/ 1842386 h 4810125"/>
                <a:gd name="connsiteX569" fmla="*/ 1167314 w 4437063"/>
                <a:gd name="connsiteY569" fmla="*/ 1801118 h 4810125"/>
                <a:gd name="connsiteX570" fmla="*/ 1081184 w 4437063"/>
                <a:gd name="connsiteY570" fmla="*/ 1761834 h 4810125"/>
                <a:gd name="connsiteX571" fmla="*/ 986719 w 4437063"/>
                <a:gd name="connsiteY571" fmla="*/ 1724931 h 4810125"/>
                <a:gd name="connsiteX572" fmla="*/ 887492 w 4437063"/>
                <a:gd name="connsiteY572" fmla="*/ 1693186 h 4810125"/>
                <a:gd name="connsiteX573" fmla="*/ 787867 w 4437063"/>
                <a:gd name="connsiteY573" fmla="*/ 1668584 h 4810125"/>
                <a:gd name="connsiteX574" fmla="*/ 693799 w 4437063"/>
                <a:gd name="connsiteY574" fmla="*/ 1652711 h 4810125"/>
                <a:gd name="connsiteX575" fmla="*/ 630294 w 4437063"/>
                <a:gd name="connsiteY575" fmla="*/ 1647950 h 4810125"/>
                <a:gd name="connsiteX576" fmla="*/ 591000 w 4437063"/>
                <a:gd name="connsiteY576" fmla="*/ 1648347 h 4810125"/>
                <a:gd name="connsiteX577" fmla="*/ 573536 w 4437063"/>
                <a:gd name="connsiteY577" fmla="*/ 1649934 h 4810125"/>
                <a:gd name="connsiteX578" fmla="*/ 556071 w 4437063"/>
                <a:gd name="connsiteY578" fmla="*/ 1651918 h 4810125"/>
                <a:gd name="connsiteX579" fmla="*/ 522731 w 4437063"/>
                <a:gd name="connsiteY579" fmla="*/ 1658267 h 4810125"/>
                <a:gd name="connsiteX580" fmla="*/ 476292 w 4437063"/>
                <a:gd name="connsiteY580" fmla="*/ 1672155 h 4810125"/>
                <a:gd name="connsiteX581" fmla="*/ 421122 w 4437063"/>
                <a:gd name="connsiteY581" fmla="*/ 1696361 h 4810125"/>
                <a:gd name="connsiteX582" fmla="*/ 373890 w 4437063"/>
                <a:gd name="connsiteY582" fmla="*/ 1724534 h 4810125"/>
                <a:gd name="connsiteX583" fmla="*/ 335786 w 4437063"/>
                <a:gd name="connsiteY583" fmla="*/ 1753501 h 4810125"/>
                <a:gd name="connsiteX584" fmla="*/ 306415 w 4437063"/>
                <a:gd name="connsiteY584" fmla="*/ 1779691 h 4810125"/>
                <a:gd name="connsiteX585" fmla="*/ 278631 w 4437063"/>
                <a:gd name="connsiteY585" fmla="*/ 1809054 h 4810125"/>
                <a:gd name="connsiteX586" fmla="*/ 275059 w 4437063"/>
                <a:gd name="connsiteY586" fmla="*/ 1813419 h 4810125"/>
                <a:gd name="connsiteX587" fmla="*/ 285378 w 4437063"/>
                <a:gd name="connsiteY587" fmla="*/ 1799134 h 4810125"/>
                <a:gd name="connsiteX588" fmla="*/ 349281 w 4437063"/>
                <a:gd name="connsiteY588" fmla="*/ 1722947 h 4810125"/>
                <a:gd name="connsiteX589" fmla="*/ 389766 w 4437063"/>
                <a:gd name="connsiteY589" fmla="*/ 1684456 h 4810125"/>
                <a:gd name="connsiteX590" fmla="*/ 418343 w 4437063"/>
                <a:gd name="connsiteY590" fmla="*/ 1662235 h 4810125"/>
                <a:gd name="connsiteX591" fmla="*/ 432632 w 4437063"/>
                <a:gd name="connsiteY591" fmla="*/ 1653505 h 4810125"/>
                <a:gd name="connsiteX592" fmla="*/ 458828 w 4437063"/>
                <a:gd name="connsiteY592" fmla="*/ 1639220 h 4810125"/>
                <a:gd name="connsiteX593" fmla="*/ 500504 w 4437063"/>
                <a:gd name="connsiteY593" fmla="*/ 1621760 h 4810125"/>
                <a:gd name="connsiteX594" fmla="*/ 530669 w 4437063"/>
                <a:gd name="connsiteY594" fmla="*/ 1611840 h 4810125"/>
                <a:gd name="connsiteX595" fmla="*/ 563613 w 4437063"/>
                <a:gd name="connsiteY595" fmla="*/ 1604301 h 4810125"/>
                <a:gd name="connsiteX596" fmla="*/ 600129 w 4437063"/>
                <a:gd name="connsiteY596" fmla="*/ 1598745 h 4810125"/>
                <a:gd name="connsiteX597" fmla="*/ 662840 w 4437063"/>
                <a:gd name="connsiteY597" fmla="*/ 1592793 h 4810125"/>
                <a:gd name="connsiteX598" fmla="*/ 712454 w 4437063"/>
                <a:gd name="connsiteY598" fmla="*/ 1592396 h 4810125"/>
                <a:gd name="connsiteX599" fmla="*/ 764053 w 4437063"/>
                <a:gd name="connsiteY599" fmla="*/ 1592793 h 4810125"/>
                <a:gd name="connsiteX600" fmla="*/ 865662 w 4437063"/>
                <a:gd name="connsiteY600" fmla="*/ 1599539 h 4810125"/>
                <a:gd name="connsiteX601" fmla="*/ 943853 w 4437063"/>
                <a:gd name="connsiteY601" fmla="*/ 1611443 h 4810125"/>
                <a:gd name="connsiteX602" fmla="*/ 997833 w 4437063"/>
                <a:gd name="connsiteY602" fmla="*/ 1622951 h 4810125"/>
                <a:gd name="connsiteX603" fmla="*/ 1054591 w 4437063"/>
                <a:gd name="connsiteY603" fmla="*/ 1637236 h 4810125"/>
                <a:gd name="connsiteX604" fmla="*/ 1113731 w 4437063"/>
                <a:gd name="connsiteY604" fmla="*/ 1655886 h 4810125"/>
                <a:gd name="connsiteX605" fmla="*/ 1145087 w 4437063"/>
                <a:gd name="connsiteY605" fmla="*/ 1665806 h 4810125"/>
                <a:gd name="connsiteX606" fmla="*/ 1174061 w 4437063"/>
                <a:gd name="connsiteY606" fmla="*/ 1675726 h 4810125"/>
                <a:gd name="connsiteX607" fmla="*/ 1204226 w 4437063"/>
                <a:gd name="connsiteY607" fmla="*/ 1680885 h 4810125"/>
                <a:gd name="connsiteX608" fmla="*/ 1218118 w 4437063"/>
                <a:gd name="connsiteY608" fmla="*/ 1680488 h 4810125"/>
                <a:gd name="connsiteX609" fmla="*/ 1228041 w 4437063"/>
                <a:gd name="connsiteY609" fmla="*/ 1676123 h 4810125"/>
                <a:gd name="connsiteX610" fmla="*/ 1233201 w 4437063"/>
                <a:gd name="connsiteY610" fmla="*/ 1669774 h 4810125"/>
                <a:gd name="connsiteX611" fmla="*/ 1234392 w 4437063"/>
                <a:gd name="connsiteY611" fmla="*/ 1659854 h 4810125"/>
                <a:gd name="connsiteX612" fmla="*/ 1233598 w 4437063"/>
                <a:gd name="connsiteY612" fmla="*/ 1647950 h 4810125"/>
                <a:gd name="connsiteX613" fmla="*/ 1221294 w 4437063"/>
                <a:gd name="connsiteY613" fmla="*/ 1610253 h 4810125"/>
                <a:gd name="connsiteX614" fmla="*/ 1195891 w 4437063"/>
                <a:gd name="connsiteY614" fmla="*/ 1552715 h 4810125"/>
                <a:gd name="connsiteX615" fmla="*/ 1181206 w 4437063"/>
                <a:gd name="connsiteY615" fmla="*/ 1512638 h 4810125"/>
                <a:gd name="connsiteX616" fmla="*/ 1176046 w 4437063"/>
                <a:gd name="connsiteY616" fmla="*/ 1493194 h 4810125"/>
                <a:gd name="connsiteX617" fmla="*/ 1172870 w 4437063"/>
                <a:gd name="connsiteY617" fmla="*/ 1475734 h 4810125"/>
                <a:gd name="connsiteX618" fmla="*/ 1171283 w 4437063"/>
                <a:gd name="connsiteY618" fmla="*/ 1432879 h 4810125"/>
                <a:gd name="connsiteX619" fmla="*/ 1174061 w 4437063"/>
                <a:gd name="connsiteY619" fmla="*/ 1354311 h 4810125"/>
                <a:gd name="connsiteX620" fmla="*/ 1178030 w 4437063"/>
                <a:gd name="connsiteY620" fmla="*/ 1264235 h 4810125"/>
                <a:gd name="connsiteX621" fmla="*/ 1178030 w 4437063"/>
                <a:gd name="connsiteY621" fmla="*/ 1202729 h 4810125"/>
                <a:gd name="connsiteX622" fmla="*/ 1173267 w 4437063"/>
                <a:gd name="connsiteY622" fmla="*/ 1142811 h 4810125"/>
                <a:gd name="connsiteX623" fmla="*/ 1162948 w 4437063"/>
                <a:gd name="connsiteY623" fmla="*/ 1086861 h 4810125"/>
                <a:gd name="connsiteX624" fmla="*/ 1155010 w 4437063"/>
                <a:gd name="connsiteY624" fmla="*/ 1061068 h 4810125"/>
                <a:gd name="connsiteX625" fmla="*/ 1136752 w 4437063"/>
                <a:gd name="connsiteY625" fmla="*/ 1013451 h 4810125"/>
                <a:gd name="connsiteX626" fmla="*/ 1109762 w 4437063"/>
                <a:gd name="connsiteY626" fmla="*/ 953137 h 4810125"/>
                <a:gd name="connsiteX627" fmla="*/ 1089519 w 4437063"/>
                <a:gd name="connsiteY627" fmla="*/ 916630 h 4810125"/>
                <a:gd name="connsiteX628" fmla="*/ 1066895 w 4437063"/>
                <a:gd name="connsiteY628" fmla="*/ 881314 h 4810125"/>
                <a:gd name="connsiteX629" fmla="*/ 1039112 w 4437063"/>
                <a:gd name="connsiteY629" fmla="*/ 845998 h 4810125"/>
                <a:gd name="connsiteX630" fmla="*/ 1006168 w 4437063"/>
                <a:gd name="connsiteY630" fmla="*/ 809095 h 4810125"/>
                <a:gd name="connsiteX631" fmla="*/ 966477 w 4437063"/>
                <a:gd name="connsiteY631" fmla="*/ 769414 h 4810125"/>
                <a:gd name="connsiteX632" fmla="*/ 943456 w 4437063"/>
                <a:gd name="connsiteY632" fmla="*/ 747589 h 4810125"/>
                <a:gd name="connsiteX633" fmla="*/ 920435 w 4437063"/>
                <a:gd name="connsiteY633" fmla="*/ 725765 h 4810125"/>
                <a:gd name="connsiteX634" fmla="*/ 880744 w 4437063"/>
                <a:gd name="connsiteY634" fmla="*/ 684497 h 4810125"/>
                <a:gd name="connsiteX635" fmla="*/ 848595 w 4437063"/>
                <a:gd name="connsiteY635" fmla="*/ 645609 h 4810125"/>
                <a:gd name="connsiteX636" fmla="*/ 823192 w 4437063"/>
                <a:gd name="connsiteY636" fmla="*/ 606325 h 4810125"/>
                <a:gd name="connsiteX637" fmla="*/ 801759 w 4437063"/>
                <a:gd name="connsiteY637" fmla="*/ 565850 h 4810125"/>
                <a:gd name="connsiteX638" fmla="*/ 785089 w 4437063"/>
                <a:gd name="connsiteY638" fmla="*/ 522598 h 4810125"/>
                <a:gd name="connsiteX639" fmla="*/ 770403 w 4437063"/>
                <a:gd name="connsiteY639" fmla="*/ 475378 h 4810125"/>
                <a:gd name="connsiteX640" fmla="*/ 758099 w 4437063"/>
                <a:gd name="connsiteY640" fmla="*/ 422205 h 4810125"/>
                <a:gd name="connsiteX641" fmla="*/ 752145 w 4437063"/>
                <a:gd name="connsiteY641" fmla="*/ 393238 h 4810125"/>
                <a:gd name="connsiteX642" fmla="*/ 723568 w 4437063"/>
                <a:gd name="connsiteY642" fmla="*/ 246022 h 4810125"/>
                <a:gd name="connsiteX643" fmla="*/ 721403 w 4437063"/>
                <a:gd name="connsiteY643" fmla="*/ 232026 h 4810125"/>
                <a:gd name="connsiteX644" fmla="*/ 731903 w 4437063"/>
                <a:gd name="connsiteY644" fmla="*/ 284512 h 4810125"/>
                <a:gd name="connsiteX645" fmla="*/ 748970 w 4437063"/>
                <a:gd name="connsiteY645" fmla="*/ 348399 h 4810125"/>
                <a:gd name="connsiteX646" fmla="*/ 773975 w 4437063"/>
                <a:gd name="connsiteY646" fmla="*/ 421808 h 4810125"/>
                <a:gd name="connsiteX647" fmla="*/ 798981 w 4437063"/>
                <a:gd name="connsiteY647" fmla="*/ 480139 h 4810125"/>
                <a:gd name="connsiteX648" fmla="*/ 818429 w 4437063"/>
                <a:gd name="connsiteY648" fmla="*/ 519027 h 4810125"/>
                <a:gd name="connsiteX649" fmla="*/ 840656 w 4437063"/>
                <a:gd name="connsiteY649" fmla="*/ 557121 h 4810125"/>
                <a:gd name="connsiteX650" fmla="*/ 865662 w 4437063"/>
                <a:gd name="connsiteY650" fmla="*/ 593627 h 4810125"/>
                <a:gd name="connsiteX651" fmla="*/ 893445 w 4437063"/>
                <a:gd name="connsiteY651" fmla="*/ 628546 h 4810125"/>
                <a:gd name="connsiteX652" fmla="*/ 924801 w 4437063"/>
                <a:gd name="connsiteY652" fmla="*/ 659894 h 4810125"/>
                <a:gd name="connsiteX653" fmla="*/ 941869 w 4437063"/>
                <a:gd name="connsiteY653" fmla="*/ 674973 h 4810125"/>
                <a:gd name="connsiteX654" fmla="*/ 1004977 w 4437063"/>
                <a:gd name="connsiteY654" fmla="*/ 726162 h 4810125"/>
                <a:gd name="connsiteX655" fmla="*/ 1075230 w 4437063"/>
                <a:gd name="connsiteY655" fmla="*/ 786477 h 4810125"/>
                <a:gd name="connsiteX656" fmla="*/ 1111746 w 4437063"/>
                <a:gd name="connsiteY656" fmla="*/ 821793 h 4810125"/>
                <a:gd name="connsiteX657" fmla="*/ 1141118 w 4437063"/>
                <a:gd name="connsiteY657" fmla="*/ 857109 h 4810125"/>
                <a:gd name="connsiteX658" fmla="*/ 1165329 w 4437063"/>
                <a:gd name="connsiteY658" fmla="*/ 894409 h 4810125"/>
                <a:gd name="connsiteX659" fmla="*/ 1184778 w 4437063"/>
                <a:gd name="connsiteY659" fmla="*/ 937264 h 4810125"/>
                <a:gd name="connsiteX660" fmla="*/ 1202242 w 4437063"/>
                <a:gd name="connsiteY660" fmla="*/ 988056 h 4810125"/>
                <a:gd name="connsiteX661" fmla="*/ 1210577 w 4437063"/>
                <a:gd name="connsiteY661" fmla="*/ 1018610 h 4810125"/>
                <a:gd name="connsiteX662" fmla="*/ 1225660 w 4437063"/>
                <a:gd name="connsiteY662" fmla="*/ 1078528 h 4810125"/>
                <a:gd name="connsiteX663" fmla="*/ 1249871 w 4437063"/>
                <a:gd name="connsiteY663" fmla="*/ 1181302 h 4810125"/>
                <a:gd name="connsiteX664" fmla="*/ 1266144 w 4437063"/>
                <a:gd name="connsiteY664" fmla="*/ 1272568 h 4810125"/>
                <a:gd name="connsiteX665" fmla="*/ 1276861 w 4437063"/>
                <a:gd name="connsiteY665" fmla="*/ 1364231 h 4810125"/>
                <a:gd name="connsiteX666" fmla="*/ 1280830 w 4437063"/>
                <a:gd name="connsiteY666" fmla="*/ 1413832 h 4810125"/>
                <a:gd name="connsiteX667" fmla="*/ 1283609 w 4437063"/>
                <a:gd name="connsiteY667" fmla="*/ 1440022 h 4810125"/>
                <a:gd name="connsiteX668" fmla="*/ 1295913 w 4437063"/>
                <a:gd name="connsiteY668" fmla="*/ 1496369 h 4810125"/>
                <a:gd name="connsiteX669" fmla="*/ 1315758 w 4437063"/>
                <a:gd name="connsiteY669" fmla="*/ 1553906 h 4810125"/>
                <a:gd name="connsiteX670" fmla="*/ 1341557 w 4437063"/>
                <a:gd name="connsiteY670" fmla="*/ 1611840 h 4810125"/>
                <a:gd name="connsiteX671" fmla="*/ 1372516 w 4437063"/>
                <a:gd name="connsiteY671" fmla="*/ 1668187 h 4810125"/>
                <a:gd name="connsiteX672" fmla="*/ 1406254 w 4437063"/>
                <a:gd name="connsiteY672" fmla="*/ 1720169 h 4810125"/>
                <a:gd name="connsiteX673" fmla="*/ 1442770 w 4437063"/>
                <a:gd name="connsiteY673" fmla="*/ 1765802 h 4810125"/>
                <a:gd name="connsiteX674" fmla="*/ 1480079 w 4437063"/>
                <a:gd name="connsiteY674" fmla="*/ 1803896 h 4810125"/>
                <a:gd name="connsiteX675" fmla="*/ 1498337 w 4437063"/>
                <a:gd name="connsiteY675" fmla="*/ 1818181 h 4810125"/>
                <a:gd name="connsiteX676" fmla="*/ 1516595 w 4437063"/>
                <a:gd name="connsiteY676" fmla="*/ 1831673 h 4810125"/>
                <a:gd name="connsiteX677" fmla="*/ 1549935 w 4437063"/>
                <a:gd name="connsiteY677" fmla="*/ 1851116 h 4810125"/>
                <a:gd name="connsiteX678" fmla="*/ 1578910 w 4437063"/>
                <a:gd name="connsiteY678" fmla="*/ 1863814 h 4810125"/>
                <a:gd name="connsiteX679" fmla="*/ 1603518 w 4437063"/>
                <a:gd name="connsiteY679" fmla="*/ 1871354 h 4810125"/>
                <a:gd name="connsiteX680" fmla="*/ 1632890 w 4437063"/>
                <a:gd name="connsiteY680" fmla="*/ 1875322 h 4810125"/>
                <a:gd name="connsiteX681" fmla="*/ 1653926 w 4437063"/>
                <a:gd name="connsiteY681" fmla="*/ 1873338 h 4810125"/>
                <a:gd name="connsiteX682" fmla="*/ 1655911 w 4437063"/>
                <a:gd name="connsiteY682" fmla="*/ 1872544 h 4810125"/>
                <a:gd name="connsiteX683" fmla="*/ 1653529 w 4437063"/>
                <a:gd name="connsiteY683" fmla="*/ 1856275 h 4810125"/>
                <a:gd name="connsiteX684" fmla="*/ 1633287 w 4437063"/>
                <a:gd name="connsiteY684" fmla="*/ 1764215 h 4810125"/>
                <a:gd name="connsiteX685" fmla="*/ 1611060 w 4437063"/>
                <a:gd name="connsiteY685" fmla="*/ 1690805 h 4810125"/>
                <a:gd name="connsiteX686" fmla="*/ 1596771 w 4437063"/>
                <a:gd name="connsiteY686" fmla="*/ 1656283 h 4810125"/>
                <a:gd name="connsiteX687" fmla="*/ 1582482 w 4437063"/>
                <a:gd name="connsiteY687" fmla="*/ 1623744 h 4810125"/>
                <a:gd name="connsiteX688" fmla="*/ 1556286 w 4437063"/>
                <a:gd name="connsiteY688" fmla="*/ 1563033 h 4810125"/>
                <a:gd name="connsiteX689" fmla="*/ 1532868 w 4437063"/>
                <a:gd name="connsiteY689" fmla="*/ 1497956 h 4810125"/>
                <a:gd name="connsiteX690" fmla="*/ 1513817 w 4437063"/>
                <a:gd name="connsiteY690" fmla="*/ 1418197 h 4810125"/>
                <a:gd name="connsiteX691" fmla="*/ 1506275 w 4437063"/>
                <a:gd name="connsiteY691" fmla="*/ 1369389 h 4810125"/>
                <a:gd name="connsiteX692" fmla="*/ 1503100 w 4437063"/>
                <a:gd name="connsiteY692" fmla="*/ 1343597 h 4810125"/>
                <a:gd name="connsiteX693" fmla="*/ 1503100 w 4437063"/>
                <a:gd name="connsiteY693" fmla="*/ 1293202 h 4810125"/>
                <a:gd name="connsiteX694" fmla="*/ 1510244 w 4437063"/>
                <a:gd name="connsiteY694" fmla="*/ 1242014 h 4810125"/>
                <a:gd name="connsiteX695" fmla="*/ 1522549 w 4437063"/>
                <a:gd name="connsiteY695" fmla="*/ 1189238 h 4810125"/>
                <a:gd name="connsiteX696" fmla="*/ 1547951 w 4437063"/>
                <a:gd name="connsiteY696" fmla="*/ 1104321 h 4810125"/>
                <a:gd name="connsiteX697" fmla="*/ 1590023 w 4437063"/>
                <a:gd name="connsiteY697" fmla="*/ 970596 h 4810125"/>
                <a:gd name="connsiteX698" fmla="*/ 1611854 w 4437063"/>
                <a:gd name="connsiteY698" fmla="*/ 890044 h 4810125"/>
                <a:gd name="connsiteX699" fmla="*/ 1617410 w 4437063"/>
                <a:gd name="connsiteY699" fmla="*/ 865045 h 4810125"/>
                <a:gd name="connsiteX700" fmla="*/ 1624555 w 4437063"/>
                <a:gd name="connsiteY700" fmla="*/ 814650 h 4810125"/>
                <a:gd name="connsiteX701" fmla="*/ 1626936 w 4437063"/>
                <a:gd name="connsiteY701" fmla="*/ 765049 h 4810125"/>
                <a:gd name="connsiteX702" fmla="*/ 1624555 w 4437063"/>
                <a:gd name="connsiteY702" fmla="*/ 714654 h 4810125"/>
                <a:gd name="connsiteX703" fmla="*/ 1617807 w 4437063"/>
                <a:gd name="connsiteY703" fmla="*/ 664656 h 4810125"/>
                <a:gd name="connsiteX704" fmla="*/ 1607091 w 4437063"/>
                <a:gd name="connsiteY704" fmla="*/ 615848 h 4810125"/>
                <a:gd name="connsiteX705" fmla="*/ 1591611 w 4437063"/>
                <a:gd name="connsiteY705" fmla="*/ 567438 h 4810125"/>
                <a:gd name="connsiteX706" fmla="*/ 1572559 w 4437063"/>
                <a:gd name="connsiteY706" fmla="*/ 520614 h 4810125"/>
                <a:gd name="connsiteX707" fmla="*/ 1549935 w 4437063"/>
                <a:gd name="connsiteY707" fmla="*/ 475378 h 4810125"/>
                <a:gd name="connsiteX708" fmla="*/ 1523739 w 4437063"/>
                <a:gd name="connsiteY708" fmla="*/ 431729 h 4810125"/>
                <a:gd name="connsiteX709" fmla="*/ 1494368 w 4437063"/>
                <a:gd name="connsiteY709" fmla="*/ 390064 h 4810125"/>
                <a:gd name="connsiteX710" fmla="*/ 1461821 w 4437063"/>
                <a:gd name="connsiteY710" fmla="*/ 350780 h 4810125"/>
                <a:gd name="connsiteX711" fmla="*/ 1426893 w 4437063"/>
                <a:gd name="connsiteY711" fmla="*/ 315067 h 4810125"/>
                <a:gd name="connsiteX712" fmla="*/ 1389584 w 4437063"/>
                <a:gd name="connsiteY712" fmla="*/ 280941 h 4810125"/>
                <a:gd name="connsiteX713" fmla="*/ 1349496 w 4437063"/>
                <a:gd name="connsiteY713" fmla="*/ 250387 h 4810125"/>
                <a:gd name="connsiteX714" fmla="*/ 1306629 w 4437063"/>
                <a:gd name="connsiteY714" fmla="*/ 223800 h 4810125"/>
                <a:gd name="connsiteX715" fmla="*/ 1285196 w 4437063"/>
                <a:gd name="connsiteY715" fmla="*/ 211896 h 4810125"/>
                <a:gd name="connsiteX716" fmla="*/ 1242330 w 4437063"/>
                <a:gd name="connsiteY716" fmla="*/ 190468 h 4810125"/>
                <a:gd name="connsiteX717" fmla="*/ 1171680 w 4437063"/>
                <a:gd name="connsiteY717" fmla="*/ 157136 h 4810125"/>
                <a:gd name="connsiteX718" fmla="*/ 1117700 w 4437063"/>
                <a:gd name="connsiteY718" fmla="*/ 134915 h 4810125"/>
                <a:gd name="connsiteX719" fmla="*/ 1077612 w 4437063"/>
                <a:gd name="connsiteY719" fmla="*/ 121027 h 4810125"/>
                <a:gd name="connsiteX720" fmla="*/ 1049431 w 4437063"/>
                <a:gd name="connsiteY720" fmla="*/ 114281 h 4810125"/>
                <a:gd name="connsiteX721" fmla="*/ 1043178 w 4437063"/>
                <a:gd name="connsiteY721" fmla="*/ 113447 h 4810125"/>
                <a:gd name="connsiteX722" fmla="*/ 1061736 w 4437063"/>
                <a:gd name="connsiteY722" fmla="*/ 113091 h 4810125"/>
                <a:gd name="connsiteX723" fmla="*/ 1116906 w 4437063"/>
                <a:gd name="connsiteY723" fmla="*/ 119836 h 4810125"/>
                <a:gd name="connsiteX724" fmla="*/ 1162551 w 4437063"/>
                <a:gd name="connsiteY724" fmla="*/ 129757 h 4810125"/>
                <a:gd name="connsiteX725" fmla="*/ 1214943 w 4437063"/>
                <a:gd name="connsiteY725" fmla="*/ 145232 h 4810125"/>
                <a:gd name="connsiteX726" fmla="*/ 1273289 w 4437063"/>
                <a:gd name="connsiteY726" fmla="*/ 167850 h 4810125"/>
                <a:gd name="connsiteX727" fmla="*/ 1304645 w 4437063"/>
                <a:gd name="connsiteY727" fmla="*/ 182532 h 4810125"/>
                <a:gd name="connsiteX728" fmla="*/ 1336795 w 4437063"/>
                <a:gd name="connsiteY728" fmla="*/ 199198 h 4810125"/>
                <a:gd name="connsiteX729" fmla="*/ 1395140 w 4437063"/>
                <a:gd name="connsiteY729" fmla="*/ 232133 h 4810125"/>
                <a:gd name="connsiteX730" fmla="*/ 1445151 w 4437063"/>
                <a:gd name="connsiteY730" fmla="*/ 265862 h 4810125"/>
                <a:gd name="connsiteX731" fmla="*/ 1489208 w 4437063"/>
                <a:gd name="connsiteY731" fmla="*/ 301575 h 4810125"/>
                <a:gd name="connsiteX732" fmla="*/ 1527312 w 4437063"/>
                <a:gd name="connsiteY732" fmla="*/ 338478 h 4810125"/>
                <a:gd name="connsiteX733" fmla="*/ 1561843 w 4437063"/>
                <a:gd name="connsiteY733" fmla="*/ 378159 h 4810125"/>
                <a:gd name="connsiteX734" fmla="*/ 1592802 w 4437063"/>
                <a:gd name="connsiteY734" fmla="*/ 421015 h 4810125"/>
                <a:gd name="connsiteX735" fmla="*/ 1621776 w 4437063"/>
                <a:gd name="connsiteY735" fmla="*/ 467045 h 4810125"/>
                <a:gd name="connsiteX736" fmla="*/ 1636462 w 4437063"/>
                <a:gd name="connsiteY736" fmla="*/ 492440 h 4810125"/>
                <a:gd name="connsiteX737" fmla="*/ 1648369 w 4437063"/>
                <a:gd name="connsiteY737" fmla="*/ 513868 h 4810125"/>
                <a:gd name="connsiteX738" fmla="*/ 1669406 w 4437063"/>
                <a:gd name="connsiteY738" fmla="*/ 555930 h 4810125"/>
                <a:gd name="connsiteX739" fmla="*/ 1685679 w 4437063"/>
                <a:gd name="connsiteY739" fmla="*/ 596802 h 4810125"/>
                <a:gd name="connsiteX740" fmla="*/ 1699174 w 4437063"/>
                <a:gd name="connsiteY740" fmla="*/ 637276 h 4810125"/>
                <a:gd name="connsiteX741" fmla="*/ 1708303 w 4437063"/>
                <a:gd name="connsiteY741" fmla="*/ 678941 h 4810125"/>
                <a:gd name="connsiteX742" fmla="*/ 1714653 w 4437063"/>
                <a:gd name="connsiteY742" fmla="*/ 722193 h 4810125"/>
                <a:gd name="connsiteX743" fmla="*/ 1717035 w 4437063"/>
                <a:gd name="connsiteY743" fmla="*/ 768620 h 4810125"/>
                <a:gd name="connsiteX744" fmla="*/ 1716638 w 4437063"/>
                <a:gd name="connsiteY744" fmla="*/ 819015 h 4810125"/>
                <a:gd name="connsiteX745" fmla="*/ 1714653 w 4437063"/>
                <a:gd name="connsiteY745" fmla="*/ 845601 h 4810125"/>
                <a:gd name="connsiteX746" fmla="*/ 1712669 w 4437063"/>
                <a:gd name="connsiteY746" fmla="*/ 872584 h 4810125"/>
                <a:gd name="connsiteX747" fmla="*/ 1705921 w 4437063"/>
                <a:gd name="connsiteY747" fmla="*/ 918614 h 4810125"/>
                <a:gd name="connsiteX748" fmla="*/ 1690442 w 4437063"/>
                <a:gd name="connsiteY748" fmla="*/ 977342 h 4810125"/>
                <a:gd name="connsiteX749" fmla="*/ 1663452 w 4437063"/>
                <a:gd name="connsiteY749" fmla="*/ 1055116 h 4810125"/>
                <a:gd name="connsiteX750" fmla="*/ 1642019 w 4437063"/>
                <a:gd name="connsiteY750" fmla="*/ 1128923 h 4810125"/>
                <a:gd name="connsiteX751" fmla="*/ 1628127 w 4437063"/>
                <a:gd name="connsiteY751" fmla="*/ 1191619 h 4810125"/>
                <a:gd name="connsiteX752" fmla="*/ 1621379 w 4437063"/>
                <a:gd name="connsiteY752" fmla="*/ 1228919 h 4810125"/>
                <a:gd name="connsiteX753" fmla="*/ 1615823 w 4437063"/>
                <a:gd name="connsiteY753" fmla="*/ 1267013 h 4810125"/>
                <a:gd name="connsiteX754" fmla="*/ 1613838 w 4437063"/>
                <a:gd name="connsiteY754" fmla="*/ 1331693 h 4810125"/>
                <a:gd name="connsiteX755" fmla="*/ 1620586 w 4437063"/>
                <a:gd name="connsiteY755" fmla="*/ 1384071 h 4810125"/>
                <a:gd name="connsiteX756" fmla="*/ 1630111 w 4437063"/>
                <a:gd name="connsiteY756" fmla="*/ 1415023 h 4810125"/>
                <a:gd name="connsiteX757" fmla="*/ 1638050 w 4437063"/>
                <a:gd name="connsiteY757" fmla="*/ 1432085 h 4810125"/>
                <a:gd name="connsiteX758" fmla="*/ 1647179 w 4437063"/>
                <a:gd name="connsiteY758" fmla="*/ 1445180 h 4810125"/>
                <a:gd name="connsiteX759" fmla="*/ 1657101 w 4437063"/>
                <a:gd name="connsiteY759" fmla="*/ 1455497 h 4810125"/>
                <a:gd name="connsiteX760" fmla="*/ 1667421 w 4437063"/>
                <a:gd name="connsiteY760" fmla="*/ 1462640 h 4810125"/>
                <a:gd name="connsiteX761" fmla="*/ 1678138 w 4437063"/>
                <a:gd name="connsiteY761" fmla="*/ 1467005 h 4810125"/>
                <a:gd name="connsiteX762" fmla="*/ 1688854 w 4437063"/>
                <a:gd name="connsiteY762" fmla="*/ 1467401 h 4810125"/>
                <a:gd name="connsiteX763" fmla="*/ 1699174 w 4437063"/>
                <a:gd name="connsiteY763" fmla="*/ 1465417 h 4810125"/>
                <a:gd name="connsiteX764" fmla="*/ 1709494 w 4437063"/>
                <a:gd name="connsiteY764" fmla="*/ 1459068 h 4810125"/>
                <a:gd name="connsiteX765" fmla="*/ 1718622 w 4437063"/>
                <a:gd name="connsiteY765" fmla="*/ 1450339 h 4810125"/>
                <a:gd name="connsiteX766" fmla="*/ 1722988 w 4437063"/>
                <a:gd name="connsiteY766" fmla="*/ 1444386 h 4810125"/>
                <a:gd name="connsiteX767" fmla="*/ 1732117 w 4437063"/>
                <a:gd name="connsiteY767" fmla="*/ 1426927 h 4810125"/>
                <a:gd name="connsiteX768" fmla="*/ 1755535 w 4437063"/>
                <a:gd name="connsiteY768" fmla="*/ 1366612 h 4810125"/>
                <a:gd name="connsiteX769" fmla="*/ 1785700 w 4437063"/>
                <a:gd name="connsiteY769" fmla="*/ 1301932 h 4810125"/>
                <a:gd name="connsiteX770" fmla="*/ 1808324 w 4437063"/>
                <a:gd name="connsiteY770" fmla="*/ 1258680 h 4810125"/>
                <a:gd name="connsiteX771" fmla="*/ 1832933 w 4437063"/>
                <a:gd name="connsiteY771" fmla="*/ 1213840 h 4810125"/>
                <a:gd name="connsiteX772" fmla="*/ 1880562 w 4437063"/>
                <a:gd name="connsiteY772" fmla="*/ 1135669 h 4810125"/>
                <a:gd name="connsiteX773" fmla="*/ 1926604 w 4437063"/>
                <a:gd name="connsiteY773" fmla="*/ 1064640 h 4810125"/>
                <a:gd name="connsiteX774" fmla="*/ 1968279 w 4437063"/>
                <a:gd name="connsiteY774" fmla="*/ 991230 h 4810125"/>
                <a:gd name="connsiteX775" fmla="*/ 1986537 w 4437063"/>
                <a:gd name="connsiteY775" fmla="*/ 951153 h 4810125"/>
                <a:gd name="connsiteX776" fmla="*/ 1996063 w 4437063"/>
                <a:gd name="connsiteY776" fmla="*/ 928534 h 4810125"/>
                <a:gd name="connsiteX777" fmla="*/ 2011939 w 4437063"/>
                <a:gd name="connsiteY777" fmla="*/ 873378 h 4810125"/>
                <a:gd name="connsiteX778" fmla="*/ 2032579 w 4437063"/>
                <a:gd name="connsiteY778" fmla="*/ 776160 h 4810125"/>
                <a:gd name="connsiteX779" fmla="*/ 2063538 w 4437063"/>
                <a:gd name="connsiteY779" fmla="*/ 567438 h 4810125"/>
                <a:gd name="connsiteX780" fmla="*/ 2078223 w 4437063"/>
                <a:gd name="connsiteY780" fmla="*/ 472600 h 4810125"/>
                <a:gd name="connsiteX781" fmla="*/ 2086162 w 4437063"/>
                <a:gd name="connsiteY781" fmla="*/ 435697 h 4810125"/>
                <a:gd name="connsiteX782" fmla="*/ 2104023 w 4437063"/>
                <a:gd name="connsiteY782" fmla="*/ 361493 h 4810125"/>
                <a:gd name="connsiteX783" fmla="*/ 2127837 w 4437063"/>
                <a:gd name="connsiteY783" fmla="*/ 291655 h 4810125"/>
                <a:gd name="connsiteX784" fmla="*/ 2149270 w 4437063"/>
                <a:gd name="connsiteY784" fmla="*/ 244038 h 4810125"/>
                <a:gd name="connsiteX785" fmla="*/ 2166338 w 4437063"/>
                <a:gd name="connsiteY785" fmla="*/ 215071 h 4810125"/>
                <a:gd name="connsiteX786" fmla="*/ 2175863 w 4437063"/>
                <a:gd name="connsiteY786" fmla="*/ 201579 h 4810125"/>
                <a:gd name="connsiteX787" fmla="*/ 2199678 w 4437063"/>
                <a:gd name="connsiteY787" fmla="*/ 171025 h 4810125"/>
                <a:gd name="connsiteX788" fmla="*/ 2246117 w 4437063"/>
                <a:gd name="connsiteY788" fmla="*/ 121424 h 4810125"/>
                <a:gd name="connsiteX789" fmla="*/ 2293349 w 4437063"/>
                <a:gd name="connsiteY789" fmla="*/ 82933 h 4810125"/>
                <a:gd name="connsiteX790" fmla="*/ 2343360 w 4437063"/>
                <a:gd name="connsiteY790" fmla="*/ 51585 h 4810125"/>
                <a:gd name="connsiteX791" fmla="*/ 2369953 w 4437063"/>
                <a:gd name="connsiteY791" fmla="*/ 37300 h 4810125"/>
                <a:gd name="connsiteX792" fmla="*/ 2386623 w 4437063"/>
                <a:gd name="connsiteY792" fmla="*/ 29364 h 4810125"/>
                <a:gd name="connsiteX793" fmla="*/ 2420757 w 4437063"/>
                <a:gd name="connsiteY793" fmla="*/ 17063 h 4810125"/>
                <a:gd name="connsiteX794" fmla="*/ 2472753 w 4437063"/>
                <a:gd name="connsiteY794" fmla="*/ 5952 h 481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</a:cxnLst>
              <a:rect l="l" t="t" r="r" b="b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close/>
                </a:path>
              </a:pathLst>
            </a:custGeom>
            <a:solidFill>
              <a:srgbClr val="946D4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B333A-BDB1-44EC-AB99-594561F0B416}"/>
                </a:ext>
              </a:extLst>
            </p:cNvPr>
            <p:cNvGrpSpPr/>
            <p:nvPr/>
          </p:nvGrpSpPr>
          <p:grpSpPr>
            <a:xfrm>
              <a:off x="1172426" y="935211"/>
              <a:ext cx="9718388" cy="4548332"/>
              <a:chOff x="1129896" y="935211"/>
              <a:chExt cx="9718388" cy="45483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C9AED98-83A7-48F7-BD3B-B22CFF0B27CE}"/>
                  </a:ext>
                </a:extLst>
              </p:cNvPr>
              <p:cNvGrpSpPr/>
              <p:nvPr/>
            </p:nvGrpSpPr>
            <p:grpSpPr>
              <a:xfrm>
                <a:off x="8069079" y="3856190"/>
                <a:ext cx="2779205" cy="1627353"/>
                <a:chOff x="628650" y="3771900"/>
                <a:chExt cx="2267594" cy="2267594"/>
              </a:xfrm>
              <a:solidFill>
                <a:srgbClr val="C09564"/>
              </a:solidFill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BBE737E-1CFC-4F60-A747-D3F67A182349}"/>
                    </a:ext>
                  </a:extLst>
                </p:cNvPr>
                <p:cNvSpPr/>
                <p:nvPr/>
              </p:nvSpPr>
              <p:spPr>
                <a:xfrm>
                  <a:off x="628650" y="3771900"/>
                  <a:ext cx="2267594" cy="2267594"/>
                </a:xfrm>
                <a:prstGeom prst="ellips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BF3B4A7-A8F5-4AE6-B772-E35007D9A57A}"/>
                    </a:ext>
                  </a:extLst>
                </p:cNvPr>
                <p:cNvSpPr/>
                <p:nvPr/>
              </p:nvSpPr>
              <p:spPr>
                <a:xfrm>
                  <a:off x="902600" y="4045850"/>
                  <a:ext cx="1719695" cy="1719695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noAutofit/>
                </a:bodyPr>
                <a:lstStyle/>
                <a:p>
                  <a:pPr algn="ctr" defTabSz="457200"/>
                  <a:r>
                    <a:rPr lang="en-GB" sz="2000" dirty="0">
                      <a:solidFill>
                        <a:srgbClr val="153D66"/>
                      </a:solidFill>
                      <a:latin typeface="Avenir LT 45 Book"/>
                    </a:rPr>
                    <a:t>Easy access to global and European talent</a:t>
                  </a:r>
                  <a:endParaRPr lang="en-US" sz="2000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7C20A9A-9739-4727-80C4-B6ED83D91786}"/>
                  </a:ext>
                </a:extLst>
              </p:cNvPr>
              <p:cNvGrpSpPr/>
              <p:nvPr/>
            </p:nvGrpSpPr>
            <p:grpSpPr>
              <a:xfrm>
                <a:off x="1129896" y="3833079"/>
                <a:ext cx="2406020" cy="1627353"/>
                <a:chOff x="628650" y="3771901"/>
                <a:chExt cx="2267594" cy="2267594"/>
              </a:xfrm>
              <a:solidFill>
                <a:srgbClr val="6E7D97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A5F426A-015C-4755-9AB7-EA464CDFA6B0}"/>
                    </a:ext>
                  </a:extLst>
                </p:cNvPr>
                <p:cNvSpPr/>
                <p:nvPr/>
              </p:nvSpPr>
              <p:spPr>
                <a:xfrm>
                  <a:off x="628650" y="3771901"/>
                  <a:ext cx="2267594" cy="2267594"/>
                </a:xfrm>
                <a:prstGeom prst="ellips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AA2347AE-2C94-4C6B-A928-BC61905D9370}"/>
                    </a:ext>
                  </a:extLst>
                </p:cNvPr>
                <p:cNvSpPr/>
                <p:nvPr/>
              </p:nvSpPr>
              <p:spPr>
                <a:xfrm>
                  <a:off x="902600" y="4045850"/>
                  <a:ext cx="1719695" cy="1719695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noAutofit/>
                </a:bodyPr>
                <a:lstStyle/>
                <a:p>
                  <a:pPr algn="ctr" defTabSz="457200"/>
                  <a:r>
                    <a:rPr lang="en-GB" sz="2000" dirty="0">
                      <a:solidFill>
                        <a:srgbClr val="153D66"/>
                      </a:solidFill>
                      <a:latin typeface="Avenir LT 45 Book"/>
                    </a:rPr>
                    <a:t>Highest EU tertiary education attainment</a:t>
                  </a:r>
                  <a:endParaRPr lang="en-US" sz="2000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B81E8D0-63C6-4E49-94BC-EEDA12A7F103}"/>
                  </a:ext>
                </a:extLst>
              </p:cNvPr>
              <p:cNvGrpSpPr/>
              <p:nvPr/>
            </p:nvGrpSpPr>
            <p:grpSpPr>
              <a:xfrm>
                <a:off x="8711040" y="2263394"/>
                <a:ext cx="2137244" cy="1560392"/>
                <a:chOff x="628650" y="3771900"/>
                <a:chExt cx="2267594" cy="2267594"/>
              </a:xfrm>
              <a:solidFill>
                <a:srgbClr val="E5D1AD"/>
              </a:solidFill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2C71A4FB-4C0B-4A7F-BFB0-DE3FF5545B99}"/>
                    </a:ext>
                  </a:extLst>
                </p:cNvPr>
                <p:cNvSpPr/>
                <p:nvPr/>
              </p:nvSpPr>
              <p:spPr>
                <a:xfrm>
                  <a:off x="628650" y="3771900"/>
                  <a:ext cx="2267594" cy="2267594"/>
                </a:xfrm>
                <a:prstGeom prst="ellips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A789038-C9D9-44EC-9AEC-825F224BCA9B}"/>
                    </a:ext>
                  </a:extLst>
                </p:cNvPr>
                <p:cNvSpPr/>
                <p:nvPr/>
              </p:nvSpPr>
              <p:spPr>
                <a:xfrm>
                  <a:off x="902600" y="4045850"/>
                  <a:ext cx="1719695" cy="1719695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noAutofit/>
                </a:bodyPr>
                <a:lstStyle/>
                <a:p>
                  <a:pPr algn="ctr" defTabSz="457200"/>
                  <a:r>
                    <a:rPr lang="en-GB" sz="2000" dirty="0">
                      <a:solidFill>
                        <a:srgbClr val="153D66"/>
                      </a:solidFill>
                      <a:latin typeface="Avenir LT 45 Book"/>
                    </a:rPr>
                    <a:t>Attractive relocation destination</a:t>
                  </a:r>
                  <a:endParaRPr lang="en-US" sz="2000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7C722F7-22CE-4200-B25F-90DBBE89A9AE}"/>
                  </a:ext>
                </a:extLst>
              </p:cNvPr>
              <p:cNvGrpSpPr/>
              <p:nvPr/>
            </p:nvGrpSpPr>
            <p:grpSpPr>
              <a:xfrm>
                <a:off x="1601918" y="2390556"/>
                <a:ext cx="2137244" cy="1367152"/>
                <a:chOff x="628650" y="3771900"/>
                <a:chExt cx="2267594" cy="2267594"/>
              </a:xfrm>
              <a:solidFill>
                <a:srgbClr val="B4C7E7"/>
              </a:solidFill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0F64F352-33B8-4591-AC0C-8C72EA1CC0D6}"/>
                    </a:ext>
                  </a:extLst>
                </p:cNvPr>
                <p:cNvSpPr/>
                <p:nvPr/>
              </p:nvSpPr>
              <p:spPr>
                <a:xfrm>
                  <a:off x="628650" y="3771900"/>
                  <a:ext cx="2267594" cy="2267594"/>
                </a:xfrm>
                <a:prstGeom prst="ellips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0340D51-4C48-4E2D-AC7F-0E13B3B15B6F}"/>
                    </a:ext>
                  </a:extLst>
                </p:cNvPr>
                <p:cNvSpPr/>
                <p:nvPr/>
              </p:nvSpPr>
              <p:spPr>
                <a:xfrm>
                  <a:off x="902600" y="4045850"/>
                  <a:ext cx="1719695" cy="1719695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noAutofit/>
                </a:bodyPr>
                <a:lstStyle/>
                <a:p>
                  <a:pPr algn="ctr" defTabSz="457200"/>
                  <a:r>
                    <a:rPr lang="en-GB" sz="2000" dirty="0">
                      <a:solidFill>
                        <a:srgbClr val="153D66"/>
                      </a:solidFill>
                      <a:latin typeface="Avenir LT 45 Book"/>
                    </a:rPr>
                    <a:t>Multilingual workforce</a:t>
                  </a:r>
                  <a:endParaRPr lang="en-US" sz="2000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8EBA4C7-F479-43A8-9308-6BA5EC50DDD0}"/>
                  </a:ext>
                </a:extLst>
              </p:cNvPr>
              <p:cNvGrpSpPr/>
              <p:nvPr/>
            </p:nvGrpSpPr>
            <p:grpSpPr>
              <a:xfrm>
                <a:off x="2778295" y="1124971"/>
                <a:ext cx="2275661" cy="1506048"/>
                <a:chOff x="628650" y="3771900"/>
                <a:chExt cx="2267594" cy="226759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B4908D5-E9C8-49B1-9AE4-F842783845AC}"/>
                    </a:ext>
                  </a:extLst>
                </p:cNvPr>
                <p:cNvSpPr/>
                <p:nvPr/>
              </p:nvSpPr>
              <p:spPr>
                <a:xfrm>
                  <a:off x="628650" y="3771900"/>
                  <a:ext cx="2267594" cy="2267594"/>
                </a:xfrm>
                <a:prstGeom prst="ellips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631F54E-7030-481A-93F4-FB9D1C823316}"/>
                    </a:ext>
                  </a:extLst>
                </p:cNvPr>
                <p:cNvSpPr/>
                <p:nvPr/>
              </p:nvSpPr>
              <p:spPr>
                <a:xfrm>
                  <a:off x="902600" y="4045850"/>
                  <a:ext cx="1719695" cy="1719695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noAutofit/>
                </a:bodyPr>
                <a:lstStyle/>
                <a:p>
                  <a:pPr algn="ctr" defTabSz="457200"/>
                  <a:r>
                    <a:rPr lang="en-GB" sz="2000" dirty="0">
                      <a:solidFill>
                        <a:srgbClr val="153D66"/>
                      </a:solidFill>
                      <a:latin typeface="Avenir LT 45 Book"/>
                    </a:rPr>
                    <a:t>International business experience</a:t>
                  </a:r>
                  <a:endParaRPr lang="en-US" sz="2000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8026B1F-1296-45D3-9324-DC7D79210ECA}"/>
                  </a:ext>
                </a:extLst>
              </p:cNvPr>
              <p:cNvGrpSpPr/>
              <p:nvPr/>
            </p:nvGrpSpPr>
            <p:grpSpPr>
              <a:xfrm>
                <a:off x="5104370" y="935211"/>
                <a:ext cx="2309395" cy="1539036"/>
                <a:chOff x="628650" y="3771900"/>
                <a:chExt cx="2267594" cy="2267594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E58774F-C0CA-441A-90BE-4D76A4DE58B2}"/>
                    </a:ext>
                  </a:extLst>
                </p:cNvPr>
                <p:cNvSpPr/>
                <p:nvPr/>
              </p:nvSpPr>
              <p:spPr>
                <a:xfrm>
                  <a:off x="628650" y="3771900"/>
                  <a:ext cx="2267594" cy="226759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5DAEB312-4412-4127-B02D-2875EA2F5AAE}"/>
                    </a:ext>
                  </a:extLst>
                </p:cNvPr>
                <p:cNvSpPr/>
                <p:nvPr/>
              </p:nvSpPr>
              <p:spPr>
                <a:xfrm>
                  <a:off x="902600" y="4045850"/>
                  <a:ext cx="1719695" cy="1719695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noAutofit/>
                </a:bodyPr>
                <a:lstStyle/>
                <a:p>
                  <a:pPr algn="ctr" defTabSz="457200"/>
                  <a:r>
                    <a:rPr lang="en-GB" sz="2000" dirty="0">
                      <a:solidFill>
                        <a:srgbClr val="153D66"/>
                      </a:solidFill>
                      <a:latin typeface="Avenir LT 45 Book"/>
                    </a:rPr>
                    <a:t>Highly skilled professionals</a:t>
                  </a:r>
                  <a:endParaRPr lang="en-US" sz="2000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9587502-BDD3-42EB-8959-7FC3FD50801F}"/>
                  </a:ext>
                </a:extLst>
              </p:cNvPr>
              <p:cNvGrpSpPr/>
              <p:nvPr/>
            </p:nvGrpSpPr>
            <p:grpSpPr>
              <a:xfrm>
                <a:off x="7343629" y="1369525"/>
                <a:ext cx="1972003" cy="1167172"/>
                <a:chOff x="628650" y="3771900"/>
                <a:chExt cx="2267594" cy="2267594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379A40B-66D4-470B-A2A2-E9EFADEB6609}"/>
                    </a:ext>
                  </a:extLst>
                </p:cNvPr>
                <p:cNvSpPr/>
                <p:nvPr/>
              </p:nvSpPr>
              <p:spPr>
                <a:xfrm>
                  <a:off x="628650" y="3771900"/>
                  <a:ext cx="2267594" cy="2267594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5986587-F989-44F9-BF27-84CAD55FD09E}"/>
                    </a:ext>
                  </a:extLst>
                </p:cNvPr>
                <p:cNvSpPr/>
                <p:nvPr/>
              </p:nvSpPr>
              <p:spPr>
                <a:xfrm>
                  <a:off x="902600" y="4045850"/>
                  <a:ext cx="1719695" cy="1719695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noAutofit/>
                </a:bodyPr>
                <a:lstStyle/>
                <a:p>
                  <a:pPr algn="ctr" defTabSz="457200"/>
                  <a:r>
                    <a:rPr lang="en-GB" sz="2000" dirty="0">
                      <a:solidFill>
                        <a:srgbClr val="153D66"/>
                      </a:solidFill>
                      <a:latin typeface="Avenir LT 45 Book"/>
                    </a:rPr>
                    <a:t>Specialised offering</a:t>
                  </a:r>
                  <a:endParaRPr lang="en-US" sz="2000" dirty="0">
                    <a:solidFill>
                      <a:srgbClr val="153D66"/>
                    </a:solidFill>
                    <a:latin typeface="Avenir LT 45 Book"/>
                  </a:endParaRPr>
                </a:p>
              </p:txBody>
            </p: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65FE76-FF72-4BFA-AA43-4AFC822707A6}"/>
              </a:ext>
            </a:extLst>
          </p:cNvPr>
          <p:cNvGrpSpPr/>
          <p:nvPr/>
        </p:nvGrpSpPr>
        <p:grpSpPr>
          <a:xfrm>
            <a:off x="12355344" y="10511362"/>
            <a:ext cx="12232762" cy="3520032"/>
            <a:chOff x="8683277" y="10349426"/>
            <a:chExt cx="15700723" cy="3687373"/>
          </a:xfrm>
        </p:grpSpPr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F49D011E-FE83-4FB5-ABA0-3B19463C1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3277" y="10349426"/>
              <a:ext cx="15700723" cy="36873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ΥΠΟΥΡΓΕΙΟ ΟΙΚΟΝΟΜΙΚΩΝ">
              <a:extLst>
                <a:ext uri="{FF2B5EF4-FFF2-40B4-BE49-F238E27FC236}">
                  <a16:creationId xmlns:a16="http://schemas.microsoft.com/office/drawing/2014/main" id="{643B8077-285D-4FE4-A4AC-4AFFCCE9AFCD}"/>
                </a:ext>
              </a:extLst>
            </p:cNvPr>
            <p:cNvSpPr txBox="1">
              <a:spLocks/>
            </p:cNvSpPr>
            <p:nvPr/>
          </p:nvSpPr>
          <p:spPr>
            <a:xfrm>
              <a:off x="11091912" y="12378344"/>
              <a:ext cx="9605670" cy="6139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>
              <a:lvl1pPr marL="63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500" b="1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27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90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54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317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81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MINISTRY OF INTERIOR</a:t>
              </a:r>
            </a:p>
          </p:txBody>
        </p:sp>
      </p:grpSp>
      <p:sp>
        <p:nvSpPr>
          <p:cNvPr id="31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06802F11-DA3A-49AF-BCD6-E49A7EFCF2CD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BD3F82-4187-4221-823E-E482FB58BA96}"/>
              </a:ext>
            </a:extLst>
          </p:cNvPr>
          <p:cNvSpPr txBox="1"/>
          <p:nvPr/>
        </p:nvSpPr>
        <p:spPr>
          <a:xfrm>
            <a:off x="16679036" y="5171982"/>
            <a:ext cx="6978033" cy="320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03" marR="6161">
              <a:lnSpc>
                <a:spcPct val="128699"/>
              </a:lnSpc>
              <a:spcBef>
                <a:spcPts val="79"/>
              </a:spcBef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  <a:cs typeface="Arial"/>
              </a:rPr>
              <a:t>58% of the workforce</a:t>
            </a:r>
          </a:p>
          <a:p>
            <a:pPr marL="15403" marR="6161">
              <a:lnSpc>
                <a:spcPct val="128699"/>
              </a:lnSpc>
              <a:spcBef>
                <a:spcPts val="79"/>
              </a:spcBef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  <a:cs typeface="Arial"/>
              </a:rPr>
              <a:t> (aged 30 to 34) has a tertiary degree, well above the EU average of 46% </a:t>
            </a:r>
          </a:p>
        </p:txBody>
      </p:sp>
    </p:spTree>
    <p:extLst>
      <p:ext uri="{BB962C8B-B14F-4D97-AF65-F5344CB8AC3E}">
        <p14:creationId xmlns:p14="http://schemas.microsoft.com/office/powerpoint/2010/main" val="3285221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4" descr="A picture containing outdoor, person, person, grass&#10;&#10;Description automatically generated">
            <a:extLst>
              <a:ext uri="{FF2B5EF4-FFF2-40B4-BE49-F238E27FC236}">
                <a16:creationId xmlns:a16="http://schemas.microsoft.com/office/drawing/2014/main" id="{9A2392B5-FB61-46D4-A88C-6792F7F0E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2860" r="13157" b="12201"/>
          <a:stretch/>
        </p:blipFill>
        <p:spPr>
          <a:xfrm>
            <a:off x="26686" y="-209686"/>
            <a:ext cx="9024240" cy="6085133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Shape">
            <a:extLst>
              <a:ext uri="{FF2B5EF4-FFF2-40B4-BE49-F238E27FC236}">
                <a16:creationId xmlns:a16="http://schemas.microsoft.com/office/drawing/2014/main" id="{5AA06D89-9C1F-43E9-8505-E867F748E4C6}"/>
              </a:ext>
            </a:extLst>
          </p:cNvPr>
          <p:cNvSpPr/>
          <p:nvPr/>
        </p:nvSpPr>
        <p:spPr>
          <a:xfrm>
            <a:off x="4175466" y="-194704"/>
            <a:ext cx="20335677" cy="12097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86"/>
                </a:moveTo>
                <a:lnTo>
                  <a:pt x="4809" y="0"/>
                </a:lnTo>
                <a:lnTo>
                  <a:pt x="21600" y="51"/>
                </a:lnTo>
                <a:lnTo>
                  <a:pt x="21600" y="21600"/>
                </a:lnTo>
                <a:lnTo>
                  <a:pt x="0" y="21586"/>
                </a:lnTo>
                <a:close/>
              </a:path>
            </a:pathLst>
          </a:custGeom>
          <a:solidFill>
            <a:srgbClr val="2F7788">
              <a:alpha val="90000"/>
            </a:srgbClr>
          </a:solidFill>
          <a:ln w="25400">
            <a:solidFill>
              <a:srgbClr val="2F7788">
                <a:alpha val="9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CY"/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802" y="10504530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ΣΗΜΑΝΤΙΚΕΣ ΚΑΙΝΟΤΟΜΙΕΣ"/>
          <p:cNvSpPr txBox="1"/>
          <p:nvPr/>
        </p:nvSpPr>
        <p:spPr>
          <a:xfrm>
            <a:off x="1270000" y="3809117"/>
            <a:ext cx="7887652" cy="773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20000"/>
              </a:lnSpc>
              <a:defRPr sz="40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dirty="0"/>
              <a:t> </a:t>
            </a:r>
            <a:endParaRPr dirty="0"/>
          </a:p>
        </p:txBody>
      </p:sp>
      <p:sp>
        <p:nvSpPr>
          <p:cNvPr id="145" name="• Ηλεκτρονική Υποβολή Αίτησης…"/>
          <p:cNvSpPr txBox="1"/>
          <p:nvPr/>
        </p:nvSpPr>
        <p:spPr>
          <a:xfrm>
            <a:off x="10802039" y="3809117"/>
            <a:ext cx="12060251" cy="85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20000"/>
              </a:lnSpc>
              <a:spcBef>
                <a:spcPts val="2000"/>
              </a:spcBef>
              <a:defRPr sz="45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dirty="0"/>
              <a:t> </a:t>
            </a:r>
            <a:endParaRPr dirty="0"/>
          </a:p>
        </p:txBody>
      </p:sp>
      <p:sp>
        <p:nvSpPr>
          <p:cNvPr id="147" name="• Υποβολή Αίτησης σε Έντυπη Μορφή…"/>
          <p:cNvSpPr txBox="1"/>
          <p:nvPr/>
        </p:nvSpPr>
        <p:spPr>
          <a:xfrm>
            <a:off x="10802039" y="6651266"/>
            <a:ext cx="12060251" cy="85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20000"/>
              </a:lnSpc>
              <a:spcBef>
                <a:spcPts val="2000"/>
              </a:spcBef>
              <a:defRPr sz="45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dirty="0"/>
              <a:t> </a:t>
            </a:r>
            <a:endParaRPr dirty="0"/>
          </a:p>
        </p:txBody>
      </p:sp>
      <p:sp>
        <p:nvSpPr>
          <p:cNvPr id="148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MINISTRY OF INTERIOR</a:t>
            </a:r>
            <a:endParaRPr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F73DA94-14C0-48C3-9858-1CEBB8CF7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091" y="2275538"/>
            <a:ext cx="913229" cy="1695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B08FB-FD8D-419D-81B0-C884086EA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668" y="4634744"/>
            <a:ext cx="1071664" cy="1641787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48570988-77BE-46E5-9215-764868711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786" y="7079845"/>
            <a:ext cx="1124415" cy="1699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1AD0EDC9-6ADB-4114-A41E-D89C8ABC8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826" y="9582265"/>
            <a:ext cx="1142636" cy="169405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Επιδόματα για στήριξη…">
            <a:extLst>
              <a:ext uri="{FF2B5EF4-FFF2-40B4-BE49-F238E27FC236}">
                <a16:creationId xmlns:a16="http://schemas.microsoft.com/office/drawing/2014/main" id="{7F695FD7-0037-4685-B0A7-FB7EF8DCBF34}"/>
              </a:ext>
            </a:extLst>
          </p:cNvPr>
          <p:cNvSpPr txBox="1"/>
          <p:nvPr/>
        </p:nvSpPr>
        <p:spPr>
          <a:xfrm>
            <a:off x="9157652" y="2272549"/>
            <a:ext cx="14110177" cy="180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571500" indent="-571500" algn="l" defTabSz="457200">
              <a:defRPr sz="5100">
                <a:solidFill>
                  <a:srgbClr val="FFFFFF"/>
                </a:solidFill>
              </a:defRPr>
            </a:pPr>
            <a:r>
              <a:rPr lang="el-GR" dirty="0"/>
              <a:t>     </a:t>
            </a:r>
            <a:r>
              <a:rPr lang="en-US" sz="4800" b="0" dirty="0"/>
              <a:t>Top 5 safest country in the world</a:t>
            </a:r>
          </a:p>
          <a:p>
            <a:pPr marL="571500" indent="-571500" algn="l" defTabSz="457200">
              <a:defRPr sz="5100">
                <a:solidFill>
                  <a:srgbClr val="FFFFFF"/>
                </a:solidFill>
              </a:defRPr>
            </a:pPr>
            <a:r>
              <a:rPr lang="en-US" sz="4800" b="0" dirty="0"/>
              <a:t> (Value Penguin)</a:t>
            </a:r>
            <a:endParaRPr sz="4800" b="0" dirty="0"/>
          </a:p>
        </p:txBody>
      </p:sp>
      <p:sp>
        <p:nvSpPr>
          <p:cNvPr id="15" name="Επιδόματα για στήριξη…">
            <a:extLst>
              <a:ext uri="{FF2B5EF4-FFF2-40B4-BE49-F238E27FC236}">
                <a16:creationId xmlns:a16="http://schemas.microsoft.com/office/drawing/2014/main" id="{1A80EE25-6361-4516-AC14-96BCB4E8EC61}"/>
              </a:ext>
            </a:extLst>
          </p:cNvPr>
          <p:cNvSpPr txBox="1"/>
          <p:nvPr/>
        </p:nvSpPr>
        <p:spPr>
          <a:xfrm>
            <a:off x="8093332" y="4602754"/>
            <a:ext cx="14110177" cy="180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571500" indent="-571500" algn="l" defTabSz="457200">
              <a:defRPr sz="5100">
                <a:solidFill>
                  <a:srgbClr val="FFFFFF"/>
                </a:solidFill>
              </a:defRPr>
            </a:pPr>
            <a:r>
              <a:rPr lang="el-GR" dirty="0"/>
              <a:t>     </a:t>
            </a:r>
            <a:r>
              <a:rPr lang="en-US" sz="4800" b="0" dirty="0"/>
              <a:t>Top 4 best retirement destination globally (Knight Frank)</a:t>
            </a:r>
            <a:endParaRPr sz="4800" b="0" dirty="0"/>
          </a:p>
        </p:txBody>
      </p:sp>
      <p:sp>
        <p:nvSpPr>
          <p:cNvPr id="16" name="Επιδόματα για στήριξη…">
            <a:extLst>
              <a:ext uri="{FF2B5EF4-FFF2-40B4-BE49-F238E27FC236}">
                <a16:creationId xmlns:a16="http://schemas.microsoft.com/office/drawing/2014/main" id="{8A1C161B-ECDB-41FC-BD35-84D36FE612C2}"/>
              </a:ext>
            </a:extLst>
          </p:cNvPr>
          <p:cNvSpPr txBox="1"/>
          <p:nvPr/>
        </p:nvSpPr>
        <p:spPr>
          <a:xfrm>
            <a:off x="7262201" y="7163650"/>
            <a:ext cx="14941308" cy="180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571500" indent="-571500" algn="l" defTabSz="457200">
              <a:defRPr sz="5100">
                <a:solidFill>
                  <a:srgbClr val="FFFFFF"/>
                </a:solidFill>
              </a:defRPr>
            </a:pPr>
            <a:r>
              <a:rPr lang="el-GR" dirty="0"/>
              <a:t>     </a:t>
            </a:r>
            <a:r>
              <a:rPr lang="en-US" sz="4800" b="0" dirty="0"/>
              <a:t>Best island economy “lifestyle &amp; human capital” (FDI magazine)</a:t>
            </a:r>
            <a:endParaRPr sz="4800" b="0" dirty="0"/>
          </a:p>
        </p:txBody>
      </p:sp>
      <p:sp>
        <p:nvSpPr>
          <p:cNvPr id="17" name="Επιδόματα για στήριξη…">
            <a:extLst>
              <a:ext uri="{FF2B5EF4-FFF2-40B4-BE49-F238E27FC236}">
                <a16:creationId xmlns:a16="http://schemas.microsoft.com/office/drawing/2014/main" id="{A8999200-5C59-4AA5-BBA8-03167F21B43A}"/>
              </a:ext>
            </a:extLst>
          </p:cNvPr>
          <p:cNvSpPr txBox="1"/>
          <p:nvPr/>
        </p:nvSpPr>
        <p:spPr>
          <a:xfrm>
            <a:off x="6356462" y="9396265"/>
            <a:ext cx="14941308" cy="180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571500" indent="-571500" algn="l" defTabSz="457200">
              <a:defRPr sz="5100">
                <a:solidFill>
                  <a:srgbClr val="FFFFFF"/>
                </a:solidFill>
              </a:defRPr>
            </a:pPr>
            <a:r>
              <a:rPr lang="el-GR" dirty="0"/>
              <a:t>     </a:t>
            </a:r>
            <a:r>
              <a:rPr lang="en-US" sz="4800" b="0" dirty="0"/>
              <a:t>Most blue flag beach per capita in the EU</a:t>
            </a:r>
          </a:p>
          <a:p>
            <a:pPr marL="571500" indent="-571500" algn="l" defTabSz="457200">
              <a:defRPr sz="5100">
                <a:solidFill>
                  <a:srgbClr val="FFFFFF"/>
                </a:solidFill>
              </a:defRPr>
            </a:pPr>
            <a:r>
              <a:rPr lang="en-US" sz="4800" b="0" dirty="0"/>
              <a:t>(Eurostat)</a:t>
            </a:r>
            <a:endParaRPr sz="4800" b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AE3429-FA58-4B42-829F-F63718D42C68}"/>
              </a:ext>
            </a:extLst>
          </p:cNvPr>
          <p:cNvSpPr/>
          <p:nvPr/>
        </p:nvSpPr>
        <p:spPr>
          <a:xfrm>
            <a:off x="4210382" y="114751"/>
            <a:ext cx="18150414" cy="11858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400">
              <a:lnSpc>
                <a:spcPct val="110000"/>
              </a:lnSpc>
              <a:defRPr/>
            </a:pPr>
            <a:r>
              <a:rPr lang="en-GB" sz="6800" dirty="0">
                <a:solidFill>
                  <a:srgbClr val="1A2E57"/>
                </a:solidFill>
                <a:latin typeface="Avenir LT 45 Book"/>
                <a:cs typeface="Avenir LT 45 Book"/>
              </a:rPr>
              <a:t>	</a:t>
            </a:r>
            <a:r>
              <a:rPr lang="en-GB" sz="6000" b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High quality of life</a:t>
            </a:r>
          </a:p>
        </p:txBody>
      </p:sp>
      <p:sp>
        <p:nvSpPr>
          <p:cNvPr id="23" name="ΚΥΠΡΙΑΚΗ ΔΗΜΟΚΡΑΤΙΑ / ΠΝΕΥΜΑΤΙΚΑ ΔΙΚΑΙΩΜΑΤΑ 2020">
            <a:extLst>
              <a:ext uri="{FF2B5EF4-FFF2-40B4-BE49-F238E27FC236}">
                <a16:creationId xmlns:a16="http://schemas.microsoft.com/office/drawing/2014/main" id="{ABAE1AB8-5FC9-40D7-BE6C-B244443C0A20}"/>
              </a:ext>
            </a:extLst>
          </p:cNvPr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tx1"/>
                </a:solidFill>
              </a:rPr>
              <a:t>Republic of Cyprus / Copyright 2021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1101</Words>
  <Application>Microsoft Office PowerPoint</Application>
  <PresentationFormat>Custom</PresentationFormat>
  <Paragraphs>257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Avenir LT 45 Book</vt:lpstr>
      <vt:lpstr>Avenir Next LT Pro</vt:lpstr>
      <vt:lpstr>Calibri</vt:lpstr>
      <vt:lpstr>Helvetica Neue</vt:lpstr>
      <vt:lpstr>Helvetica Neue Light</vt:lpstr>
      <vt:lpstr>Helvetica Neue Medium</vt:lpstr>
      <vt:lpstr>Tahoma</vt:lpstr>
      <vt:lpstr>Trebuchet MS</vt:lpstr>
      <vt:lpstr>White</vt:lpstr>
      <vt:lpstr>  Business Orientation: Cyprus 2021  Great Britain-Cyprus Business Association  </vt:lpstr>
      <vt:lpstr>Geostrategic position Proximity and easy access to major markets Full access to the European Single Market 40+ EU Trade Agreements 65 double tax treaties </vt:lpstr>
      <vt:lpstr>PowerPoint Presentation</vt:lpstr>
      <vt:lpstr> </vt:lpstr>
      <vt:lpstr>PowerPoint Presentation</vt:lpstr>
      <vt:lpstr>PowerPoint Presentation</vt:lpstr>
      <vt:lpstr>Low cost of doing business</vt:lpstr>
      <vt:lpstr>Access to high-quality talent</vt:lpstr>
      <vt:lpstr>PowerPoint Presentation</vt:lpstr>
      <vt:lpstr>PowerPoint Presentation</vt:lpstr>
      <vt:lpstr>Growth Sectors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Πολεοδομική άδεια. Νέο πλαίσιο αδειοδότησης.</dc:title>
  <dc:creator>admin</dc:creator>
  <cp:lastModifiedBy>S Kyriakides</cp:lastModifiedBy>
  <cp:revision>34</cp:revision>
  <cp:lastPrinted>2021-11-18T12:24:43Z</cp:lastPrinted>
  <dcterms:modified xsi:type="dcterms:W3CDTF">2021-11-19T16:34:39Z</dcterms:modified>
</cp:coreProperties>
</file>